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7" r:id="rId3"/>
    <p:sldId id="292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Rechmann" initials="PR" lastIdx="29" clrIdx="0">
    <p:extLst>
      <p:ext uri="{19B8F6BF-5375-455C-9EA6-DF929625EA0E}">
        <p15:presenceInfo xmlns:p15="http://schemas.microsoft.com/office/powerpoint/2012/main" userId="Peter Rechman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7F1C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252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52" y="1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9FA54-641D-6241-A02F-D7EBC8BA42BD}" type="datetimeFigureOut">
              <a:rPr lang="de-DE" smtClean="0"/>
              <a:t>14.05.2024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A0F3E6-BB32-6A49-8260-2D8D30743B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950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69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Berufsprofil &gt;&gt;&gt; 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Kompetenzen müssen vermittelt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Inhalte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 konkreten Fähigkeiten und Verrichtungen müssen beherrscht werden?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Prüfungskenntnisse &gt;&gt;&gt;</a:t>
            </a: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Welches Wissen bereitet die Auszubildenden optimal auf ihre Abschlussprüfung vor?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9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Die Inhalte des Rahmenlehrplans definieren sich über "Lernfelder".</a:t>
            </a:r>
          </a:p>
          <a:p>
            <a:endParaRPr lang="de-DE" dirty="0"/>
          </a:p>
          <a:p>
            <a:r>
              <a:rPr lang="de-DE" dirty="0"/>
              <a:t>ggf. an dieser Stelle die Thematik "Lernfelder" erläutern.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3056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Motivation: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Eine Berufsausbildung sichert den sozialen Status junger Menschen als Bürger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Der Staat kann berufliche Ausbildung nicht alleine gewährleisten: Kosten und Kompetenzen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Maßnahmen: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Gewährleistung von Durchlässigkeit: Hochschulzugang für Azubis mit Abschluss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Öffnung der Dualen Berufsausbildung unabhängig von vorherigen Abschlüssen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68850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Erwartungen und Ziele von Jugendlichen an eine Ausbildungsstelle sind vielfältig: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etwas Praktisches lernen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eigenes Geld verdienen (Selbstständigkeit)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Traum verwirklichen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soziales Prestige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Pflichterfüllung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539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Auch hier gibt es einige weitere Beweggründe: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loyale Mitarbeiter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wissen selbst am besten, welche Qualifikationen bei uns gebraucht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möchten sozial verantwortlich handeln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suchen den Input und das innovative Potenzial von jungen Leuten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Wir sparen Einarbeitungs- und Umschulungskosten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4864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regelt außerdem: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Urlaubsanspruch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evtl. Voraussetzung für eine Beendigung des Ausbildungsverhältnisses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ähnelt einem Arbeitsvertrag. Er ist die Grundlage für das Lernen im Betrieb während der Ausbildung.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Ausbildungsvertrag wird von den Kammern registriert.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02088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Gesetzliche Grundlagen: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... für die Ausbildung im Betrieb &gt; Ausbildungsvertrag</a:t>
            </a:r>
          </a:p>
          <a:p>
            <a:r>
              <a:rPr lang="de-DE" dirty="0"/>
              <a:t>... für die Berufsschule &gt; Schulpflicht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Zeitliche Aufteilung: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dirty="0"/>
              <a:t>beispielsweise:</a:t>
            </a:r>
          </a:p>
          <a:p>
            <a:endParaRPr lang="de-DE" dirty="0"/>
          </a:p>
          <a:p>
            <a:r>
              <a:rPr lang="de-DE" dirty="0"/>
              <a:t>Montags bis Mittwoch: im Betrieb</a:t>
            </a:r>
          </a:p>
          <a:p>
            <a:r>
              <a:rPr lang="de-DE" dirty="0"/>
              <a:t>Donnerstag und Freitag: in der Berufsschule</a:t>
            </a:r>
          </a:p>
          <a:p>
            <a:endParaRPr lang="de-DE" dirty="0"/>
          </a:p>
          <a:p>
            <a:r>
              <a:rPr lang="de-DE" dirty="0"/>
              <a:t>alternativ: Blockunterricht</a:t>
            </a:r>
          </a:p>
          <a:p>
            <a:endParaRPr lang="de-DE" dirty="0"/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Betriebliche Ausbildung und der Berufsschulunterricht folgen den Ausbildungsstandards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7915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Wichtig: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Keine Beteiligung der jeweiligen Lehr- und Ausbildungskräfte!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622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96% aller Absolventen in Deutschland finden im Anschluss an ihre Ausbildung eine Anstellung.</a:t>
            </a:r>
            <a:r>
              <a:rPr lang="de-DE" dirty="0">
                <a:effectLst/>
              </a:rPr>
              <a:t> </a:t>
            </a:r>
          </a:p>
          <a:p>
            <a:endParaRPr lang="de-DE" dirty="0">
              <a:effectLst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Rund 74% aller Auszubildenden werden vom ausbildenden Betrieb übernommen.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070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Zur Erinnerung: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Kammern sind die Vertreter der Wirtschaft, Gewerkschaften/Arbeitnehmervertreter und Verbände/Arbeitgebervertreter sind die Sozialpartner.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Sie erzielen einen Konsens.</a:t>
            </a:r>
          </a:p>
          <a:p>
            <a:endParaRPr lang="de-DE" dirty="0"/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Duale Berufsausbildung wird im Wesentlichen von denjenigen gestaltet, die unmittelbar betroffen sind und die den Bedarf am Arbeitsmarkt am besten kennen.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Alle Entscheidungen zur Berufsausbildung werden im Konsensprinzip getroffen.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Fazit III: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Standards gelten bundesweit. Sie werden regelmäßig aktualisiert.</a:t>
            </a:r>
            <a:r>
              <a:rPr lang="de-DE" dirty="0">
                <a:effectLst/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273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Insgesamt haben ca. 53 % der Bevölkerung in ihrem Leben eine duale Berufsausbildung begonnen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Beschäftigungsquote ist hoch: Etwa 96 % aller Absolventen finden eine Anstellung (gegenüber 82 % ohne Berufsabschluss)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positive Effekt: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Jugendarbeitslosigkeit in Deutschland liegt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 nur rund 5 %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3207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Nachfrage nach Fachkräften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Deutschland ist eine entwickelte Industrienation mit einem starken Mittelstand.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-Situation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Auszubildende lernen „on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job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“, sind in den Arbeitsprozess integriert. Unternehmen bilden ihre eigene zukünftige Belegschaft nach eigenem Bedarf aus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Qualifiziertes Ausbildungspersonal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Ausbilder sind „vom Fach“ und haben selbst eine Ausbildung durchlaufen, kennen auch das Unternehmen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Staat steuert zwar als Gesetzgeber den Prozess und setzt den Rahmen, er überlässt aber wesentliche Entscheidungen den unmittelbaren Stakeholdern.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975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Paritätisch besetzte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Prüfungsausschüsse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gemeinsam beschlossene Ausbildungsstandards, gemeinsame Steuerung des Systems auf allen Ebenen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 rund 70 % im Betrieb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Berufsausbildungs-Standards, durch die Kammer ausgestelltes Zeugnis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und aus den Betrieben, staatliche Lehrer an den Berufsschulen</a:t>
            </a: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&gt;&gt;&gt; 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Datenreports, Berufsbildungsbericht, Ausbildungsstandards (BIBB)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5913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Vorteile: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höhere Identifikation mit dem Ausbildungsbetrieb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Ausbildung als Grundlage für weiterführende Maßnahmen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9145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Rekrutierungs- und Umschulungskosten werden reduziert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689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Weiterer Vorteil: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Frühindikator für die Entwicklungen in Wirtschaft und auf dem Arbeitsmarkt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19451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2018: fast 80.000 Bewerber/innen ohne Ausbildungsplatz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Zugang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Mangel an informellen Kompetenzen: Disziplin, Verlässlichkeit, grundlegende Kenntnisse (Lesen, Schreiben, Rechnen)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Anforderungen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Bspw.: IT-Kenntnisse, Fremdsprachenkenntnisse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Lebensbegleitendes Lernen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Besonders für ältere Bewerber/innen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58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Diskrepanz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Unbesetzte Ausbildungsstellen 2010: 19.800 / 2018: 57.700 – fast Verdreifachung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„Ausbildungsreife“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Fehlende soziale Kompetenzen, Grundkenntnisse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Hoher personeller und zeitlicher Extraaufwand, besondere Qualifikationen des ausbildenden Personals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58004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Demografischer Wandel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Weniger junge Menschen, die in eine Ausbildung gehen können, Bedarf des Arbeitsmarktes kann nicht mehr bedient werden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Trend zur Akademisierung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Ausbildung ist tendenziell Out, Universität ist In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Regionale Unterschiede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Angebot und Nachfrage von Ausbildungsplätzen</a:t>
            </a:r>
          </a:p>
          <a:p>
            <a:pPr lvl="0"/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Inklusion &gt;&gt;&gt;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 gesellschaftliche Aufgabe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99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Azubis sind im Durchschnitt 19,9 Jahre alt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Investition pro Auszubildenden pro Jahr beträgt im Durchschnitt 18.000 Euro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70 % davon (ca. 13.600 Euro) amortisieren sich (Produktivbeitrag der Auszubildenden)</a:t>
            </a: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Das bedeutet: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internationaler Wettbewerbsvorteil für deutsche KMUs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zukünftiges Personal nach eigenem Bedarf ausgebildet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geringe Investitionen auf dem Personalmarkt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5778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drei Akteure sichern durch eine ausdifferenzierte Rollenverteilung die Rahmenbedingungen der Berufsbildung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„Ownership“ liegt bei allen drei Akteuren; Sie alle tragen es zugleich und übernehmen Verantwortung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gewährleisten die ständige Innovationsfähigkeit des Systems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Sie stellen Qualitätsstandards sicher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3293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Impuls für die Entwicklung und Aktualisierung von Ausbildungsstandards kommt aus den Unternehmen und Kammern. Sie wissen am besten, welche Kenntnisse gebraucht werden.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Weitere Aufgaben: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Betriebe bei der Suche nach Azubis unterstützen, Ausbildungsverträge registrieren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Mediation bei Uneinigkeiten zwischen Azubis und Betrieben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Wirtschaft investiert jährlich 7,7 Mrd. € in Berufsbildung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6843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 Prozess von Abstimmung und Verabschiedung neuer Ausbildungsordnungen wird durch das Bundesinstitut für Berufsbildung geleitet.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Wirtschafts- und Sozialpartner sind im gesamten Prozess einbezogen.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6809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Detailinformation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Finanzierung durch den Staat beläuft sich auf rund 6,8 Mrd. €, davon über 3 Mrd. € für 1.550 Berufsschulen und ca. 2,4 Mrd. € für Steuerungs-, Monitoring- und Fördermaßnahmen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Staat verabschiedet das Berufsbildungsgesetz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6941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ggf. vorangegangene Folien nochmals zusammenfassen: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Drei Hauptakteure einigen sich gleichberechtigt auf die grundlegenden Standards für die Duale Berufsausbildung. 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Standards folgen den konkreten Anforderungen aus der Arbeitswelt.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940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Ergänzende Information: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Die Dauer der Weiterentwicklung und Durchsetzung von Standards beträgt max. 1 Jahr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Standards werden an beiden Lernorten dynamisch an die Anforderungen der Arbeitswelt angepasst</a:t>
            </a:r>
          </a:p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Das BIBB erforscht kontinuierlich den Wandel von Arbeit und Ausbildung; die Erkenntnisse fließen in den Prozess ein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A0F3E6-BB32-6A49-8260-2D8D30743B1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239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8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emf"/><Relationship Id="rId7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hyperlink" Target="http://www.govet.international/" TargetMode="External"/><Relationship Id="rId4" Type="http://schemas.openxmlformats.org/officeDocument/2006/relationships/hyperlink" Target="mailto:govet@govet.international" TargetMode="External"/><Relationship Id="rId9" Type="http://schemas.openxmlformats.org/officeDocument/2006/relationships/image" Target="../media/image30.pn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mailto:govet@govet.international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vet.international/" TargetMode="External"/><Relationship Id="rId9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hyperlink" Target="http://www.govet.international/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svg"/><Relationship Id="rId11" Type="http://schemas.openxmlformats.org/officeDocument/2006/relationships/hyperlink" Target="mailto:govet@bibb.de" TargetMode="External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1" y="5101388"/>
            <a:ext cx="12191999" cy="1756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F4B9FEE-1B17-4943-9379-F5D3353950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8B4058B-0CB2-480A-A183-0953240008C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575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Zentralstelle\05 Kommunikation\07 Corporate Design\Logo\BReg_Foerderzusatz\BReg_Office_Farbe_de_WBZ.jp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 bwMode="auto">
          <a:xfrm>
            <a:off x="264386" y="5506915"/>
            <a:ext cx="1750394" cy="135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78864" y="2926922"/>
            <a:ext cx="5734228" cy="80759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790398"/>
            <a:ext cx="1974230" cy="658078"/>
          </a:xfrm>
          <a:prstGeom prst="rect">
            <a:avLst/>
          </a:prstGeom>
        </p:spPr>
      </p:pic>
      <p:sp>
        <p:nvSpPr>
          <p:cNvPr id="11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12" name="Textfeld 11"/>
          <p:cNvSpPr txBox="1"/>
          <p:nvPr userDrawn="1"/>
        </p:nvSpPr>
        <p:spPr>
          <a:xfrm>
            <a:off x="3781425" y="5819775"/>
            <a:ext cx="46386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Oficina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central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Gobierno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federal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cooperación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internacional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en materia de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formación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profesional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060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uReg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8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3781425" y="5819775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26" y="5676892"/>
            <a:ext cx="2107670" cy="1152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769210"/>
            <a:ext cx="231851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24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BMBF 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05839"/>
            <a:ext cx="4638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Zentralstelle der Bundesregierung für internationale Berufsbildungszusammenarbeit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841" y="5876462"/>
            <a:ext cx="1974230" cy="65807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98"/>
          <a:stretch/>
        </p:blipFill>
        <p:spPr>
          <a:xfrm>
            <a:off x="306912" y="5640974"/>
            <a:ext cx="2568725" cy="114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BMBF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10576" b="13391"/>
          <a:stretch/>
        </p:blipFill>
        <p:spPr>
          <a:xfrm>
            <a:off x="-17092" y="801842"/>
            <a:ext cx="12226183" cy="4828374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6727" y="2868212"/>
            <a:ext cx="5719273" cy="8492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Textplatzhalt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9255095" y="2799162"/>
            <a:ext cx="2493994" cy="935352"/>
          </a:xfrm>
          <a:prstGeom prst="rect">
            <a:avLst/>
          </a:prstGeom>
        </p:spPr>
        <p:txBody>
          <a:bodyPr/>
          <a:lstStyle>
            <a:lvl1pPr algn="r">
              <a:spcBef>
                <a:spcPts val="0"/>
              </a:spcBef>
              <a:spcAft>
                <a:spcPts val="300"/>
              </a:spcAft>
              <a:defRPr sz="2000">
                <a:solidFill>
                  <a:schemeClr val="bg1"/>
                </a:solidFill>
              </a:defRPr>
            </a:lvl1pPr>
            <a:lvl2pPr algn="r">
              <a:defRPr sz="2000">
                <a:solidFill>
                  <a:schemeClr val="bg1"/>
                </a:solidFill>
              </a:defRPr>
            </a:lvl2pPr>
            <a:lvl3pPr algn="r">
              <a:defRPr sz="2000">
                <a:solidFill>
                  <a:schemeClr val="bg1"/>
                </a:solidFill>
              </a:defRPr>
            </a:lvl3pPr>
            <a:lvl4pPr algn="r">
              <a:defRPr sz="2000">
                <a:solidFill>
                  <a:schemeClr val="bg1"/>
                </a:solidFill>
              </a:defRPr>
            </a:lvl4pPr>
            <a:lvl5pPr algn="r"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3 Zeilen: Ort, Datum, Referent*in</a:t>
            </a:r>
          </a:p>
          <a:p>
            <a:pPr lvl="0"/>
            <a:endParaRPr lang="de-DE" dirty="0"/>
          </a:p>
        </p:txBody>
      </p:sp>
      <p:sp>
        <p:nvSpPr>
          <p:cNvPr id="5" name="Textfeld 4"/>
          <p:cNvSpPr txBox="1"/>
          <p:nvPr userDrawn="1"/>
        </p:nvSpPr>
        <p:spPr>
          <a:xfrm>
            <a:off x="3781425" y="5927355"/>
            <a:ext cx="4638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 Office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international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Cooperation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Vocational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Education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Training</a:t>
            </a: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6349" y="5876790"/>
            <a:ext cx="2318510" cy="720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21"/>
          <a:stretch/>
        </p:blipFill>
        <p:spPr>
          <a:xfrm>
            <a:off x="344450" y="5651649"/>
            <a:ext cx="2593133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042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1126966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90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79425" y="1949450"/>
            <a:ext cx="11269663" cy="3736975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D6851B"/>
              </a:buClr>
              <a:buFont typeface="Wingdings 3" panose="05040102010807070707" pitchFamily="18" charset="2"/>
              <a:buChar char=""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Clr>
                <a:srgbClr val="D6851B"/>
              </a:buClr>
              <a:buFont typeface="Wingdings 3" panose="05040102010807070707" pitchFamily="18" charset="2"/>
              <a:buChar char="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682094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3317" y="855232"/>
            <a:ext cx="3932237" cy="1600200"/>
          </a:xfrm>
          <a:prstGeom prst="rect">
            <a:avLst/>
          </a:prstGeom>
        </p:spPr>
        <p:txBody>
          <a:bodyPr/>
          <a:lstStyle>
            <a:lvl1pPr>
              <a:defRPr lang="de-DE" sz="28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Tx/>
            </a:pPr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9516" y="0"/>
            <a:ext cx="7231137" cy="68580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563317" y="2573767"/>
            <a:ext cx="3932237" cy="32138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329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Kapitelüberschriftjjjjjjjjjjjjjjjjjjjjjjjjjjjjjjjjjjjjjjjjjjjjjjjjjjjjjjjjjjjjjjjjjjjjjjjjjjjjjjjjjjjjjjjjjjjjjjjjjjjjjjjjjjjjj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" y="1768507"/>
            <a:ext cx="12205434" cy="333952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1"/>
          </p:nvPr>
        </p:nvSpPr>
        <p:spPr>
          <a:xfrm>
            <a:off x="479425" y="5305425"/>
            <a:ext cx="11269663" cy="128587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322287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745"/>
          <a:stretch/>
        </p:blipFill>
        <p:spPr>
          <a:xfrm>
            <a:off x="0" y="823959"/>
            <a:ext cx="12192000" cy="6029010"/>
          </a:xfrm>
          <a:prstGeom prst="rect">
            <a:avLst/>
          </a:prstGeom>
        </p:spPr>
      </p:pic>
      <p:sp>
        <p:nvSpPr>
          <p:cNvPr id="4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3468687" y="2644967"/>
            <a:ext cx="5254625" cy="304181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2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019800" y="2451100"/>
            <a:ext cx="6172200" cy="4406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5254625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646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tx2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09898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7154426" y="2062162"/>
            <a:ext cx="5037574" cy="4795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Überschriftjjjjjjjjjjjjjjjjjjjjjjjjjjjjjjjjjjjjjjjjjjjjjjjjjjjjjjjjjjjjjjjjjjjjjjjjjjjjjjjjjjjjjjjjjjjjjjjjjjjjjjjjjjjjj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1454150"/>
            <a:ext cx="10083800" cy="495300"/>
          </a:xfrm>
          <a:prstGeom prst="rect">
            <a:avLst/>
          </a:prstGeom>
        </p:spPr>
        <p:txBody>
          <a:bodyPr tIns="108000"/>
          <a:lstStyle>
            <a:lvl1pPr marL="0" indent="0" algn="l">
              <a:spcBef>
                <a:spcPts val="0"/>
              </a:spcBef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/>
          </p:nvPr>
        </p:nvSpPr>
        <p:spPr>
          <a:xfrm>
            <a:off x="479425" y="2062162"/>
            <a:ext cx="6423793" cy="3624616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 rotWithShape="1">
          <a:blip r:embed="rId2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4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9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10760231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7"/>
          <a:stretch/>
        </p:blipFill>
        <p:spPr>
          <a:xfrm>
            <a:off x="0" y="1247775"/>
            <a:ext cx="12192000" cy="4768375"/>
          </a:xfrm>
          <a:prstGeom prst="rect">
            <a:avLst/>
          </a:prstGeom>
        </p:spPr>
      </p:pic>
      <p:sp>
        <p:nvSpPr>
          <p:cNvPr id="10" name="Textfeld 9"/>
          <p:cNvSpPr txBox="1"/>
          <p:nvPr userDrawn="1"/>
        </p:nvSpPr>
        <p:spPr>
          <a:xfrm>
            <a:off x="8113192" y="1602114"/>
            <a:ext cx="3635896" cy="369331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8700708" y="2193286"/>
            <a:ext cx="29938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Robert-Schuman-Platz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53175 Bonn, </a:t>
            </a:r>
            <a:r>
              <a:rPr kumimoji="0" lang="de-DE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Alemania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67E1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govet@govet.international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F67E1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www.govet.international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3161756"/>
            <a:ext cx="342900" cy="3429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3727563"/>
            <a:ext cx="342900" cy="34290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rgbClr val="FCA01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148" y="2265292"/>
            <a:ext cx="342900" cy="3429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8">
            <a:duotone>
              <a:prstClr val="black"/>
              <a:srgbClr val="F67E1A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298" y="4370664"/>
            <a:ext cx="342900" cy="342900"/>
          </a:xfrm>
          <a:prstGeom prst="rect">
            <a:avLst/>
          </a:prstGeom>
        </p:spPr>
      </p:pic>
      <p:sp>
        <p:nvSpPr>
          <p:cNvPr id="16" name="Textplatzhalt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631825"/>
            <a:ext cx="10066338" cy="709613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GOVET at BIBB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rgbClr val="D372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620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>
            <a:grpSpLocks noChangeAspect="1"/>
          </p:cNvGrpSpPr>
          <p:nvPr userDrawn="1"/>
        </p:nvGrpSpPr>
        <p:grpSpPr>
          <a:xfrm>
            <a:off x="1543574" y="632458"/>
            <a:ext cx="9103982" cy="5436000"/>
            <a:chOff x="1402901" y="552074"/>
            <a:chExt cx="9602172" cy="5733473"/>
          </a:xfrm>
        </p:grpSpPr>
        <p:pic>
          <p:nvPicPr>
            <p:cNvPr id="3" name="Grafik 10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43" t="16638" r="34648" b="18694"/>
            <a:stretch/>
          </p:blipFill>
          <p:spPr bwMode="auto">
            <a:xfrm>
              <a:off x="1402901" y="552074"/>
              <a:ext cx="4578125" cy="5729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Grafik 11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31" t="16637" r="11349" b="18652"/>
            <a:stretch/>
          </p:blipFill>
          <p:spPr bwMode="auto">
            <a:xfrm>
              <a:off x="5976072" y="552075"/>
              <a:ext cx="5029001" cy="57334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83348" y="5686778"/>
            <a:ext cx="3301025" cy="1080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/>
          <a:srcRect r="80272"/>
          <a:stretch/>
        </p:blipFill>
        <p:spPr>
          <a:xfrm>
            <a:off x="1" y="5686778"/>
            <a:ext cx="9283348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9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Gra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7F82F2F-7D5D-4518-B648-2A60057EC3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FF0BF7C-FDB0-44B9-BC47-F9D2DBDDCE91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84B869F-B6A6-407F-81DD-B706461062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02DC76-C999-42A6-875D-18428C584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813" y="1681748"/>
            <a:ext cx="9000576" cy="783972"/>
          </a:xfrm>
          <a:solidFill>
            <a:schemeClr val="accent1"/>
          </a:solidFill>
        </p:spPr>
        <p:txBody>
          <a:bodyPr lIns="144000" tIns="108000" rIns="0"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69027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gerüc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 marL="1250950" indent="-355600">
              <a:lnSpc>
                <a:spcPct val="100000"/>
              </a:lnSpc>
              <a:defRPr sz="2400"/>
            </a:lvl2pPr>
            <a:lvl3pPr marL="1790700" indent="-269875">
              <a:lnSpc>
                <a:spcPct val="100000"/>
              </a:lnSpc>
              <a:defRPr sz="2000"/>
            </a:lvl3pPr>
            <a:lvl4pPr marL="2155825" indent="-269875">
              <a:lnSpc>
                <a:spcPct val="100000"/>
              </a:lnSpc>
              <a:defRPr/>
            </a:lvl4pPr>
            <a:lvl5pPr marL="2598738" indent="-269875"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434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einf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>
            <a:extLst>
              <a:ext uri="{FF2B5EF4-FFF2-40B4-BE49-F238E27FC236}">
                <a16:creationId xmlns:a16="http://schemas.microsoft.com/office/drawing/2014/main" id="{CEA9E23A-8F75-4C3F-AB46-05DE57C054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6" name="Rechteck 15">
            <a:extLst>
              <a:ext uri="{FF2B5EF4-FFF2-40B4-BE49-F238E27FC236}">
                <a16:creationId xmlns:a16="http://schemas.microsoft.com/office/drawing/2014/main" id="{2E9657AB-AE6E-4E63-A693-2CF785B85FB8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0043F3-D1FD-44D9-86E2-40020BF1DD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E68AABC-10D3-49E7-8FED-881B17C85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61A482-943E-4E06-89EE-0531058A68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700363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6654B1F5-AD94-4F43-9AF8-8E99537EA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357187" indent="0">
              <a:buNone/>
              <a:defRPr/>
            </a:lvl2pPr>
            <a:lvl3pPr marL="806450" indent="0">
              <a:buNone/>
              <a:defRPr/>
            </a:lvl3pPr>
            <a:lvl4pPr marL="1163637" indent="0">
              <a:buNone/>
              <a:defRPr/>
            </a:lvl4pPr>
            <a:lvl5pPr marL="1520825" indent="0"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43876BC-0158-4643-98F3-1C58795369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455" y="296863"/>
            <a:ext cx="2119238" cy="44671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733A6227-8E82-4281-95DD-E2138C80C2DF}"/>
              </a:ext>
            </a:extLst>
          </p:cNvPr>
          <p:cNvSpPr/>
          <p:nvPr userDrawn="1"/>
        </p:nvSpPr>
        <p:spPr>
          <a:xfrm>
            <a:off x="0" y="6063528"/>
            <a:ext cx="12191999" cy="2597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C57CBAC-083C-4B33-B30C-4672AB33BC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23" y="5648096"/>
            <a:ext cx="1097857" cy="10961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4602E17-CDCF-418F-86F8-A9783BDD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</p:spPr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9EAC4C9-C746-494B-92BA-AE252C037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DFCC827-EE89-41C0-841E-36E6CA90D3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B2F003-0D45-47AE-91F7-B6FC8FBED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2575" y="2141489"/>
            <a:ext cx="4860000" cy="446715"/>
          </a:xfrm>
          <a:solidFill>
            <a:schemeClr val="accent1"/>
          </a:solidFill>
        </p:spPr>
        <p:txBody>
          <a:bodyPr lIns="360000"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E98050B-5FEC-4197-A3E5-5E4A91470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2575" y="2751515"/>
            <a:ext cx="4860000" cy="2618510"/>
          </a:xfrm>
        </p:spPr>
        <p:txBody>
          <a:bodyPr/>
          <a:lstStyle>
            <a:lvl1pPr>
              <a:lnSpc>
                <a:spcPct val="100000"/>
              </a:lnSpc>
              <a:spcBef>
                <a:spcPts val="500"/>
              </a:spcBef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911088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9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90390F7-7094-4D5B-B02F-792A69586BC7}"/>
              </a:ext>
            </a:extLst>
          </p:cNvPr>
          <p:cNvSpPr/>
          <p:nvPr userDrawn="1"/>
        </p:nvSpPr>
        <p:spPr>
          <a:xfrm>
            <a:off x="0" y="1963554"/>
            <a:ext cx="12192000" cy="3137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813" y="1963555"/>
            <a:ext cx="11053762" cy="313783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12980F1-C50C-488A-8CFC-46FCA00940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617" y="296863"/>
            <a:ext cx="6346295" cy="133773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30622A3-D8A2-473D-88A9-D0A33009DB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9526" y="5661025"/>
            <a:ext cx="2453049" cy="51434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6A18CF-1D5D-4975-AAF2-52E98D55C14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13" y="5371775"/>
            <a:ext cx="1117022" cy="12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1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F4BD3340-DC2B-4D68-8D14-221F53299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0" r="28057"/>
          <a:stretch/>
        </p:blipFill>
        <p:spPr>
          <a:xfrm>
            <a:off x="-1" y="1052514"/>
            <a:ext cx="12192001" cy="5805486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E0C15F5-7624-4C0F-A330-92606E04C50C}"/>
              </a:ext>
            </a:extLst>
          </p:cNvPr>
          <p:cNvSpPr/>
          <p:nvPr userDrawn="1"/>
        </p:nvSpPr>
        <p:spPr>
          <a:xfrm>
            <a:off x="1" y="113804"/>
            <a:ext cx="12191999" cy="783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D1E94B7-2936-4763-B117-E3C78A1E8C7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813" y="296863"/>
            <a:ext cx="9000576" cy="446715"/>
          </a:xfrm>
        </p:spPr>
        <p:txBody>
          <a:bodyPr anchor="t">
            <a:normAutofit/>
          </a:bodyPr>
          <a:lstStyle>
            <a:lvl1pPr algn="l">
              <a:lnSpc>
                <a:spcPct val="100000"/>
              </a:lnSpc>
              <a:defRPr sz="2400"/>
            </a:lvl1pPr>
          </a:lstStyle>
          <a:p>
            <a:r>
              <a:rPr lang="de-DE" dirty="0"/>
              <a:t>GOVET at BIBB</a:t>
            </a: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36DEB25A-C3FB-42BB-A37C-98ADFE5CD2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956" y="2816645"/>
            <a:ext cx="454995" cy="579652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862A3916-6FA1-4728-8964-27022EE3AF0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24766" y="3608533"/>
            <a:ext cx="467374" cy="467374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447BC9B3-AD81-451C-BEFF-4B614382F1E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0086" y="4252783"/>
            <a:ext cx="416735" cy="51625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8EDDB5A-FD23-4523-829E-58F0A0E0577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9423" y="4945053"/>
            <a:ext cx="278061" cy="390355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B72E0DA-FA17-42CA-A956-A5CA6A580F56}"/>
              </a:ext>
            </a:extLst>
          </p:cNvPr>
          <p:cNvSpPr txBox="1"/>
          <p:nvPr userDrawn="1"/>
        </p:nvSpPr>
        <p:spPr>
          <a:xfrm>
            <a:off x="1524994" y="2798634"/>
            <a:ext cx="355110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Friedrich-Ebert-Allee 114-116</a:t>
            </a:r>
            <a:b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53113 Bonn,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Germany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govet@bibb.de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49 228 107 1818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www.govet.international</a:t>
            </a:r>
            <a:endParaRPr kumimoji="0" lang="de-DE" sz="2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477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A030D1F-0E6E-4510-8496-39E299C73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2" y="296863"/>
            <a:ext cx="9000000" cy="44671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1A3B7B-FE76-44A5-8C9E-872A502CD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3" y="1052513"/>
            <a:ext cx="11053762" cy="46085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54232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60" r:id="rId3"/>
    <p:sldLayoutId id="2147483663" r:id="rId4"/>
    <p:sldLayoutId id="2147483650" r:id="rId5"/>
    <p:sldLayoutId id="2147483653" r:id="rId6"/>
    <p:sldLayoutId id="2147483655" r:id="rId7"/>
    <p:sldLayoutId id="2147483661" r:id="rId8"/>
    <p:sldLayoutId id="2147483679" r:id="rId9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357188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714375" indent="-357188" algn="l" defTabSz="53657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071563" indent="-265113" algn="l" defTabSz="479425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438275" indent="-274638" algn="l" defTabSz="357188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4pPr>
      <a:lvl5pPr marL="1795463" indent="-274638" algn="l" defTabSz="360363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90000"/>
        <a:buFont typeface="Wingdings 3" panose="05040102010807070707" pitchFamily="18" charset="2"/>
        <a:buChar char=""/>
        <a:tabLst/>
        <a:defRPr sz="1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5" userDrawn="1">
          <p15:clr>
            <a:srgbClr val="F26B43"/>
          </p15:clr>
        </p15:guide>
        <p15:guide id="2" orient="horz" pos="187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566" userDrawn="1">
          <p15:clr>
            <a:srgbClr val="F26B43"/>
          </p15:clr>
        </p15:guide>
        <p15:guide id="5" orient="horz" pos="663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" t="40524" r="5778" b="38418"/>
          <a:stretch/>
        </p:blipFill>
        <p:spPr>
          <a:xfrm>
            <a:off x="9624562" y="116632"/>
            <a:ext cx="2160000" cy="514286"/>
          </a:xfrm>
          <a:prstGeom prst="rect">
            <a:avLst/>
          </a:prstGeom>
        </p:spPr>
      </p:pic>
      <p:sp>
        <p:nvSpPr>
          <p:cNvPr id="13" name="Textplatzhalter 2"/>
          <p:cNvSpPr txBox="1">
            <a:spLocks/>
          </p:cNvSpPr>
          <p:nvPr userDrawn="1"/>
        </p:nvSpPr>
        <p:spPr>
          <a:xfrm>
            <a:off x="9161092" y="2868212"/>
            <a:ext cx="2683380" cy="849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07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8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725">
          <p15:clr>
            <a:srgbClr val="F26B43"/>
          </p15:clr>
        </p15:guide>
        <p15:guide id="2" pos="7401">
          <p15:clr>
            <a:srgbClr val="F26B43"/>
          </p15:clr>
        </p15:guide>
        <p15:guide id="3" pos="3840">
          <p15:clr>
            <a:srgbClr val="F26B43"/>
          </p15:clr>
        </p15:guide>
        <p15:guide id="4" pos="30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vet.international/de/54887.php" TargetMode="External"/><Relationship Id="rId13" Type="http://schemas.openxmlformats.org/officeDocument/2006/relationships/hyperlink" Target="https://www.govet.international/languages/es/index.php" TargetMode="External"/><Relationship Id="rId3" Type="http://schemas.openxmlformats.org/officeDocument/2006/relationships/hyperlink" Target="https://www.destatis.de/DE/Home/_inhalt.html" TargetMode="External"/><Relationship Id="rId7" Type="http://schemas.openxmlformats.org/officeDocument/2006/relationships/hyperlink" Target="https://www.govet.international/de/54899.php" TargetMode="External"/><Relationship Id="rId12" Type="http://schemas.openxmlformats.org/officeDocument/2006/relationships/hyperlink" Target="http://www.gesetze-im-internet.de/betrvg/" TargetMode="External"/><Relationship Id="rId2" Type="http://schemas.openxmlformats.org/officeDocument/2006/relationships/hyperlink" Target="https://www.bibb.de/datenreport/de/index.php" TargetMode="External"/><Relationship Id="rId16" Type="http://schemas.openxmlformats.org/officeDocument/2006/relationships/hyperlink" Target="mailto:govet@govet.international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bibb.de/dienst/veroeffentlichungen/de/publication/show/8269" TargetMode="External"/><Relationship Id="rId11" Type="http://schemas.openxmlformats.org/officeDocument/2006/relationships/hyperlink" Target="http://www.gesetze-im-internet.de/tvg/index.html" TargetMode="External"/><Relationship Id="rId5" Type="http://schemas.openxmlformats.org/officeDocument/2006/relationships/hyperlink" Target="https://www.bmbf.de/bmbf/shareddocs/kurzmeldungen/de/2024/05/240508-berufsbildungsbericht-24.html" TargetMode="External"/><Relationship Id="rId15" Type="http://schemas.openxmlformats.org/officeDocument/2006/relationships/hyperlink" Target="https://www.bibb.de/" TargetMode="External"/><Relationship Id="rId10" Type="http://schemas.openxmlformats.org/officeDocument/2006/relationships/hyperlink" Target="http://www.gesetze-im-internet.de/ihkg/index.html" TargetMode="External"/><Relationship Id="rId4" Type="http://schemas.openxmlformats.org/officeDocument/2006/relationships/hyperlink" Target="https://www.datenportal.bmbf.de/portal/de/index.html" TargetMode="External"/><Relationship Id="rId9" Type="http://schemas.openxmlformats.org/officeDocument/2006/relationships/hyperlink" Target="http://www.gesetze-im-internet.de/jarbschg/index.html" TargetMode="External"/><Relationship Id="rId14" Type="http://schemas.openxmlformats.org/officeDocument/2006/relationships/hyperlink" Target="https://www.bmbf.de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FC94C589-756E-4FDD-B45A-40F0F4185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1539" y="3045124"/>
            <a:ext cx="6047117" cy="689389"/>
          </a:xfrm>
        </p:spPr>
        <p:txBody>
          <a:bodyPr/>
          <a:lstStyle/>
          <a:p>
            <a:r>
              <a:rPr lang="es-ES" sz="2800"/>
              <a:t>Formación profesional dual en Alemania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C5CCC5-26E7-4334-8882-8D81D053DB6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97564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E52289-9C17-495F-9F61-49E6C919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E0E0D5-9C26-4040-BB59-15F43139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Los agentes: el Estado – proveedor del marco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/>
              <a:t>Negocia el reglamento de formación profesional dual con los interlocutores sociales (formación en la empresa)</a:t>
            </a:r>
          </a:p>
          <a:p>
            <a:pPr lvl="1"/>
            <a:r>
              <a:rPr lang="es-ES"/>
              <a:t>Define la formación en las escuelas profesionales: </a:t>
            </a:r>
            <a:r>
              <a:rPr lang="es-ES" u="sng"/>
              <a:t>plan de estudios</a:t>
            </a:r>
          </a:p>
          <a:p>
            <a:pPr lvl="1"/>
            <a:r>
              <a:rPr lang="es-ES"/>
              <a:t>Financia, organiza y revisa el sistema público de formación profesional</a:t>
            </a:r>
          </a:p>
          <a:p>
            <a:pPr lvl="1"/>
            <a:r>
              <a:rPr lang="es-ES"/>
              <a:t>Realiza investigaciones en materia de formación profesional (BIBB)</a:t>
            </a:r>
          </a:p>
          <a:p>
            <a:pPr lvl="1"/>
            <a:r>
              <a:rPr lang="es-ES"/>
              <a:t>Apoya en la búsqueda de un puesto de formación (por ejemplo, jóvenes, desempleados, personas desfavorecidas)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477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4B3210-779C-49B9-B314-A1986E73A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F4CEC22-5734-47C1-BF67-1937D0BC6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El marco: normas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definen la aplicación de la formación profesional dual en las </a:t>
            </a:r>
            <a:br>
              <a:rPr lang="es-ES" dirty="0"/>
            </a:br>
            <a:r>
              <a:rPr lang="es-ES" dirty="0"/>
              <a:t>empresas y en las escuelas de formación profesional</a:t>
            </a:r>
          </a:p>
          <a:p>
            <a:pPr lvl="1"/>
            <a:r>
              <a:rPr lang="es-ES" dirty="0"/>
              <a:t>garantizan el control de calidad y la promoción de la </a:t>
            </a:r>
            <a:br>
              <a:rPr lang="es-ES" dirty="0"/>
            </a:br>
            <a:r>
              <a:rPr lang="es-ES" dirty="0"/>
              <a:t>formación profesional dual</a:t>
            </a:r>
          </a:p>
          <a:p>
            <a:pPr lvl="1"/>
            <a:r>
              <a:rPr lang="es-ES" dirty="0"/>
              <a:t>son válidas y vinculantes en todo el país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8582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El marco: normas – creación 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b="1" dirty="0"/>
              <a:t>1. Los empresarios</a:t>
            </a:r>
            <a:r>
              <a:rPr lang="es-ES" dirty="0"/>
              <a:t> identifican en la empresa nuevas áreas </a:t>
            </a:r>
            <a:br>
              <a:rPr lang="es-ES" dirty="0"/>
            </a:br>
            <a:r>
              <a:rPr lang="es-ES" dirty="0"/>
              <a:t>de trabajo y cualificaciones </a:t>
            </a:r>
          </a:p>
          <a:p>
            <a:pPr lvl="1"/>
            <a:r>
              <a:rPr lang="es-ES" b="1" dirty="0"/>
              <a:t>2. Los</a:t>
            </a:r>
            <a:r>
              <a:rPr lang="es-ES" dirty="0"/>
              <a:t> i</a:t>
            </a:r>
            <a:r>
              <a:rPr lang="es-ES" b="1" dirty="0"/>
              <a:t>nterlocutores sociales y el Estado</a:t>
            </a:r>
            <a:r>
              <a:rPr lang="es-ES" dirty="0"/>
              <a:t>, moderados por BIBB, </a:t>
            </a:r>
            <a:br>
              <a:rPr lang="es-ES" dirty="0"/>
            </a:br>
            <a:r>
              <a:rPr lang="es-ES" dirty="0"/>
              <a:t>negocian y adoptan las nuevas normas de formación en la empresa </a:t>
            </a:r>
          </a:p>
          <a:p>
            <a:pPr lvl="1"/>
            <a:r>
              <a:rPr lang="es-ES" b="1" dirty="0"/>
              <a:t>3. El Estado</a:t>
            </a:r>
            <a:r>
              <a:rPr lang="es-ES" dirty="0"/>
              <a:t> coordina los planes de estudio con los reglamentos de </a:t>
            </a:r>
            <a:br>
              <a:rPr lang="es-ES" dirty="0"/>
            </a:br>
            <a:r>
              <a:rPr lang="es-ES" dirty="0"/>
              <a:t>formación recién definidos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Las normas adoptadas se establecen en los reglamentos de formación (empresas) </a:t>
            </a:r>
            <a:br>
              <a:rPr lang="es-ES" b="1" dirty="0"/>
            </a:br>
            <a:r>
              <a:rPr lang="es-ES" b="1" dirty="0"/>
              <a:t>y en los planes de estudio (escuela de formación profesional).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931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El marco: normas – reglamento de formación profesional 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Las normas de formación para la </a:t>
            </a:r>
            <a:r>
              <a:rPr lang="es-ES" u="sng"/>
              <a:t>formación en la empresa</a:t>
            </a:r>
            <a:r>
              <a:rPr lang="es-ES"/>
              <a:t> se establecen en el </a:t>
            </a:r>
            <a:r>
              <a:rPr lang="es-ES" u="sng"/>
              <a:t>reglamento de formación profesional:</a:t>
            </a:r>
          </a:p>
          <a:p>
            <a:pPr lvl="1"/>
            <a:endParaRPr lang="de-DE" dirty="0"/>
          </a:p>
          <a:p>
            <a:pPr lvl="1"/>
            <a:r>
              <a:rPr lang="es-ES"/>
              <a:t>Denominación de la profesión </a:t>
            </a:r>
          </a:p>
          <a:p>
            <a:pPr lvl="1"/>
            <a:r>
              <a:rPr lang="es-ES"/>
              <a:t>Perfil profesional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Marco y estructura temporal</a:t>
            </a:r>
          </a:p>
          <a:p>
            <a:pPr lvl="1"/>
            <a:r>
              <a:rPr lang="es-ES"/>
              <a:t>Requisitos de los exámenes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678683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15A165-6206-478D-8042-80BC7DC5A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9DAA2CA-0F3C-4774-8E4F-990C4D243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marco: normas – plan de estudios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 formación en la </a:t>
            </a:r>
            <a:r>
              <a:rPr lang="es-ES" u="sng"/>
              <a:t>escuela de formación profesional</a:t>
            </a:r>
            <a:r>
              <a:rPr lang="es-ES"/>
              <a:t> transmite los conocimientos profesionales teóricos necesarios y amplía la cultura general. </a:t>
            </a:r>
          </a:p>
          <a:p>
            <a:pPr marL="0" indent="0">
              <a:buNone/>
            </a:pPr>
            <a:r>
              <a:rPr lang="es-ES"/>
              <a:t>Estas normas de formación se definen en el </a:t>
            </a:r>
            <a:r>
              <a:rPr lang="es-ES" u="sng"/>
              <a:t>plan de estudios</a:t>
            </a:r>
            <a:r>
              <a:rPr lang="es-ES"/>
              <a:t>:</a:t>
            </a:r>
          </a:p>
          <a:p>
            <a:pPr lvl="1"/>
            <a:r>
              <a:rPr lang="es-ES"/>
              <a:t>Objetivo de aprendizaje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Campos de aprendizaje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1199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C2472E5-C5F4-426B-9124-8FB895AD34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/>
              <a:t>El marco jurídico</a:t>
            </a:r>
          </a:p>
          <a:p>
            <a:r>
              <a:rPr lang="es-ES" b="1"/>
              <a:t>Existe libertad profesional de acuerdo con el artículo 12 de la Ley Fundamental.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752B1450-3EDD-4380-8249-F70992C5A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02DBF9-4496-4926-96AD-F4C23EE27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Legislación empresarial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D0C62AC-FBC2-40C0-A98C-611E9CBF092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s-ES"/>
              <a:t>Ley de Formación Profesional</a:t>
            </a:r>
          </a:p>
          <a:p>
            <a:r>
              <a:rPr lang="es-ES"/>
              <a:t>Ley de Protección del Empleo Juvenil</a:t>
            </a:r>
          </a:p>
          <a:p>
            <a:r>
              <a:rPr lang="es-ES"/>
              <a:t>Código de la Artesanía</a:t>
            </a:r>
          </a:p>
          <a:p>
            <a:r>
              <a:rPr lang="es-ES"/>
              <a:t>Ley de Convenios Colectivos</a:t>
            </a:r>
          </a:p>
          <a:p>
            <a:r>
              <a:rPr lang="es-ES"/>
              <a:t>Ley sobre el Reglamento Provisional del Derecho de las Cámaras de Comercio e Industria</a:t>
            </a:r>
          </a:p>
          <a:p>
            <a:r>
              <a:rPr lang="es-ES"/>
              <a:t>Ley de Comités de Empresa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46BE3D0-637E-441B-B5AF-CFF35458F6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s-ES"/>
              <a:t>Ley de Educación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259FD15B-DBA4-4DEC-B867-842E52168BD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s-ES"/>
              <a:t>Enseñanza obligatoria</a:t>
            </a:r>
          </a:p>
          <a:p>
            <a:r>
              <a:rPr lang="es-ES"/>
              <a:t>Leyes regionales de educación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D5E347DE-72A7-4F26-BC29-CF962A6A9F41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b="1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C18AD791-0478-47EA-81B2-9F8D99EC92EF}"/>
              </a:ext>
            </a:extLst>
          </p:cNvPr>
          <p:cNvCxnSpPr>
            <a:cxnSpLocks/>
          </p:cNvCxnSpPr>
          <p:nvPr/>
        </p:nvCxnSpPr>
        <p:spPr>
          <a:xfrm>
            <a:off x="6619815" y="2141489"/>
            <a:ext cx="0" cy="193612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EBDF1BBA-0532-493D-B90E-C32B0ED1BB75}"/>
              </a:ext>
            </a:extLst>
          </p:cNvPr>
          <p:cNvCxnSpPr>
            <a:cxnSpLocks/>
          </p:cNvCxnSpPr>
          <p:nvPr/>
        </p:nvCxnSpPr>
        <p:spPr>
          <a:xfrm>
            <a:off x="687397" y="2141489"/>
            <a:ext cx="0" cy="302378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6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6" grpId="0" uiExpand="1" build="p"/>
      <p:bldP spid="7" grpId="0" uiExpand="1" build="p" animBg="1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9841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Motivaciones, intereses y proceso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3720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b="1" dirty="0"/>
              <a:t>Motivación y medidas – el 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Motivación:</a:t>
            </a:r>
            <a:r>
              <a:rPr lang="es-ES" dirty="0"/>
              <a:t> Alemania necesita trabajadores cualificados, </a:t>
            </a:r>
            <a:br>
              <a:rPr lang="es-ES" dirty="0"/>
            </a:br>
            <a:r>
              <a:rPr lang="es-ES" dirty="0"/>
              <a:t>para garantizar el crecimiento y el desarrollo.</a:t>
            </a:r>
          </a:p>
          <a:p>
            <a:pPr marL="0" indent="0">
              <a:buNone/>
            </a:pPr>
            <a:r>
              <a:rPr lang="es-ES" b="1" dirty="0"/>
              <a:t>Conclusión: </a:t>
            </a:r>
            <a:r>
              <a:rPr lang="es-ES" dirty="0"/>
              <a:t>Tenemos que consolidar y dirigir el sistema de formación profesional dual.</a:t>
            </a:r>
          </a:p>
          <a:p>
            <a:pPr marL="0" indent="0">
              <a:buNone/>
            </a:pPr>
            <a:r>
              <a:rPr lang="es-ES" b="1" dirty="0"/>
              <a:t>Medidas: </a:t>
            </a:r>
          </a:p>
          <a:p>
            <a:pPr lvl="1"/>
            <a:r>
              <a:rPr lang="es-ES" dirty="0"/>
              <a:t>Crear y actualizar el marco jurídico</a:t>
            </a:r>
          </a:p>
          <a:p>
            <a:pPr lvl="1"/>
            <a:r>
              <a:rPr lang="es-ES" dirty="0"/>
              <a:t>Contratación de los otros agentes</a:t>
            </a:r>
          </a:p>
          <a:p>
            <a:pPr lvl="1"/>
            <a:r>
              <a:rPr lang="es-ES" dirty="0"/>
              <a:t>Revisar y desarrollar el sistema (también a través de BIBB)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00D68E0-B6D7-42B6-9B80-E3780F92B9D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451" y="3305174"/>
            <a:ext cx="1869657" cy="2171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693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Motivación e inicio – jóvenes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Motivación: </a:t>
            </a:r>
            <a:r>
              <a:rPr lang="es-ES"/>
              <a:t>«Quiero ser...» </a:t>
            </a:r>
          </a:p>
          <a:p>
            <a:pPr marL="0" indent="0">
              <a:buNone/>
            </a:pPr>
            <a:r>
              <a:rPr lang="es-ES" b="1"/>
              <a:t>Inicio:</a:t>
            </a:r>
          </a:p>
          <a:p>
            <a:pPr lvl="1"/>
            <a:r>
              <a:rPr lang="es-ES"/>
              <a:t>Buscar potenciales empresas y revisar las ofertas</a:t>
            </a:r>
          </a:p>
          <a:p>
            <a:pPr lvl="1"/>
            <a:r>
              <a:rPr lang="es-ES"/>
              <a:t>Redactar solicitudes</a:t>
            </a:r>
          </a:p>
          <a:p>
            <a:pPr lvl="1"/>
            <a:r>
              <a:rPr lang="es-ES"/>
              <a:t>En caso necesario, proceso de selección</a:t>
            </a:r>
          </a:p>
          <a:p>
            <a:pPr lvl="1"/>
            <a:r>
              <a:rPr lang="es-ES"/>
              <a:t>Seleccionar la empresa de formación</a:t>
            </a:r>
          </a:p>
          <a:p>
            <a:pPr lvl="1"/>
            <a:r>
              <a:rPr lang="es-ES"/>
              <a:t>Celebrar un contrato de formación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BC858AD-81EA-4AB1-BEB0-63CF9C463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907" y="1113028"/>
            <a:ext cx="3899011" cy="436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273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Inicio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Motivación e inicio – empresa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Motivación: </a:t>
            </a:r>
            <a:r>
              <a:rPr lang="es-ES"/>
              <a:t>«Quiero seguridad a la hora de encontrar personal» </a:t>
            </a:r>
          </a:p>
          <a:p>
            <a:pPr marL="0" indent="0">
              <a:buNone/>
            </a:pPr>
            <a:r>
              <a:rPr lang="es-ES" b="1"/>
              <a:t>Inicio:</a:t>
            </a:r>
          </a:p>
          <a:p>
            <a:pPr lvl="1"/>
            <a:r>
              <a:rPr lang="es-ES"/>
              <a:t>Ser autorizada como empresa de formación</a:t>
            </a:r>
          </a:p>
          <a:p>
            <a:pPr lvl="1"/>
            <a:r>
              <a:rPr lang="es-ES"/>
              <a:t>Ofrecer puestos de formación</a:t>
            </a:r>
          </a:p>
          <a:p>
            <a:pPr lvl="1"/>
            <a:r>
              <a:rPr lang="es-ES"/>
              <a:t>Evaluar las solicitudes</a:t>
            </a:r>
          </a:p>
          <a:p>
            <a:pPr lvl="1"/>
            <a:r>
              <a:rPr lang="es-ES"/>
              <a:t>Seleccionar a los aprendices</a:t>
            </a:r>
          </a:p>
          <a:p>
            <a:pPr lvl="1"/>
            <a:r>
              <a:rPr lang="es-ES"/>
              <a:t>Celebrar un contrato de formación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C15E939C-D805-483C-9713-9F955B54F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804" y="2516372"/>
            <a:ext cx="4270016" cy="314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86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Índice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La formación profesional dual en Alemania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es-ES" b="1"/>
              <a:t>Bases y condiciones marco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Motivaciones, intereses y proceso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El modelo de éxito</a:t>
            </a:r>
          </a:p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465075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6965669" cy="4608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b="1"/>
              <a:t>El contrato de formación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/>
              <a:t>La formación profesional comienza con la celebración del contrato de formación entre el empresario y el aprendiz.</a:t>
            </a:r>
          </a:p>
          <a:p>
            <a:pPr marL="0" indent="0">
              <a:buNone/>
            </a:pPr>
            <a:r>
              <a:rPr lang="es-ES"/>
              <a:t>El contrato de formación contempla:</a:t>
            </a:r>
          </a:p>
          <a:p>
            <a:pPr lvl="1"/>
            <a:r>
              <a:rPr lang="es-ES"/>
              <a:t>Duración</a:t>
            </a:r>
          </a:p>
          <a:p>
            <a:pPr lvl="1"/>
            <a:r>
              <a:rPr lang="es-ES"/>
              <a:t>Contenidos</a:t>
            </a:r>
          </a:p>
          <a:p>
            <a:pPr lvl="1"/>
            <a:r>
              <a:rPr lang="es-ES"/>
              <a:t>Tiempo de prueba</a:t>
            </a:r>
          </a:p>
          <a:p>
            <a:pPr lvl="1"/>
            <a:r>
              <a:rPr lang="es-ES"/>
              <a:t>Marco y estructura temporal</a:t>
            </a:r>
          </a:p>
          <a:p>
            <a:pPr lvl="1"/>
            <a:r>
              <a:rPr lang="es-ES"/>
              <a:t>Remuneración</a:t>
            </a:r>
          </a:p>
          <a:p>
            <a:pPr lvl="1"/>
            <a:r>
              <a:rPr lang="es-ES"/>
              <a:t>Derechos y obligaciones de ambas partes</a:t>
            </a:r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BAB343E-8FC8-4A17-83B2-DB966D9DE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9" t="40907" r="15489" b="-1"/>
          <a:stretch/>
        </p:blipFill>
        <p:spPr>
          <a:xfrm>
            <a:off x="7046253" y="2329843"/>
            <a:ext cx="3543301" cy="373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30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08246B10-35B2-4A92-ABB5-279C37247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158" y="1711183"/>
            <a:ext cx="4860000" cy="446715"/>
          </a:xfrm>
        </p:spPr>
        <p:txBody>
          <a:bodyPr/>
          <a:lstStyle/>
          <a:p>
            <a:r>
              <a:rPr lang="es-ES"/>
              <a:t>70% de la formación en la </a:t>
            </a:r>
            <a:r>
              <a:rPr lang="es-ES" b="1"/>
              <a:t>empresa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A3DF00B-E700-4914-9E72-E58906D847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4425" y="1711183"/>
            <a:ext cx="4860000" cy="446715"/>
          </a:xfrm>
        </p:spPr>
        <p:txBody>
          <a:bodyPr>
            <a:normAutofit fontScale="92500" lnSpcReduction="20000"/>
          </a:bodyPr>
          <a:lstStyle/>
          <a:p>
            <a:r>
              <a:rPr lang="es-ES"/>
              <a:t>30% de la formación en la </a:t>
            </a:r>
            <a:r>
              <a:rPr lang="es-ES" b="1"/>
              <a:t>escuela de formación profesional</a:t>
            </a: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B7A1AD76-8C12-4677-98F8-8620702B098E}"/>
              </a:ext>
            </a:extLst>
          </p:cNvPr>
          <p:cNvCxnSpPr>
            <a:cxnSpLocks/>
          </p:cNvCxnSpPr>
          <p:nvPr/>
        </p:nvCxnSpPr>
        <p:spPr>
          <a:xfrm>
            <a:off x="6181665" y="1711183"/>
            <a:ext cx="0" cy="161586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2204B2E-2F42-4E80-B008-17B0746FA150}"/>
              </a:ext>
            </a:extLst>
          </p:cNvPr>
          <p:cNvCxnSpPr>
            <a:cxnSpLocks/>
          </p:cNvCxnSpPr>
          <p:nvPr/>
        </p:nvCxnSpPr>
        <p:spPr>
          <a:xfrm>
            <a:off x="687397" y="1711183"/>
            <a:ext cx="0" cy="251364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052993-4656-4772-AAD9-7390BBAB3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158" y="2321209"/>
            <a:ext cx="4860000" cy="2217173"/>
          </a:xfrm>
        </p:spPr>
        <p:txBody>
          <a:bodyPr/>
          <a:lstStyle/>
          <a:p>
            <a:r>
              <a:rPr lang="es-ES"/>
              <a:t>Formación estructurada en condiciones reales de trabajo</a:t>
            </a:r>
          </a:p>
          <a:p>
            <a:r>
              <a:rPr lang="es-ES"/>
              <a:t>Los aprendices trabajan en procesos empresariales específicos</a:t>
            </a:r>
          </a:p>
          <a:p>
            <a:r>
              <a:rPr lang="es-ES"/>
              <a:t>Los aprendices reciben </a:t>
            </a:r>
            <a:br>
              <a:rPr lang="es-ES"/>
            </a:br>
            <a:r>
              <a:rPr lang="es-ES"/>
              <a:t>una remuneración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854451FB-F4E2-4629-8031-D4DE2D7688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4424" y="2321209"/>
            <a:ext cx="5110825" cy="2217173"/>
          </a:xfrm>
        </p:spPr>
        <p:txBody>
          <a:bodyPr/>
          <a:lstStyle/>
          <a:p>
            <a:r>
              <a:rPr lang="es-ES" dirty="0"/>
              <a:t>Las clases se imparten en grupo</a:t>
            </a:r>
          </a:p>
          <a:p>
            <a:r>
              <a:rPr lang="es-ES" spc="-20" dirty="0"/>
              <a:t>Asignaturas relacionadas con la profesión (2/3)</a:t>
            </a:r>
          </a:p>
          <a:p>
            <a:r>
              <a:rPr lang="es-ES" dirty="0"/>
              <a:t>Asignaturas generales (1/3)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EE81DD7-7968-4CBF-8A65-2F88330A4C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813" y="1052513"/>
            <a:ext cx="11053762" cy="1005846"/>
          </a:xfrm>
        </p:spPr>
        <p:txBody>
          <a:bodyPr>
            <a:normAutofit/>
          </a:bodyPr>
          <a:lstStyle/>
          <a:p>
            <a:r>
              <a:rPr lang="es-ES" b="1"/>
              <a:t>Formación dual en dos lugares de formación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0B2590B8-67E7-4575-815A-1669C50F68D0}"/>
              </a:ext>
            </a:extLst>
          </p:cNvPr>
          <p:cNvSpPr txBox="1">
            <a:spLocks/>
          </p:cNvSpPr>
          <p:nvPr/>
        </p:nvSpPr>
        <p:spPr>
          <a:xfrm>
            <a:off x="658813" y="5385593"/>
            <a:ext cx="11053762" cy="83978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357188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357187" indent="0" algn="l" defTabSz="53657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806450" indent="0" algn="l" defTabSz="479425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163637" indent="0" algn="l" defTabSz="357188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520825" indent="0" algn="l" defTabSz="360363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90000"/>
              <a:buFont typeface="Wingdings 3" panose="05040102010807070707" pitchFamily="18" charset="2"/>
              <a:buNone/>
              <a:tabLst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b="1"/>
              <a:t>La formación profesional dual tiene una duración de dos hasta tres años y medio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653E254-E1F1-451C-AD64-49D2E7055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89" y="3448026"/>
            <a:ext cx="6747093" cy="188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53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6" grpId="0" uiExpand="1" build="p" animBg="1"/>
      <p:bldP spid="3" grpId="0" uiExpand="1" build="p"/>
      <p:bldP spid="7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Examen final</a:t>
            </a:r>
          </a:p>
          <a:p>
            <a:pPr lvl="1"/>
            <a:r>
              <a:rPr lang="es-ES"/>
              <a:t>Organizado por las cámaras</a:t>
            </a:r>
          </a:p>
          <a:p>
            <a:pPr lvl="1"/>
            <a:r>
              <a:rPr lang="es-ES"/>
              <a:t>Consta de una parte teórica y una parte práctica</a:t>
            </a:r>
          </a:p>
          <a:p>
            <a:pPr lvl="1"/>
            <a:r>
              <a:rPr lang="es-ES"/>
              <a:t>La comisión examinadora está formada por</a:t>
            </a:r>
          </a:p>
          <a:p>
            <a:pPr lvl="2"/>
            <a:r>
              <a:rPr lang="es-ES"/>
              <a:t>empresarios</a:t>
            </a:r>
          </a:p>
          <a:p>
            <a:pPr lvl="2"/>
            <a:r>
              <a:rPr lang="es-ES"/>
              <a:t>empleados (representantes sindicales)</a:t>
            </a:r>
          </a:p>
          <a:p>
            <a:pPr lvl="2"/>
            <a:r>
              <a:rPr lang="es-ES"/>
              <a:t>profesores de formación profesional (en representación del Estado)</a:t>
            </a:r>
          </a:p>
        </p:txBody>
      </p:sp>
    </p:spTree>
    <p:extLst>
      <p:ext uri="{BB962C8B-B14F-4D97-AF65-F5344CB8AC3E}">
        <p14:creationId xmlns:p14="http://schemas.microsoft.com/office/powerpoint/2010/main" val="26063457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El examen final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Certificado de formación</a:t>
            </a:r>
          </a:p>
          <a:p>
            <a:pPr lvl="1"/>
            <a:r>
              <a:rPr lang="es-ES"/>
              <a:t>Emitido por la cámara</a:t>
            </a:r>
          </a:p>
          <a:p>
            <a:pPr lvl="1"/>
            <a:r>
              <a:rPr lang="es-ES"/>
              <a:t>Cualificación reconocida por el Estado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/>
              <a:t>La formación finaliza al superar el examen final.</a:t>
            </a:r>
            <a:br>
              <a:rPr lang="es-ES" b="1"/>
            </a:br>
            <a:r>
              <a:rPr lang="es-ES" b="1"/>
              <a:t>Comienza la carrera profesional.</a:t>
            </a:r>
          </a:p>
        </p:txBody>
      </p:sp>
    </p:spTree>
    <p:extLst>
      <p:ext uri="{BB962C8B-B14F-4D97-AF65-F5344CB8AC3E}">
        <p14:creationId xmlns:p14="http://schemas.microsoft.com/office/powerpoint/2010/main" val="3375008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44AA9C2-75FB-485B-A964-EC3FE8B05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Proceso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C5C030F-D90B-443A-80EA-6D3C3AB5D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8908769" cy="46085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b="1"/>
              <a:t>Comienzo de la carrera profesional: oportunidades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/>
              <a:t>En el mercado de trabajo </a:t>
            </a:r>
          </a:p>
          <a:p>
            <a:pPr lvl="1"/>
            <a:r>
              <a:rPr lang="es-ES"/>
              <a:t>Contrato de trabajo directamente con la empresa de formación</a:t>
            </a:r>
          </a:p>
          <a:p>
            <a:pPr lvl="1"/>
            <a:r>
              <a:rPr lang="es-ES"/>
              <a:t>Contrato de trabajo en otra empresa</a:t>
            </a:r>
          </a:p>
          <a:p>
            <a:pPr lvl="1"/>
            <a:r>
              <a:rPr lang="es-ES"/>
              <a:t>Empleo en otro ámbito profesional</a:t>
            </a:r>
          </a:p>
          <a:p>
            <a:pPr marL="0" indent="0">
              <a:buNone/>
            </a:pPr>
            <a:r>
              <a:rPr lang="es-ES" b="1"/>
              <a:t>Continuación de la formación</a:t>
            </a:r>
          </a:p>
          <a:p>
            <a:pPr lvl="1"/>
            <a:r>
              <a:rPr lang="es-ES"/>
              <a:t>Medidas de perfeccionamiento profesional y formación continua  </a:t>
            </a:r>
          </a:p>
          <a:p>
            <a:pPr lvl="1"/>
            <a:r>
              <a:rPr lang="es-ES"/>
              <a:t>Formación superior («sector terciario»)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BE25678-3DF6-4701-A408-203376D4D3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817" y="2131359"/>
            <a:ext cx="3112201" cy="333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02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768603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El modelo de éxito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5225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7D90CCD-CD02-462B-83EC-F5E5E4CE7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¿Cómo funciona la formación profesional dual?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7A31FD-3935-4812-B441-C59053FC0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Resumen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/>
              <a:t>Proceso</a:t>
            </a:r>
          </a:p>
          <a:p>
            <a:pPr lvl="1"/>
            <a:r>
              <a:rPr lang="es-ES"/>
              <a:t>Formación en la empresa (70%) y paralelamente en la escuela de formación profesional (30%): «dual»</a:t>
            </a:r>
          </a:p>
          <a:p>
            <a:pPr lvl="1"/>
            <a:r>
              <a:rPr lang="es-ES"/>
              <a:t>Formación con contenido y duración definidos (contrato de formación)</a:t>
            </a:r>
          </a:p>
          <a:p>
            <a:pPr lvl="1"/>
            <a:r>
              <a:rPr lang="es-ES"/>
              <a:t>Formación en un proceso de trabajo concreto</a:t>
            </a:r>
          </a:p>
          <a:p>
            <a:pPr lvl="1"/>
            <a:r>
              <a:rPr lang="es-ES"/>
              <a:t>Examen final ante una comisión independiente</a:t>
            </a:r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4279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29020E-E24C-4E3B-8219-F011B12AD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¿Cómo funciona la formación profesional dual?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4CAE68A-4834-4B0D-B690-448C0BC02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Resumen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Marco</a:t>
            </a:r>
          </a:p>
          <a:p>
            <a:pPr lvl="1"/>
            <a:r>
              <a:rPr lang="es-ES" dirty="0"/>
              <a:t>El Estado garantiza el marco jurídico</a:t>
            </a:r>
          </a:p>
          <a:p>
            <a:pPr lvl="1"/>
            <a:r>
              <a:rPr lang="es-ES" dirty="0"/>
              <a:t>El Estado organiza la parte de la formación impartida en las escuelas</a:t>
            </a:r>
          </a:p>
          <a:p>
            <a:pPr lvl="1"/>
            <a:r>
              <a:rPr lang="es-ES" dirty="0"/>
              <a:t>Las cámaras y los interlocutores sociales definen el alcance y el contenido </a:t>
            </a:r>
            <a:br>
              <a:rPr lang="es-ES" dirty="0"/>
            </a:br>
            <a:r>
              <a:rPr lang="es-ES" dirty="0"/>
              <a:t>de la formación</a:t>
            </a:r>
          </a:p>
          <a:p>
            <a:pPr lvl="1"/>
            <a:r>
              <a:rPr lang="es-ES" dirty="0"/>
              <a:t>Las cámaras, como organismo competente, supervisan la formación en la empresa</a:t>
            </a:r>
          </a:p>
        </p:txBody>
      </p:sp>
    </p:spTree>
    <p:extLst>
      <p:ext uri="{BB962C8B-B14F-4D97-AF65-F5344CB8AC3E}">
        <p14:creationId xmlns:p14="http://schemas.microsoft.com/office/powerpoint/2010/main" val="1106973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8FB1C-AC20-44E4-9B45-A9C4291DF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Warum ist die Duale Berufsausbildung in Deutschland erfolgreich?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7EF0426-79DB-4039-845A-F7DF4D81B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Erfolgsfaktoren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de-DE" dirty="0"/>
              <a:t>Historisch gewachsenes System</a:t>
            </a:r>
          </a:p>
          <a:p>
            <a:pPr lvl="1"/>
            <a:r>
              <a:rPr lang="de-DE" dirty="0"/>
              <a:t>Hohe gesellschaftliche Akzeptanz</a:t>
            </a:r>
          </a:p>
          <a:p>
            <a:pPr lvl="1"/>
            <a:r>
              <a:rPr lang="de-DE" dirty="0" err="1"/>
              <a:t>Win</a:t>
            </a:r>
            <a:r>
              <a:rPr lang="de-DE" dirty="0"/>
              <a:t>-</a:t>
            </a:r>
            <a:r>
              <a:rPr lang="de-DE" dirty="0" err="1"/>
              <a:t>Win</a:t>
            </a:r>
            <a:r>
              <a:rPr lang="de-DE" dirty="0"/>
              <a:t>-Situation für Auszubildende und Unternehmen</a:t>
            </a:r>
          </a:p>
          <a:p>
            <a:pPr lvl="1"/>
            <a:r>
              <a:rPr lang="de-DE" dirty="0"/>
              <a:t>Ausbildung gemäß Fachkräftebedarf</a:t>
            </a:r>
          </a:p>
          <a:p>
            <a:pPr lvl="1"/>
            <a:r>
              <a:rPr lang="de-DE" dirty="0"/>
              <a:t>Starke Institutionen (Kammern, Sozialpartner, KMU)</a:t>
            </a:r>
          </a:p>
          <a:p>
            <a:pPr lvl="1"/>
            <a:r>
              <a:rPr lang="de-DE" dirty="0"/>
              <a:t>Mitgestaltung des Systems durch alle Beteiligten</a:t>
            </a:r>
          </a:p>
          <a:p>
            <a:pPr lvl="1"/>
            <a:r>
              <a:rPr lang="de-DE" dirty="0"/>
              <a:t>Hohe Flexibilität und Anpassungsfähigkeit des Systems</a:t>
            </a:r>
          </a:p>
          <a:p>
            <a:pPr lvl="1"/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5260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229F7B-AC44-4DD5-9866-FB065F08D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Los cinco pilares básicos de la formación profesional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3F2FB5E-94C3-4240-ADE2-8092604A8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b="1"/>
              <a:t>Los pilares básicos</a:t>
            </a:r>
          </a:p>
          <a:p>
            <a:pPr marL="0" indent="0">
              <a:buNone/>
            </a:pPr>
            <a:endParaRPr lang="de-DE" b="1" dirty="0"/>
          </a:p>
          <a:p>
            <a:pPr marL="1352550" lvl="1" indent="-457200">
              <a:buFont typeface="+mj-lt"/>
              <a:buAutoNum type="arabicPeriod"/>
            </a:pPr>
            <a:r>
              <a:rPr lang="es-ES" b="1"/>
              <a:t>Cooperación entre el Estado, las empresas y los interlocutores sociales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Aprendizaje durante el proceso de trabajo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Normas nacionales generalmente reconocidas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Personal de formación profesional cualificado</a:t>
            </a:r>
          </a:p>
          <a:p>
            <a:pPr marL="1352550" lvl="1" indent="-457200">
              <a:lnSpc>
                <a:spcPct val="150000"/>
              </a:lnSpc>
              <a:buFont typeface="+mj-lt"/>
              <a:buAutoNum type="arabicPeriod"/>
            </a:pPr>
            <a:r>
              <a:rPr lang="es-ES" b="1"/>
              <a:t>Investigación y asesoramiento institucionalizados</a:t>
            </a:r>
          </a:p>
          <a:p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36002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>
          <a:xfrm>
            <a:off x="479425" y="830223"/>
            <a:ext cx="10066338" cy="709613"/>
          </a:xfrm>
        </p:spPr>
        <p:txBody>
          <a:bodyPr/>
          <a:lstStyle/>
          <a:p>
            <a:r>
              <a:rPr lang="es-ES"/>
              <a:t>Formación profesional dual: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" sz="2800"/>
              <a:t>Bases y condiciones marco</a:t>
            </a:r>
          </a:p>
          <a:p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858B1-EC6D-41C9-B420-98B313415A24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296863"/>
            <a:ext cx="9001125" cy="446087"/>
          </a:xfrm>
          <a:prstGeom prst="rect">
            <a:avLst/>
          </a:prstGeom>
        </p:spPr>
        <p:txBody>
          <a:bodyPr/>
          <a:lstStyle/>
          <a:p>
            <a:r>
              <a:rPr lang="es-E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1679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A385F2-5B02-400E-B8C0-E5D8E9858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865F475-A2DC-4682-B1B0-A05E14F762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los aprendices:</a:t>
            </a:r>
          </a:p>
          <a:p>
            <a:pPr marL="0" indent="0">
              <a:buNone/>
            </a:pPr>
            <a:r>
              <a:rPr lang="es-ES"/>
              <a:t>La formación profesional dual es la preparación ideal para iniciar</a:t>
            </a:r>
          </a:p>
          <a:p>
            <a:pPr marL="0" indent="0">
              <a:buNone/>
            </a:pPr>
            <a:r>
              <a:rPr lang="es-ES"/>
              <a:t>la vida profesional: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Competencias y cualificaciones específicas de la profesión</a:t>
            </a:r>
          </a:p>
          <a:p>
            <a:pPr lvl="1"/>
            <a:r>
              <a:rPr lang="es-ES"/>
              <a:t>Condiciones reales de trabajo (máquinas, procesos, ambiente laboral)</a:t>
            </a:r>
          </a:p>
          <a:p>
            <a:pPr lvl="1"/>
            <a:r>
              <a:rPr lang="es-ES"/>
              <a:t>Remuneración durante la formación</a:t>
            </a:r>
          </a:p>
        </p:txBody>
      </p:sp>
    </p:spTree>
    <p:extLst>
      <p:ext uri="{BB962C8B-B14F-4D97-AF65-F5344CB8AC3E}">
        <p14:creationId xmlns:p14="http://schemas.microsoft.com/office/powerpoint/2010/main" val="932415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8C119-155F-4B6A-AFA5-0F43F2CFA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BF39B61-C3EF-4F87-A939-3EA5C9F4A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la empresa:</a:t>
            </a:r>
          </a:p>
          <a:p>
            <a:pPr marL="0" indent="0">
              <a:buNone/>
            </a:pPr>
            <a:r>
              <a:rPr lang="es-ES"/>
              <a:t>La formación profesional dual garantiza un personal excelentemente cualificado: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Trabajadores cualificados y competentes, según las necesidades de la empresa (a diferencia de los aspirantes externos)</a:t>
            </a:r>
          </a:p>
          <a:p>
            <a:pPr lvl="1"/>
            <a:r>
              <a:rPr lang="es-ES"/>
              <a:t>Aumento de la productividad (rápida amortización)</a:t>
            </a:r>
          </a:p>
          <a:p>
            <a:pPr lvl="1"/>
            <a:r>
              <a:rPr lang="es-ES"/>
              <a:t>Participación activa de las empresas en el desarrollo de las normas de formación</a:t>
            </a:r>
          </a:p>
          <a:p>
            <a:pPr lvl="1"/>
            <a:r>
              <a:rPr lang="es-ES"/>
              <a:t>Contribución a la responsabilidad social de las empresas (RSE)</a:t>
            </a:r>
          </a:p>
        </p:txBody>
      </p:sp>
    </p:spTree>
    <p:extLst>
      <p:ext uri="{BB962C8B-B14F-4D97-AF65-F5344CB8AC3E}">
        <p14:creationId xmlns:p14="http://schemas.microsoft.com/office/powerpoint/2010/main" val="19827851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496F86-45F2-47D2-9135-928021D9D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Ventajas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2D72C8-748D-4BBF-9372-8DD98923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Ventajas para el Estado y la sociedad:</a:t>
            </a:r>
          </a:p>
          <a:p>
            <a:pPr marL="0" indent="0">
              <a:buNone/>
            </a:pPr>
            <a:r>
              <a:rPr lang="es-ES"/>
              <a:t>Beneficio mutuo, bienestar y paz social: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Alto rendimiento económico y productividad</a:t>
            </a:r>
          </a:p>
          <a:p>
            <a:pPr lvl="1"/>
            <a:r>
              <a:rPr lang="es-ES"/>
              <a:t>Mercado laboral equilibrado (oferta/demanda)</a:t>
            </a:r>
          </a:p>
          <a:p>
            <a:pPr lvl="1"/>
            <a:r>
              <a:rPr lang="es-ES"/>
              <a:t>Integración social y económica de los jóvenes</a:t>
            </a:r>
          </a:p>
          <a:p>
            <a:pPr lvl="1"/>
            <a:r>
              <a:rPr lang="es-ES"/>
              <a:t>Influencia de todas las partes implicadas en el proceso formativo</a:t>
            </a:r>
          </a:p>
        </p:txBody>
      </p:sp>
    </p:spTree>
    <p:extLst>
      <p:ext uri="{BB962C8B-B14F-4D97-AF65-F5344CB8AC3E}">
        <p14:creationId xmlns:p14="http://schemas.microsoft.com/office/powerpoint/2010/main" val="10257983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553B0-AADC-4DD0-BABE-9F9E2C2A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2B7F0-31F9-4464-8379-019CAD702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Desafíos desde la perspectiva de los aprendices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Discrepancia entre los puestos de formación solicitados y los vacantes </a:t>
            </a:r>
            <a:br>
              <a:rPr lang="es-ES" dirty="0"/>
            </a:br>
            <a:r>
              <a:rPr lang="es-ES" dirty="0"/>
              <a:t>(escasez de plazas)</a:t>
            </a:r>
          </a:p>
          <a:p>
            <a:pPr lvl="1"/>
            <a:r>
              <a:rPr lang="es-ES" dirty="0"/>
              <a:t>Acceso a la formación profesional dual</a:t>
            </a:r>
          </a:p>
          <a:p>
            <a:pPr lvl="1"/>
            <a:r>
              <a:rPr lang="es-ES" dirty="0"/>
              <a:t>Aumento de los requisitos profesionales</a:t>
            </a:r>
          </a:p>
          <a:p>
            <a:pPr lvl="1"/>
            <a:r>
              <a:rPr lang="es-ES" dirty="0"/>
              <a:t>Aprendizaje permanente</a:t>
            </a:r>
          </a:p>
        </p:txBody>
      </p:sp>
    </p:spTree>
    <p:extLst>
      <p:ext uri="{BB962C8B-B14F-4D97-AF65-F5344CB8AC3E}">
        <p14:creationId xmlns:p14="http://schemas.microsoft.com/office/powerpoint/2010/main" val="5470126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C07151-C977-4B96-AC42-968A0C22D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693265-CF8A-4FCA-A769-BA86F15A9D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Desafíos desde la perspectiva de las empresas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 dirty="0"/>
              <a:t>Discrepancia entre los puestos de formación solicitados y los vacantes </a:t>
            </a:r>
            <a:br>
              <a:rPr lang="es-ES" dirty="0"/>
            </a:br>
            <a:r>
              <a:rPr lang="es-ES" dirty="0"/>
              <a:t>(escasez de aspirantes)</a:t>
            </a:r>
          </a:p>
          <a:p>
            <a:pPr lvl="1"/>
            <a:r>
              <a:rPr lang="es-ES" dirty="0"/>
              <a:t>«Madurez para la formación»</a:t>
            </a:r>
          </a:p>
          <a:p>
            <a:pPr lvl="1"/>
            <a:r>
              <a:rPr lang="es-ES" dirty="0"/>
              <a:t>Inclusión de personas con discapacidad</a:t>
            </a:r>
          </a:p>
          <a:p>
            <a:pPr lvl="1"/>
            <a:r>
              <a:rPr lang="es-ES" dirty="0"/>
              <a:t>Inclusión de inmigrantes</a:t>
            </a:r>
          </a:p>
        </p:txBody>
      </p:sp>
    </p:spTree>
    <p:extLst>
      <p:ext uri="{BB962C8B-B14F-4D97-AF65-F5344CB8AC3E}">
        <p14:creationId xmlns:p14="http://schemas.microsoft.com/office/powerpoint/2010/main" val="5506948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3E7821-62C1-4ABD-8548-CA99D621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Desafíos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FCC598-EDBC-43C4-9C94-5DAE8EFA0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/>
              <a:t>Desafíos desde la perspectiva del Estado y la sociedad</a:t>
            </a:r>
          </a:p>
          <a:p>
            <a:pPr marL="0" indent="0">
              <a:buNone/>
            </a:pPr>
            <a:endParaRPr lang="de-DE" dirty="0"/>
          </a:p>
          <a:p>
            <a:pPr lvl="1"/>
            <a:r>
              <a:rPr lang="es-ES"/>
              <a:t>Cambio demográfico</a:t>
            </a:r>
          </a:p>
          <a:p>
            <a:pPr lvl="1"/>
            <a:r>
              <a:rPr lang="es-ES"/>
              <a:t>Escasez previsible de trabajadores especializados</a:t>
            </a:r>
          </a:p>
          <a:p>
            <a:pPr lvl="1"/>
            <a:r>
              <a:rPr lang="es-ES"/>
              <a:t>Tendencia a la formación académica</a:t>
            </a:r>
          </a:p>
          <a:p>
            <a:pPr lvl="1"/>
            <a:r>
              <a:rPr lang="es-ES"/>
              <a:t>Diferencias regionales</a:t>
            </a:r>
          </a:p>
          <a:p>
            <a:pPr lvl="1"/>
            <a:r>
              <a:rPr lang="es-ES"/>
              <a:t>Inclusión</a:t>
            </a:r>
          </a:p>
        </p:txBody>
      </p:sp>
    </p:spTree>
    <p:extLst>
      <p:ext uri="{BB962C8B-B14F-4D97-AF65-F5344CB8AC3E}">
        <p14:creationId xmlns:p14="http://schemas.microsoft.com/office/powerpoint/2010/main" val="2420655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93842-BB68-4495-9D81-E68008B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Más información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30CC76-DD33-4601-A95F-E377CFFDA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 numCol="2" spcCol="360000">
            <a:normAutofit fontScale="85000" lnSpcReduction="20000"/>
          </a:bodyPr>
          <a:lstStyle/>
          <a:p>
            <a:pPr marL="0" indent="0">
              <a:buNone/>
            </a:pPr>
            <a:r>
              <a:rPr lang="es-ES" b="1" dirty="0"/>
              <a:t>Cifras y hechos</a:t>
            </a:r>
          </a:p>
          <a:p>
            <a:pPr lvl="1"/>
            <a:r>
              <a:rPr lang="es-ES" dirty="0"/>
              <a:t>Informe de datos de BIBB (</a:t>
            </a:r>
            <a:r>
              <a:rPr lang="es-ES" dirty="0">
                <a:hlinkClick r:id="rId2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Instituto Federal de Estadística (</a:t>
            </a:r>
            <a:r>
              <a:rPr lang="es-ES" dirty="0">
                <a:hlinkClick r:id="rId3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Portal de datos del Ministerio Federal de Educación e Investigación (BMBF) (</a:t>
            </a:r>
            <a:r>
              <a:rPr lang="es-ES" dirty="0">
                <a:hlinkClick r:id="rId4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Informe de formación profesional (</a:t>
            </a:r>
            <a:r>
              <a:rPr lang="es-ES" dirty="0">
                <a:hlinkClick r:id="rId5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Normas de formación</a:t>
            </a:r>
          </a:p>
          <a:p>
            <a:pPr lvl="1"/>
            <a:r>
              <a:rPr lang="es-ES" dirty="0"/>
              <a:t>Folleto de BIBB: Reglamentos de formación y su creación (en alemán) (</a:t>
            </a:r>
            <a:r>
              <a:rPr lang="es-ES" dirty="0">
                <a:hlinkClick r:id="rId6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Ejemplos de reglamentos de formación y planes de estudio (BIBB) (</a:t>
            </a:r>
            <a:r>
              <a:rPr lang="es-ES" dirty="0">
                <a:hlinkClick r:id="rId7"/>
              </a:rPr>
              <a:t>link</a:t>
            </a:r>
            <a:r>
              <a:rPr lang="es-ES" dirty="0"/>
              <a:t>)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Documentos jurídicos</a:t>
            </a:r>
          </a:p>
          <a:p>
            <a:pPr lvl="1"/>
            <a:r>
              <a:rPr lang="es-ES" dirty="0"/>
              <a:t>Ley de Formación Profesional (</a:t>
            </a:r>
            <a:r>
              <a:rPr lang="es-ES" dirty="0">
                <a:hlinkClick r:id="rId8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del Empleo Juvenil (</a:t>
            </a:r>
            <a:r>
              <a:rPr lang="es-ES" dirty="0">
                <a:hlinkClick r:id="rId9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las Cámaras (</a:t>
            </a:r>
            <a:r>
              <a:rPr lang="es-ES" dirty="0">
                <a:hlinkClick r:id="rId10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Convenios Colectivos (</a:t>
            </a:r>
            <a:r>
              <a:rPr lang="es-ES" dirty="0">
                <a:hlinkClick r:id="rId11"/>
              </a:rPr>
              <a:t>link</a:t>
            </a:r>
            <a:r>
              <a:rPr lang="es-ES" dirty="0"/>
              <a:t>)</a:t>
            </a:r>
          </a:p>
          <a:p>
            <a:pPr lvl="1"/>
            <a:r>
              <a:rPr lang="es-ES" dirty="0"/>
              <a:t>Ley de Comités de Empresa (</a:t>
            </a:r>
            <a:r>
              <a:rPr lang="es-ES" dirty="0">
                <a:hlinkClick r:id="rId12"/>
              </a:rPr>
              <a:t>link</a:t>
            </a:r>
            <a:r>
              <a:rPr lang="es-ES" dirty="0"/>
              <a:t>)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Páginas de Internet</a:t>
            </a:r>
          </a:p>
          <a:p>
            <a:pPr lvl="1"/>
            <a:r>
              <a:rPr lang="es-ES" dirty="0">
                <a:hlinkClick r:id="rId13"/>
              </a:rPr>
              <a:t>GOVET</a:t>
            </a:r>
            <a:endParaRPr lang="es-ES" dirty="0">
              <a:hlinkClick r:id="rId8"/>
            </a:endParaRPr>
          </a:p>
          <a:p>
            <a:pPr lvl="1"/>
            <a:r>
              <a:rPr lang="es-ES" dirty="0">
                <a:hlinkClick r:id="rId14"/>
              </a:rPr>
              <a:t>BMBF</a:t>
            </a:r>
          </a:p>
          <a:p>
            <a:pPr lvl="1"/>
            <a:r>
              <a:rPr lang="es-ES" dirty="0">
                <a:hlinkClick r:id="rId15"/>
              </a:rPr>
              <a:t>BIBB</a:t>
            </a:r>
          </a:p>
          <a:p>
            <a:pPr marL="357187" lvl="1" indent="0">
              <a:buNone/>
            </a:pPr>
            <a:endParaRPr lang="de-DE" dirty="0"/>
          </a:p>
          <a:p>
            <a:pPr marL="0" indent="0">
              <a:buNone/>
            </a:pPr>
            <a:r>
              <a:rPr lang="es-ES" b="1" dirty="0"/>
              <a:t>Contacto para más preguntas</a:t>
            </a:r>
          </a:p>
          <a:p>
            <a:pPr lvl="1"/>
            <a:r>
              <a:rPr lang="es-ES" dirty="0">
                <a:hlinkClick r:id="rId16"/>
              </a:rPr>
              <a:t>govet@govet.international</a:t>
            </a:r>
          </a:p>
        </p:txBody>
      </p:sp>
    </p:spTree>
    <p:extLst>
      <p:ext uri="{BB962C8B-B14F-4D97-AF65-F5344CB8AC3E}">
        <p14:creationId xmlns:p14="http://schemas.microsoft.com/office/powerpoint/2010/main" val="29397889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49C5C-5E1A-4218-8EDC-96B7677EF4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b="1" dirty="0"/>
              <a:t>GOVET at BIBB</a:t>
            </a:r>
          </a:p>
        </p:txBody>
      </p:sp>
    </p:spTree>
    <p:extLst>
      <p:ext uri="{BB962C8B-B14F-4D97-AF65-F5344CB8AC3E}">
        <p14:creationId xmlns:p14="http://schemas.microsoft.com/office/powerpoint/2010/main" val="31792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72A6B2F-F630-46C0-B414-6EC482A0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A86173F-B960-4FEF-8D09-3CAAF7CE5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La formación profesional dual en el sistema de formación alemán – panorama general</a:t>
            </a:r>
          </a:p>
          <a:p>
            <a:endParaRPr lang="de-DE" dirty="0"/>
          </a:p>
        </p:txBody>
      </p:sp>
      <p:grpSp>
        <p:nvGrpSpPr>
          <p:cNvPr id="30" name="Gruppieren 29">
            <a:extLst>
              <a:ext uri="{FF2B5EF4-FFF2-40B4-BE49-F238E27FC236}">
                <a16:creationId xmlns:a16="http://schemas.microsoft.com/office/drawing/2014/main" id="{D12FB160-62EB-4853-B5A8-DDE88F826263}"/>
              </a:ext>
            </a:extLst>
          </p:cNvPr>
          <p:cNvGrpSpPr/>
          <p:nvPr/>
        </p:nvGrpSpPr>
        <p:grpSpPr>
          <a:xfrm>
            <a:off x="658812" y="1653988"/>
            <a:ext cx="11053763" cy="4007037"/>
            <a:chOff x="658812" y="1653988"/>
            <a:chExt cx="11053763" cy="4007037"/>
          </a:xfrm>
        </p:grpSpPr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5D9F4331-F230-4EF4-9805-A0C96ABE9F86}"/>
                </a:ext>
              </a:extLst>
            </p:cNvPr>
            <p:cNvSpPr/>
            <p:nvPr/>
          </p:nvSpPr>
          <p:spPr>
            <a:xfrm>
              <a:off x="658813" y="3479185"/>
              <a:ext cx="2608822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BD6BD2DA-8B78-4C81-841E-84D53CD511FD}"/>
                </a:ext>
              </a:extLst>
            </p:cNvPr>
            <p:cNvSpPr/>
            <p:nvPr/>
          </p:nvSpPr>
          <p:spPr>
            <a:xfrm>
              <a:off x="3307882" y="3479185"/>
              <a:ext cx="4377295" cy="90076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641EF18E-F7CF-492D-B68F-E4ACB3056886}"/>
                </a:ext>
              </a:extLst>
            </p:cNvPr>
            <p:cNvSpPr/>
            <p:nvPr/>
          </p:nvSpPr>
          <p:spPr>
            <a:xfrm>
              <a:off x="658813" y="507607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B55C893-A8E0-41DA-87BA-6881B6EFE907}"/>
                </a:ext>
              </a:extLst>
            </p:cNvPr>
            <p:cNvSpPr/>
            <p:nvPr/>
          </p:nvSpPr>
          <p:spPr>
            <a:xfrm>
              <a:off x="658813" y="1653988"/>
              <a:ext cx="11053762" cy="58494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FCB5471B-B07D-4477-9C32-EE335DAA100D}"/>
                </a:ext>
              </a:extLst>
            </p:cNvPr>
            <p:cNvSpPr/>
            <p:nvPr/>
          </p:nvSpPr>
          <p:spPr>
            <a:xfrm>
              <a:off x="658813" y="1653988"/>
              <a:ext cx="7180822" cy="101791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331C90CC-1FE0-4E17-9325-128710B27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10" y="1753471"/>
              <a:ext cx="4592172" cy="918434"/>
            </a:xfrm>
            <a:prstGeom prst="rect">
              <a:avLst/>
            </a:prstGeom>
          </p:spPr>
        </p:pic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28CAD65C-935F-4F5F-829E-42E45767D2DD}"/>
                </a:ext>
              </a:extLst>
            </p:cNvPr>
            <p:cNvSpPr txBox="1"/>
            <p:nvPr/>
          </p:nvSpPr>
          <p:spPr>
            <a:xfrm>
              <a:off x="7839635" y="1715628"/>
              <a:ext cx="3872939" cy="461665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Mercado laboral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1C1D5DD-3A89-4002-AF70-B2C80E5566A0}"/>
                </a:ext>
              </a:extLst>
            </p:cNvPr>
            <p:cNvSpPr/>
            <p:nvPr/>
          </p:nvSpPr>
          <p:spPr>
            <a:xfrm>
              <a:off x="7839635" y="4807323"/>
              <a:ext cx="3872938" cy="853701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4F3A4452-5D69-42ED-B219-E0914EBC9E6B}"/>
                </a:ext>
              </a:extLst>
            </p:cNvPr>
            <p:cNvSpPr txBox="1"/>
            <p:nvPr/>
          </p:nvSpPr>
          <p:spPr>
            <a:xfrm>
              <a:off x="658813" y="5137718"/>
              <a:ext cx="110537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Educación escolar general</a:t>
              </a: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D6BA2B5F-6584-400B-83C0-8B4B257F4091}"/>
                </a:ext>
              </a:extLst>
            </p:cNvPr>
            <p:cNvSpPr/>
            <p:nvPr/>
          </p:nvSpPr>
          <p:spPr>
            <a:xfrm>
              <a:off x="8021171" y="3479185"/>
              <a:ext cx="3691402" cy="90076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999E5FA-B4D4-49DE-8207-4108E5CA5ABA}"/>
                </a:ext>
              </a:extLst>
            </p:cNvPr>
            <p:cNvSpPr txBox="1"/>
            <p:nvPr/>
          </p:nvSpPr>
          <p:spPr>
            <a:xfrm>
              <a:off x="8021171" y="369873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universitaria</a:t>
              </a: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4ED101E8-D4E3-413F-9D46-FB5653B4F623}"/>
                </a:ext>
              </a:extLst>
            </p:cNvPr>
            <p:cNvSpPr/>
            <p:nvPr/>
          </p:nvSpPr>
          <p:spPr>
            <a:xfrm>
              <a:off x="8021171" y="2794075"/>
              <a:ext cx="3691403" cy="64610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Pfeil: nach unten 17">
              <a:extLst>
                <a:ext uri="{FF2B5EF4-FFF2-40B4-BE49-F238E27FC236}">
                  <a16:creationId xmlns:a16="http://schemas.microsoft.com/office/drawing/2014/main" id="{CC869338-18C6-4502-8935-39E0827953CA}"/>
                </a:ext>
              </a:extLst>
            </p:cNvPr>
            <p:cNvSpPr/>
            <p:nvPr/>
          </p:nvSpPr>
          <p:spPr>
            <a:xfrm rot="10800000">
              <a:off x="9608016" y="4388759"/>
              <a:ext cx="517712" cy="61647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Pfeil: nach unten 18">
              <a:extLst>
                <a:ext uri="{FF2B5EF4-FFF2-40B4-BE49-F238E27FC236}">
                  <a16:creationId xmlns:a16="http://schemas.microsoft.com/office/drawing/2014/main" id="{7CCF8E66-7B31-4FD4-A213-B3B22C272C58}"/>
                </a:ext>
              </a:extLst>
            </p:cNvPr>
            <p:cNvSpPr/>
            <p:nvPr/>
          </p:nvSpPr>
          <p:spPr>
            <a:xfrm rot="10800000">
              <a:off x="3990368" y="4388758"/>
              <a:ext cx="517712" cy="748959"/>
            </a:xfrm>
            <a:prstGeom prst="downArrow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Flussdiagramm: Manuelle Verarbeitung 24">
              <a:extLst>
                <a:ext uri="{FF2B5EF4-FFF2-40B4-BE49-F238E27FC236}">
                  <a16:creationId xmlns:a16="http://schemas.microsoft.com/office/drawing/2014/main" id="{00DAD3B3-143C-4696-B5FE-F720102B05AB}"/>
                </a:ext>
              </a:extLst>
            </p:cNvPr>
            <p:cNvSpPr/>
            <p:nvPr/>
          </p:nvSpPr>
          <p:spPr>
            <a:xfrm rot="10800000">
              <a:off x="658812" y="2794071"/>
              <a:ext cx="7026365" cy="646102"/>
            </a:xfrm>
            <a:prstGeom prst="flowChartManualOperati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6685E25A-5772-4353-8682-2E7F0140B5F5}"/>
                </a:ext>
              </a:extLst>
            </p:cNvPr>
            <p:cNvSpPr txBox="1"/>
            <p:nvPr/>
          </p:nvSpPr>
          <p:spPr>
            <a:xfrm>
              <a:off x="4185532" y="3511013"/>
              <a:ext cx="3304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profesional </a:t>
              </a:r>
            </a:p>
            <a:p>
              <a:pPr algn="ctr"/>
              <a:r>
                <a:rPr lang="es-ES" sz="2400">
                  <a:solidFill>
                    <a:schemeClr val="bg1"/>
                  </a:solidFill>
                </a:rPr>
                <a:t>dual</a:t>
              </a: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8F2471DB-6AB4-4982-8C2C-3B50D40615F7}"/>
                </a:ext>
              </a:extLst>
            </p:cNvPr>
            <p:cNvSpPr txBox="1"/>
            <p:nvPr/>
          </p:nvSpPr>
          <p:spPr>
            <a:xfrm>
              <a:off x="2404597" y="2891455"/>
              <a:ext cx="36914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>
                  <a:solidFill>
                    <a:schemeClr val="bg1"/>
                  </a:solidFill>
                </a:rPr>
                <a:t>Formación profesional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7245652-894E-4324-B674-9ADA123E812C}"/>
                </a:ext>
              </a:extLst>
            </p:cNvPr>
            <p:cNvSpPr txBox="1"/>
            <p:nvPr/>
          </p:nvSpPr>
          <p:spPr>
            <a:xfrm>
              <a:off x="713055" y="3472913"/>
              <a:ext cx="24940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chemeClr val="bg1"/>
                  </a:solidFill>
                </a:rPr>
                <a:t>Escuela de formación profesional</a:t>
              </a:r>
            </a:p>
            <a:p>
              <a:pPr algn="ctr"/>
              <a:r>
                <a:rPr lang="es-ES" dirty="0">
                  <a:solidFill>
                    <a:schemeClr val="bg1"/>
                  </a:solidFill>
                </a:rPr>
                <a:t>a tiempo completo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0986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A7DCDE-9502-4DE6-A0E5-133FBAA2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373666-7242-438A-9060-4E66E7E17B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3" y="1052513"/>
            <a:ext cx="11053762" cy="4608512"/>
          </a:xfrm>
        </p:spPr>
        <p:txBody>
          <a:bodyPr/>
          <a:lstStyle/>
          <a:p>
            <a:pPr marL="0" indent="0">
              <a:buNone/>
            </a:pPr>
            <a:r>
              <a:rPr lang="es-ES" b="1" dirty="0"/>
              <a:t>Las partes implicadas: los aprendices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dirty="0"/>
              <a:t>1,22 m. aprendices al año</a:t>
            </a:r>
          </a:p>
          <a:p>
            <a:pPr lvl="1"/>
            <a:r>
              <a:rPr lang="es-ES" dirty="0"/>
              <a:t>en 327 formaciones homologadas</a:t>
            </a:r>
          </a:p>
          <a:p>
            <a:endParaRPr lang="de-DE" dirty="0"/>
          </a:p>
          <a:p>
            <a:pPr marL="0" indent="0">
              <a:buNone/>
            </a:pPr>
            <a:r>
              <a:rPr lang="es-ES" dirty="0"/>
              <a:t>Esto significa que:</a:t>
            </a:r>
          </a:p>
          <a:p>
            <a:pPr lvl="1"/>
            <a:r>
              <a:rPr lang="es-ES" dirty="0"/>
              <a:t>el 5% de todos los empleados actuales </a:t>
            </a:r>
            <a:br>
              <a:rPr lang="es-ES" dirty="0"/>
            </a:br>
            <a:r>
              <a:rPr lang="es-ES" dirty="0"/>
              <a:t>son aprendices</a:t>
            </a:r>
          </a:p>
          <a:p>
            <a:endParaRPr lang="de-DE" dirty="0"/>
          </a:p>
          <a:p>
            <a:pPr marL="0" indent="0">
              <a:buNone/>
            </a:pPr>
            <a:r>
              <a:rPr lang="es-ES" b="1" dirty="0"/>
              <a:t>Alrededor del 91 % finaliza con éxito su formación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151C2F4-9FAD-464D-BCE8-3D6B094876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1" t="24118" r="29251"/>
          <a:stretch/>
        </p:blipFill>
        <p:spPr>
          <a:xfrm>
            <a:off x="7516907" y="1039371"/>
            <a:ext cx="3536577" cy="3605472"/>
          </a:xfrm>
          <a:prstGeom prst="rect">
            <a:avLst/>
          </a:prstGeom>
        </p:spPr>
      </p:pic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9816FE72-21F8-4A15-8C27-E4A9F6B07FED}"/>
              </a:ext>
            </a:extLst>
          </p:cNvPr>
          <p:cNvCxnSpPr>
            <a:cxnSpLocks/>
          </p:cNvCxnSpPr>
          <p:nvPr/>
        </p:nvCxnSpPr>
        <p:spPr>
          <a:xfrm>
            <a:off x="8124183" y="4644844"/>
            <a:ext cx="406781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3331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23D8C-4529-4C78-957C-E8DC917E4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3A1E19-81D1-40EA-B2AD-DA6386C79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4" y="1052513"/>
            <a:ext cx="6071440" cy="4608512"/>
          </a:xfrm>
        </p:spPr>
        <p:txBody>
          <a:bodyPr/>
          <a:lstStyle/>
          <a:p>
            <a:pPr marL="0" indent="0">
              <a:buNone/>
            </a:pPr>
            <a:r>
              <a:rPr lang="es-ES" b="1" dirty="0"/>
              <a:t>Las partes implicadas: los empresarios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dirty="0"/>
              <a:t>Cada año, alrededor del 19% de las empresas con empleados sujetos a las cotizaciones de la seguridad social imparten formación profesional (aprox. 408.700 de 2,2 m.),</a:t>
            </a:r>
          </a:p>
          <a:p>
            <a:pPr lvl="1"/>
            <a:r>
              <a:rPr lang="es-ES" dirty="0"/>
              <a:t>lo que supone unos 489.000 nuevos aprendices anuales.</a:t>
            </a:r>
          </a:p>
          <a:p>
            <a:pPr lvl="1"/>
            <a:r>
              <a:rPr lang="es-ES" dirty="0"/>
              <a:t>El 77% de ellos son contratados nada más finalizar la formación.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8B6E2FB-8156-4FAD-8EC2-41391FF301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656" y="1593475"/>
            <a:ext cx="4993919" cy="367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0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6CF9AC-97E1-4448-834C-5E0770A68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276DC7-11F1-4AF1-B73A-261D75E65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Las empresas, los interlocutores sociales y el Estado garantizan las condiciones marco de la formación profesional dual</a:t>
            </a:r>
          </a:p>
          <a:p>
            <a:pPr marL="0" indent="0">
              <a:buNone/>
            </a:pPr>
            <a:endParaRPr lang="de-DE" b="1" dirty="0"/>
          </a:p>
          <a:p>
            <a:pPr lvl="1"/>
            <a:r>
              <a:rPr lang="es-ES" dirty="0"/>
              <a:t>Cámaras</a:t>
            </a:r>
          </a:p>
          <a:p>
            <a:pPr lvl="1"/>
            <a:r>
              <a:rPr lang="es-ES" dirty="0"/>
              <a:t>Interlocutores sociales (asociaciones de trabajadores y empresarios)</a:t>
            </a:r>
          </a:p>
          <a:p>
            <a:pPr lvl="1"/>
            <a:r>
              <a:rPr lang="es-ES" dirty="0"/>
              <a:t>Estado</a:t>
            </a:r>
          </a:p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es-ES" b="1" dirty="0"/>
              <a:t>Cámaras e interlocutores sociales</a:t>
            </a:r>
            <a:r>
              <a:rPr lang="es-ES" dirty="0"/>
              <a:t>: definen y revisan el contenido de la formación </a:t>
            </a:r>
            <a:br>
              <a:rPr lang="es-ES" dirty="0"/>
            </a:br>
            <a:r>
              <a:rPr lang="es-ES" dirty="0"/>
              <a:t>en la empresa</a:t>
            </a:r>
          </a:p>
          <a:p>
            <a:pPr marL="0" indent="0">
              <a:buNone/>
            </a:pPr>
            <a:r>
              <a:rPr lang="es-ES" b="1" dirty="0"/>
              <a:t>El Estado</a:t>
            </a:r>
            <a:r>
              <a:rPr lang="es-ES" dirty="0"/>
              <a:t>: crea el marco legal y facilita los recursos para la formación escolar</a:t>
            </a:r>
          </a:p>
        </p:txBody>
      </p:sp>
    </p:spTree>
    <p:extLst>
      <p:ext uri="{BB962C8B-B14F-4D97-AF65-F5344CB8AC3E}">
        <p14:creationId xmlns:p14="http://schemas.microsoft.com/office/powerpoint/2010/main" val="3656556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9F39B-795A-44B0-B75C-D7E9A7958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C15D617-3826-44DB-ABDC-816991A21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0">
              <a:buNone/>
            </a:pPr>
            <a:r>
              <a:rPr lang="es-ES" b="1"/>
              <a:t>Los agentes: cámaras – el organismo competente</a:t>
            </a:r>
          </a:p>
          <a:p>
            <a:pPr marL="1588" indent="0">
              <a:buNone/>
            </a:pPr>
            <a:endParaRPr lang="de-DE" b="1" dirty="0"/>
          </a:p>
          <a:p>
            <a:pPr lvl="1"/>
            <a:r>
              <a:rPr lang="es-ES"/>
              <a:t>verifican y registran las empresas de formación</a:t>
            </a:r>
          </a:p>
          <a:p>
            <a:pPr lvl="1"/>
            <a:r>
              <a:rPr lang="es-ES"/>
              <a:t>supervisan y verifican la formación en la empresa</a:t>
            </a:r>
          </a:p>
          <a:p>
            <a:pPr lvl="1"/>
            <a:r>
              <a:rPr lang="es-ES"/>
              <a:t>cualifican al personal de formación</a:t>
            </a:r>
          </a:p>
          <a:p>
            <a:pPr lvl="1"/>
            <a:r>
              <a:rPr lang="es-ES"/>
              <a:t>organizan los exámenes</a:t>
            </a:r>
            <a:r>
              <a:rPr lang="es-ES">
                <a:solidFill>
                  <a:srgbClr val="FF0000"/>
                </a:solidFill>
              </a:rPr>
              <a:t> </a:t>
            </a:r>
          </a:p>
          <a:p>
            <a:pPr lvl="1"/>
            <a:r>
              <a:rPr lang="es-ES"/>
              <a:t>ofrecen eventos de información y asesoramiento</a:t>
            </a:r>
          </a:p>
        </p:txBody>
      </p:sp>
    </p:spTree>
    <p:extLst>
      <p:ext uri="{BB962C8B-B14F-4D97-AF65-F5344CB8AC3E}">
        <p14:creationId xmlns:p14="http://schemas.microsoft.com/office/powerpoint/2010/main" val="424255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940DC-F1D6-455D-B39C-8BDFF13FB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Bases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AB894A-E996-4455-9E7B-A58DCE0F7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b="1" dirty="0"/>
              <a:t>Los agentes: interlocutores sociales</a:t>
            </a:r>
          </a:p>
          <a:p>
            <a:pPr marL="0" indent="0">
              <a:buNone/>
            </a:pPr>
            <a:r>
              <a:rPr lang="es-ES" dirty="0"/>
              <a:t>Los sindicatos y las asociaciones empresariales negocian entre sí y con el Estado </a:t>
            </a:r>
            <a:br>
              <a:rPr lang="es-ES" dirty="0"/>
            </a:br>
            <a:r>
              <a:rPr lang="es-ES" dirty="0"/>
              <a:t>las </a:t>
            </a:r>
            <a:r>
              <a:rPr lang="es-ES" u="sng" dirty="0"/>
              <a:t>normas</a:t>
            </a:r>
            <a:r>
              <a:rPr lang="es-ES" dirty="0"/>
              <a:t> respectivas </a:t>
            </a:r>
            <a:r>
              <a:rPr lang="es-ES" u="sng" dirty="0"/>
              <a:t>para la</a:t>
            </a:r>
            <a:r>
              <a:rPr lang="es-ES" dirty="0"/>
              <a:t> </a:t>
            </a:r>
            <a:r>
              <a:rPr lang="es-ES" u="sng" dirty="0"/>
              <a:t>parte de la formación en la empresa</a:t>
            </a:r>
          </a:p>
          <a:p>
            <a:pPr marL="0" indent="0">
              <a:buNone/>
            </a:pPr>
            <a:endParaRPr lang="de-DE" u="sng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pPr lvl="1"/>
            <a:r>
              <a:rPr lang="es-ES" dirty="0"/>
              <a:t>Contenido de la formación</a:t>
            </a:r>
          </a:p>
          <a:p>
            <a:pPr lvl="1"/>
            <a:r>
              <a:rPr lang="es-ES" dirty="0"/>
              <a:t>Remuneración durante la formación</a:t>
            </a:r>
          </a:p>
          <a:p>
            <a:pPr lvl="1"/>
            <a:r>
              <a:rPr lang="es-ES" dirty="0"/>
              <a:t>Supervisión de la formación en la empresa</a:t>
            </a:r>
          </a:p>
          <a:p>
            <a:pPr lvl="1"/>
            <a:r>
              <a:rPr lang="es-ES" dirty="0"/>
              <a:t>Participación en la Comisión examinadora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C0DCF6-3A8C-4B21-AF63-595DE7188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42" y="2393199"/>
            <a:ext cx="4497067" cy="307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2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BIBB">
      <a:dk1>
        <a:sysClr val="windowText" lastClr="000000"/>
      </a:dk1>
      <a:lt1>
        <a:sysClr val="window" lastClr="FFFFFF"/>
      </a:lt1>
      <a:dk2>
        <a:srgbClr val="585858"/>
      </a:dk2>
      <a:lt2>
        <a:srgbClr val="E7E6E6"/>
      </a:lt2>
      <a:accent1>
        <a:srgbClr val="D37230"/>
      </a:accent1>
      <a:accent2>
        <a:srgbClr val="7FC200"/>
      </a:accent2>
      <a:accent3>
        <a:srgbClr val="00306B"/>
      </a:accent3>
      <a:accent4>
        <a:srgbClr val="FFC000"/>
      </a:accent4>
      <a:accent5>
        <a:srgbClr val="85C0FB"/>
      </a:accent5>
      <a:accent6>
        <a:srgbClr val="BFBFBF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2890</Words>
  <Application>Microsoft Office PowerPoint</Application>
  <PresentationFormat>Breitbild</PresentationFormat>
  <Paragraphs>567</Paragraphs>
  <Slides>37</Slides>
  <Notes>27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Wingdings 3</vt:lpstr>
      <vt:lpstr>Office</vt:lpstr>
      <vt:lpstr>1_Office</vt:lpstr>
      <vt:lpstr> </vt:lpstr>
      <vt:lpstr>Índice</vt:lpstr>
      <vt:lpstr> </vt:lpstr>
      <vt:lpstr>Bases 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Bases</vt:lpstr>
      <vt:lpstr>PowerPoint-Präsentation</vt:lpstr>
      <vt:lpstr>Inicio</vt:lpstr>
      <vt:lpstr>Inicio</vt:lpstr>
      <vt:lpstr>Inicio</vt:lpstr>
      <vt:lpstr>Proceso</vt:lpstr>
      <vt:lpstr>Proceso</vt:lpstr>
      <vt:lpstr>Proceso</vt:lpstr>
      <vt:lpstr>Proceso</vt:lpstr>
      <vt:lpstr>Proceso</vt:lpstr>
      <vt:lpstr>PowerPoint-Präsentation</vt:lpstr>
      <vt:lpstr>¿Cómo funciona la formación profesional dual?</vt:lpstr>
      <vt:lpstr>¿Cómo funciona la formación profesional dual?</vt:lpstr>
      <vt:lpstr>Warum ist die Duale Berufsausbildung in Deutschland erfolgreich?</vt:lpstr>
      <vt:lpstr>Los cinco pilares básicos de la formación profesional</vt:lpstr>
      <vt:lpstr>Ventajas</vt:lpstr>
      <vt:lpstr>Ventajas</vt:lpstr>
      <vt:lpstr>Ventajas</vt:lpstr>
      <vt:lpstr>Desafíos</vt:lpstr>
      <vt:lpstr>Desafíos</vt:lpstr>
      <vt:lpstr>Desafíos</vt:lpstr>
      <vt:lpstr>Más información</vt:lpstr>
      <vt:lpstr>GOVET at BIBB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danyel</dc:creator>
  <cp:lastModifiedBy>Baaden, Lisa-Marie</cp:lastModifiedBy>
  <cp:revision>60</cp:revision>
  <dcterms:created xsi:type="dcterms:W3CDTF">2020-12-18T10:19:10Z</dcterms:created>
  <dcterms:modified xsi:type="dcterms:W3CDTF">2024-05-14T12:02:32Z</dcterms:modified>
</cp:coreProperties>
</file>