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52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2" y="1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Escritório Alemão de Cooperação Internacional em Educação Vocacional e Formação Profissional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94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s://www.govet.international/en/index.php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betrvg/" TargetMode="External"/><Relationship Id="rId5" Type="http://schemas.openxmlformats.org/officeDocument/2006/relationships/hyperlink" Target="https://www.bmbf.de/bmbf/de/bildung/berufliche-bildung/strategie-und-zusammenarbeit/der-berufsbildungsbericht/der-berufsbildungsbericht_node.html" TargetMode="External"/><Relationship Id="rId15" Type="http://schemas.openxmlformats.org/officeDocument/2006/relationships/hyperlink" Target="mailto:govet@govet.international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ibb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936836"/>
            <a:ext cx="6047117" cy="689389"/>
          </a:xfrm>
        </p:spPr>
        <p:txBody>
          <a:bodyPr/>
          <a:lstStyle/>
          <a:p>
            <a:r>
              <a:rPr lang="pt-PT" sz="2800"/>
              <a:t>Sistema dual de formação profissional na Alemanha</a:t>
            </a:r>
            <a:endParaRPr lang="pt-PT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pt-P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Os agentes: estado - o responsável pelo enquadramento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/>
              <a:t>negoceia o regulamento de aprendizagem com os parceiros sociais (formação em contexto de empresa)</a:t>
            </a:r>
          </a:p>
          <a:p>
            <a:pPr lvl="1"/>
            <a:r>
              <a:rPr lang="pt-PT"/>
              <a:t>define a formação ministrada em escolasprofissionais: </a:t>
            </a:r>
            <a:r>
              <a:rPr lang="pt-PT" u="sng"/>
              <a:t>programa de enquadramento de formação profissional</a:t>
            </a:r>
          </a:p>
          <a:p>
            <a:pPr lvl="1"/>
            <a:r>
              <a:rPr lang="pt-PT"/>
              <a:t>financia, organiza e supervisiona o sistema de escolas profissionais oficial</a:t>
            </a:r>
          </a:p>
          <a:p>
            <a:pPr lvl="1"/>
            <a:r>
              <a:rPr lang="pt-PT"/>
              <a:t>fomenta a investigação em matéria de formação profissional (BIBB)</a:t>
            </a:r>
          </a:p>
          <a:p>
            <a:pPr lvl="1"/>
            <a:r>
              <a:rPr lang="pt-PT"/>
              <a:t>assiste na procura por uma vaga de formação (nomeadamente jovens, desempregados, pessoas desfavorecidas)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enquadramento: padrões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definem a implementação do sistema dual de formação profissional em empresas e escolas profissionais</a:t>
            </a:r>
          </a:p>
          <a:p>
            <a:pPr lvl="1"/>
            <a:r>
              <a:rPr lang="pt-PT"/>
              <a:t>garantem o controlo de qualidade e promovem o sistema dual de formação profissional</a:t>
            </a:r>
          </a:p>
          <a:p>
            <a:pPr lvl="1"/>
            <a:r>
              <a:rPr lang="pt-PT"/>
              <a:t>aplicam-se a nível nacional e são vinculativos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enquadramento: padrões - Definição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 b="1"/>
              <a:t>1. </a:t>
            </a:r>
            <a:r>
              <a:rPr lang="pt-PT"/>
              <a:t>As </a:t>
            </a:r>
            <a:r>
              <a:rPr lang="pt-PT" b="1"/>
              <a:t>entidades empregadoras</a:t>
            </a:r>
            <a:r>
              <a:rPr lang="pt-PT"/>
              <a:t> identificam novas áreas de responsabilidade e qualificações no seio das empresas </a:t>
            </a:r>
          </a:p>
          <a:p>
            <a:pPr lvl="1"/>
            <a:r>
              <a:rPr lang="pt-PT" b="1"/>
              <a:t>2. Parceiros sociais e o estado</a:t>
            </a:r>
            <a:r>
              <a:rPr lang="pt-PT"/>
              <a:t> negoceiam e aprovam novos padrões de formação profissional moderados pela BIBB </a:t>
            </a:r>
          </a:p>
          <a:p>
            <a:pPr lvl="1"/>
            <a:r>
              <a:rPr lang="pt-PT" b="1"/>
              <a:t>3. O estado </a:t>
            </a:r>
            <a:r>
              <a:rPr lang="pt-PT"/>
              <a:t>adapta os programas de enquadramento de formação profissional aos novos regulamentos de aprendizagem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Os padrões aprovados são inscritos em regulamentos de aprendizagem (empresas) e programas de enquadramento de formação profissional (escolas profissionais).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O enquadramento: padrões – Regulamento de aprendizagem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/>
              <a:t>Padrões de formação profissional para a </a:t>
            </a:r>
            <a:r>
              <a:rPr lang="pt-PT" u="sng"/>
              <a:t>formação em contexto de empresa</a:t>
            </a:r>
            <a:r>
              <a:rPr lang="pt-PT"/>
              <a:t> são consagrados no </a:t>
            </a:r>
            <a:r>
              <a:rPr lang="pt-PT" u="sng"/>
              <a:t>regulamento de aprendizagem</a:t>
            </a:r>
            <a:r>
              <a:rPr lang="pt-PT"/>
              <a:t>:</a:t>
            </a:r>
          </a:p>
          <a:p>
            <a:pPr lvl="1"/>
            <a:endParaRPr lang="de-DE" dirty="0"/>
          </a:p>
          <a:p>
            <a:pPr lvl="1"/>
            <a:r>
              <a:rPr lang="pt-PT"/>
              <a:t>Designação profissional </a:t>
            </a:r>
          </a:p>
          <a:p>
            <a:pPr lvl="1"/>
            <a:r>
              <a:rPr lang="pt-PT"/>
              <a:t>Perfil profissional</a:t>
            </a:r>
          </a:p>
          <a:p>
            <a:pPr lvl="1"/>
            <a:r>
              <a:rPr lang="pt-PT"/>
              <a:t>Conteúdos</a:t>
            </a:r>
          </a:p>
          <a:p>
            <a:pPr lvl="1"/>
            <a:r>
              <a:rPr lang="pt-PT"/>
              <a:t>Calendarização e organização temporal</a:t>
            </a:r>
          </a:p>
          <a:p>
            <a:pPr lvl="1"/>
            <a:r>
              <a:rPr lang="pt-PT"/>
              <a:t>Exigências relativamente a exames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enquadramento: padrões – Programa de enquadramento de formação profissional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/>
              <a:t>A formação na </a:t>
            </a:r>
            <a:r>
              <a:rPr lang="pt-PT" u="sng"/>
              <a:t>escola profissional</a:t>
            </a:r>
            <a:r>
              <a:rPr lang="pt-PT"/>
              <a:t> transmite os conhecimentos profissionais teóricos necessários e amplia a formação geral. </a:t>
            </a:r>
          </a:p>
          <a:p>
            <a:pPr marL="0" indent="0">
              <a:buNone/>
            </a:pPr>
            <a:r>
              <a:rPr lang="pt-PT"/>
              <a:t>Estes padrões de formação profissional são definidos no </a:t>
            </a:r>
            <a:r>
              <a:rPr lang="pt-PT" u="sng"/>
              <a:t>programa de enquadramento de formação profissional</a:t>
            </a:r>
            <a:r>
              <a:rPr lang="pt-PT"/>
              <a:t>:</a:t>
            </a:r>
          </a:p>
          <a:p>
            <a:pPr lvl="1"/>
            <a:r>
              <a:rPr lang="pt-PT"/>
              <a:t>Objetivo de aprendizagem</a:t>
            </a:r>
          </a:p>
          <a:p>
            <a:pPr lvl="1"/>
            <a:r>
              <a:rPr lang="pt-PT"/>
              <a:t>Conteúdos</a:t>
            </a:r>
          </a:p>
          <a:p>
            <a:pPr lvl="1"/>
            <a:r>
              <a:rPr lang="pt-PT"/>
              <a:t>Áreas de aprendizagem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/>
              <a:t>Os padrões legais</a:t>
            </a:r>
          </a:p>
          <a:p>
            <a:r>
              <a:rPr lang="pt-PT" b="1"/>
              <a:t>Aplica-se a liberdade profissional nos termos do artigo 12.º da lei de base federal.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Legislação afeta às empresas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PT"/>
              <a:t>Legislação afeta à formação profissional</a:t>
            </a:r>
          </a:p>
          <a:p>
            <a:r>
              <a:rPr lang="pt-PT"/>
              <a:t>Legislação afeta à proteção dos jovens no trabalho</a:t>
            </a:r>
          </a:p>
          <a:p>
            <a:r>
              <a:rPr lang="pt-PT"/>
              <a:t>Código afeto às profissões artesanais</a:t>
            </a:r>
          </a:p>
          <a:p>
            <a:r>
              <a:rPr lang="pt-PT"/>
              <a:t>Legislação afeta aos contratos de trabalho coletivos</a:t>
            </a:r>
          </a:p>
          <a:p>
            <a:r>
              <a:rPr lang="pt-PT"/>
              <a:t>Legislação afeta à regulamentação preliminar do direito das câmaras industriais e comerciais</a:t>
            </a:r>
          </a:p>
          <a:p>
            <a:r>
              <a:rPr lang="pt-PT"/>
              <a:t>Lei sobre a organização social das empresas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/>
              <a:t>Legislação afeta ao ensino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PT"/>
              <a:t>Escolaridade obrigatória</a:t>
            </a:r>
          </a:p>
          <a:p>
            <a:r>
              <a:rPr lang="pt-PT"/>
              <a:t>Leis da educação regionais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pt-PT"/>
              <a:t>O sistema dual de formação profissional: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2800"/>
              <a:t>Motivações, interesses e procedimentos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Acesso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Motivação e medidas – O 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Motivação</a:t>
            </a:r>
            <a:r>
              <a:rPr lang="pt-PT"/>
              <a:t>: a Alemanha necessita de técnicos qualificados, </a:t>
            </a:r>
            <a:br>
              <a:rPr lang="pt-PT"/>
            </a:br>
            <a:r>
              <a:rPr lang="pt-PT"/>
              <a:t>por forma a garantir crescimento e desenvolvimento.</a:t>
            </a:r>
          </a:p>
          <a:p>
            <a:pPr marL="0" indent="0">
              <a:buNone/>
            </a:pPr>
            <a:r>
              <a:rPr lang="pt-PT" b="1"/>
              <a:t>Reconhecimento: </a:t>
            </a:r>
            <a:r>
              <a:rPr lang="pt-PT"/>
              <a:t>é necessário reforçar e direcionar o sistema dual de formação profissional.</a:t>
            </a:r>
          </a:p>
          <a:p>
            <a:pPr marL="0" indent="0">
              <a:buNone/>
            </a:pPr>
            <a:r>
              <a:rPr lang="pt-PT" b="1"/>
              <a:t>Medidas: </a:t>
            </a:r>
          </a:p>
          <a:p>
            <a:pPr lvl="1"/>
            <a:r>
              <a:rPr lang="pt-PT"/>
              <a:t>Definição e atualização de um enquadramento legal</a:t>
            </a:r>
          </a:p>
          <a:p>
            <a:pPr lvl="1"/>
            <a:r>
              <a:rPr lang="pt-PT"/>
              <a:t>Contratação dos outros agentes</a:t>
            </a:r>
          </a:p>
          <a:p>
            <a:pPr lvl="1"/>
            <a:r>
              <a:rPr lang="pt-PT"/>
              <a:t>Supervisão e desenvolvimento do sistema (nomeadamente pela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Acesso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Motivação e acesso – Jovens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Motivação: </a:t>
            </a:r>
            <a:r>
              <a:rPr lang="pt-PT"/>
              <a:t>“Gostaria de ser…!” </a:t>
            </a:r>
          </a:p>
          <a:p>
            <a:pPr marL="0" indent="0">
              <a:buNone/>
            </a:pPr>
            <a:r>
              <a:rPr lang="pt-PT" b="1"/>
              <a:t>Acesso:</a:t>
            </a:r>
          </a:p>
          <a:p>
            <a:pPr lvl="1"/>
            <a:r>
              <a:rPr lang="pt-PT"/>
              <a:t>procura por empresas potenciais e verificação de ofertas</a:t>
            </a:r>
          </a:p>
          <a:p>
            <a:pPr lvl="1"/>
            <a:r>
              <a:rPr lang="pt-PT"/>
              <a:t>redação de candidaturas</a:t>
            </a:r>
          </a:p>
          <a:p>
            <a:pPr lvl="1"/>
            <a:r>
              <a:rPr lang="pt-PT"/>
              <a:t>caso necessário, processo de seleção</a:t>
            </a:r>
          </a:p>
          <a:p>
            <a:pPr lvl="1"/>
            <a:r>
              <a:rPr lang="pt-PT"/>
              <a:t>seleção de empresa de formação profissional</a:t>
            </a:r>
          </a:p>
          <a:p>
            <a:pPr lvl="1"/>
            <a:r>
              <a:rPr lang="pt-PT"/>
              <a:t>redação de contrato de formação profissional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Acesso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Motivação e acesso – Empresas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Motivação: </a:t>
            </a:r>
            <a:r>
              <a:rPr lang="pt-PT"/>
              <a:t>“Procuramos segurança na ocupação das nossas vagas” </a:t>
            </a:r>
          </a:p>
          <a:p>
            <a:pPr marL="0" indent="0">
              <a:buNone/>
            </a:pPr>
            <a:r>
              <a:rPr lang="pt-PT" b="1"/>
              <a:t>Acesso:</a:t>
            </a:r>
          </a:p>
          <a:p>
            <a:pPr lvl="1"/>
            <a:r>
              <a:rPr lang="pt-PT"/>
              <a:t>admissão enquanto empresa formadora</a:t>
            </a:r>
          </a:p>
          <a:p>
            <a:pPr lvl="1"/>
            <a:r>
              <a:rPr lang="pt-PT"/>
              <a:t>oferta de vagas de formação</a:t>
            </a:r>
          </a:p>
          <a:p>
            <a:pPr lvl="1"/>
            <a:r>
              <a:rPr lang="pt-PT"/>
              <a:t>avaliação de candidaturas</a:t>
            </a:r>
          </a:p>
          <a:p>
            <a:pPr lvl="1"/>
            <a:r>
              <a:rPr lang="pt-PT"/>
              <a:t>seleção de formandos</a:t>
            </a:r>
          </a:p>
          <a:p>
            <a:pPr lvl="1"/>
            <a:r>
              <a:rPr lang="pt-PT"/>
              <a:t>redação de contrato de formação profissional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Conteúdo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Sistema dual de formação profissional na Alemanha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pt-PT" b="1"/>
              <a:t>Fundamentos e enquadramentos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Motivações, interesses e procedimentos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O modelo de sucesso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b="1"/>
              <a:t>O contrato de formação profissional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/>
              <a:t>A formação profissional começa com a celebração do contrato de formação profissional entre a entidade empregadora e os formandos.</a:t>
            </a:r>
          </a:p>
          <a:p>
            <a:pPr marL="0" indent="0">
              <a:buNone/>
            </a:pPr>
            <a:r>
              <a:rPr lang="pt-PT"/>
              <a:t>O contrato de formação regulamenta:</a:t>
            </a:r>
          </a:p>
          <a:p>
            <a:pPr lvl="1"/>
            <a:r>
              <a:rPr lang="pt-PT"/>
              <a:t>a duração</a:t>
            </a:r>
          </a:p>
          <a:p>
            <a:pPr lvl="1"/>
            <a:r>
              <a:rPr lang="pt-PT"/>
              <a:t>conteúdos</a:t>
            </a:r>
          </a:p>
          <a:p>
            <a:pPr lvl="1"/>
            <a:r>
              <a:rPr lang="pt-PT"/>
              <a:t>a duração da prova</a:t>
            </a:r>
          </a:p>
          <a:p>
            <a:pPr lvl="1"/>
            <a:r>
              <a:rPr lang="pt-PT"/>
              <a:t>a organização dos conteúdos e temporal</a:t>
            </a:r>
          </a:p>
          <a:p>
            <a:pPr lvl="1"/>
            <a:r>
              <a:rPr lang="pt-PT"/>
              <a:t>o subsídio</a:t>
            </a:r>
          </a:p>
          <a:p>
            <a:pPr lvl="1"/>
            <a:r>
              <a:rPr lang="pt-PT"/>
              <a:t>os direitos e as obrigações de ambas as partes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>
            <a:noAutofit/>
          </a:bodyPr>
          <a:lstStyle/>
          <a:p>
            <a:r>
              <a:rPr lang="pt-PT" sz="1900" dirty="0"/>
              <a:t>70% da formação profissional em contexto de </a:t>
            </a:r>
            <a:r>
              <a:rPr lang="pt-PT" sz="1900" b="1" dirty="0"/>
              <a:t>empresa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pt-PT"/>
              <a:t>30% do ensino na </a:t>
            </a:r>
            <a:r>
              <a:rPr lang="pt-PT" b="1"/>
              <a:t>escola profissional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pt-PT"/>
              <a:t>formação estruturada em condições de trabalho reais</a:t>
            </a:r>
          </a:p>
          <a:p>
            <a:r>
              <a:rPr lang="pt-PT"/>
              <a:t>os formandos trabalham em processos concretos da empresa</a:t>
            </a:r>
          </a:p>
          <a:p>
            <a:r>
              <a:rPr lang="pt-PT"/>
              <a:t>os formandos recebem um subsídio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pt-PT"/>
              <a:t>ensino em contexto de sala de aula</a:t>
            </a:r>
          </a:p>
          <a:p>
            <a:r>
              <a:rPr lang="pt-PT"/>
              <a:t>disciplinas técnicas específicas (2/3) e</a:t>
            </a:r>
          </a:p>
          <a:p>
            <a:r>
              <a:rPr lang="pt-PT"/>
              <a:t>disciplinas gerais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pt-PT" b="1" dirty="0"/>
              <a:t>Aprendizagem dual em dois locais de formação profissional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/>
              <a:t>Uma formação profissional em contexto de sistema dual tem uma duração de dois a três anos e meio.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exame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Exame final</a:t>
            </a:r>
          </a:p>
          <a:p>
            <a:pPr lvl="1"/>
            <a:r>
              <a:rPr lang="pt-PT"/>
              <a:t>Organizado pelas câmaras</a:t>
            </a:r>
          </a:p>
          <a:p>
            <a:pPr lvl="1"/>
            <a:r>
              <a:rPr lang="pt-PT"/>
              <a:t>Vertente teórica e prática</a:t>
            </a:r>
          </a:p>
          <a:p>
            <a:pPr lvl="1"/>
            <a:r>
              <a:rPr lang="pt-PT"/>
              <a:t>Comissão de exames ocupada por</a:t>
            </a:r>
          </a:p>
          <a:p>
            <a:pPr lvl="2"/>
            <a:r>
              <a:rPr lang="pt-PT"/>
              <a:t>entidades empregadoras</a:t>
            </a:r>
          </a:p>
          <a:p>
            <a:pPr lvl="2"/>
            <a:r>
              <a:rPr lang="pt-PT"/>
              <a:t>trabalhadores (representantes sindicais)</a:t>
            </a:r>
          </a:p>
          <a:p>
            <a:pPr lvl="2"/>
            <a:r>
              <a:rPr lang="pt-PT"/>
              <a:t>formadores das escolas profissionais (representam o estado)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 exame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Certificado de formação profissional</a:t>
            </a:r>
          </a:p>
          <a:p>
            <a:pPr lvl="1"/>
            <a:r>
              <a:rPr lang="pt-PT"/>
              <a:t>emitido pela câmara</a:t>
            </a:r>
          </a:p>
          <a:p>
            <a:pPr lvl="1"/>
            <a:r>
              <a:rPr lang="pt-PT"/>
              <a:t>formação profissional reconhecida pelo estado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/>
              <a:t>A aprovação no exame final conclui a formação.</a:t>
            </a:r>
            <a:br>
              <a:rPr lang="pt-PT" b="1"/>
            </a:br>
            <a:r>
              <a:rPr lang="pt-PT" b="1"/>
              <a:t>Começa a carreira profissional.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Procedimentos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Início da carreira profissional: oportunidades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No mercado de trabalho </a:t>
            </a:r>
          </a:p>
          <a:p>
            <a:pPr lvl="1"/>
            <a:r>
              <a:rPr lang="pt-PT"/>
              <a:t>contrato de trabalho diretamente com a empresa formadora</a:t>
            </a:r>
          </a:p>
          <a:p>
            <a:pPr lvl="1"/>
            <a:r>
              <a:rPr lang="pt-PT"/>
              <a:t>contrato de trabalho noutra empresa</a:t>
            </a:r>
          </a:p>
          <a:p>
            <a:pPr lvl="1"/>
            <a:r>
              <a:rPr lang="pt-PT"/>
              <a:t>ocupação noutra área profissional</a:t>
            </a:r>
          </a:p>
          <a:p>
            <a:pPr marL="0" indent="0">
              <a:buNone/>
            </a:pPr>
            <a:r>
              <a:rPr lang="pt-PT" b="1"/>
              <a:t>Continuação da formação</a:t>
            </a:r>
          </a:p>
          <a:p>
            <a:pPr lvl="1"/>
            <a:r>
              <a:rPr lang="pt-PT"/>
              <a:t>medidas de formação adicional e de formação contínua  </a:t>
            </a:r>
          </a:p>
          <a:p>
            <a:pPr lvl="1"/>
            <a:r>
              <a:rPr lang="pt-PT"/>
              <a:t>curso superior (“setor terciário”)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pt-PT"/>
              <a:t>O sistema dual de formação profissional: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2800"/>
              <a:t>O modelo de sucesso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Como funciona o sistema dual de formação profissional?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Resumo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Procedimentos</a:t>
            </a:r>
          </a:p>
          <a:p>
            <a:pPr lvl="1"/>
            <a:r>
              <a:rPr lang="pt-PT"/>
              <a:t>Formação paralelamente em contexto de empresa (70%) e escola profissional (30%): sistema “dual”</a:t>
            </a:r>
          </a:p>
          <a:p>
            <a:pPr lvl="1"/>
            <a:r>
              <a:rPr lang="pt-PT"/>
              <a:t>Formação com conteúdos e duração definidos (contrato de formação profissional)</a:t>
            </a:r>
          </a:p>
          <a:p>
            <a:pPr lvl="1"/>
            <a:r>
              <a:rPr lang="pt-PT"/>
              <a:t>Formação profissional no processo de trabalho concreto</a:t>
            </a:r>
          </a:p>
          <a:p>
            <a:pPr lvl="1"/>
            <a:r>
              <a:rPr lang="pt-PT"/>
              <a:t>Exame final na presença de uma comissão independente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Como funciona o sistema dual de formação profissional?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Resumo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Enquadramento</a:t>
            </a:r>
          </a:p>
          <a:p>
            <a:pPr lvl="1"/>
            <a:r>
              <a:rPr lang="pt-PT"/>
              <a:t>O estado confere o necessário enquadramento legal</a:t>
            </a:r>
          </a:p>
          <a:p>
            <a:pPr lvl="1"/>
            <a:r>
              <a:rPr lang="pt-PT"/>
              <a:t>O estado organiza a componente escolar da formação</a:t>
            </a:r>
          </a:p>
          <a:p>
            <a:pPr lvl="1"/>
            <a:r>
              <a:rPr lang="pt-PT"/>
              <a:t>As câmaras e os parceiros sociais definem o âmbito e os conteúdos da formação</a:t>
            </a:r>
          </a:p>
          <a:p>
            <a:pPr lvl="1"/>
            <a:r>
              <a:rPr lang="pt-PT"/>
              <a:t>Enquanto entidades competentes, as câmaras supervisionam a formação em contexto de empresa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657294"/>
          </a:xfrm>
        </p:spPr>
        <p:txBody>
          <a:bodyPr>
            <a:normAutofit fontScale="90000"/>
          </a:bodyPr>
          <a:lstStyle/>
          <a:p>
            <a:r>
              <a:rPr lang="pt-PT" dirty="0"/>
              <a:t>O que explica o sucesso do sistema dual de formação profissional na Alemanha?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Fatores de sucesso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 dirty="0"/>
              <a:t>Sistema desenvolvido ao longo de anos</a:t>
            </a:r>
          </a:p>
          <a:p>
            <a:pPr lvl="1"/>
            <a:r>
              <a:rPr lang="pt-PT" dirty="0"/>
              <a:t>Elevada aceitação social</a:t>
            </a:r>
          </a:p>
          <a:p>
            <a:pPr lvl="1"/>
            <a:r>
              <a:rPr lang="pt-PT" i="1" dirty="0"/>
              <a:t>Win-Win situation</a:t>
            </a:r>
            <a:r>
              <a:rPr lang="pt-PT" dirty="0"/>
              <a:t> para formandos e empresas</a:t>
            </a:r>
          </a:p>
          <a:p>
            <a:pPr lvl="1"/>
            <a:r>
              <a:rPr lang="pt-PT" dirty="0"/>
              <a:t>Formação de acordo com as necessidades em termos de pessoal qualificado</a:t>
            </a:r>
          </a:p>
          <a:p>
            <a:pPr lvl="1"/>
            <a:r>
              <a:rPr lang="pt-PT" dirty="0"/>
              <a:t>Parceiros fortes (câmaras, parceiros sociais, PME)</a:t>
            </a:r>
          </a:p>
          <a:p>
            <a:pPr lvl="1"/>
            <a:r>
              <a:rPr lang="pt-PT" dirty="0"/>
              <a:t>Contribuição ativa para o sistema por parte de todos os envolvidos</a:t>
            </a:r>
          </a:p>
          <a:p>
            <a:pPr lvl="1"/>
            <a:r>
              <a:rPr lang="pt-PT" dirty="0"/>
              <a:t>Elevada flexibilidade e capacidade de adaptação do sistema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Os cinco pilares da formação profissional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/>
              <a:t>Os pilares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pt-PT" b="1"/>
              <a:t>Cooperação entre estado, economia e parceiros sociais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Aprendizagem durante o processo de trabalho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Padrões nacionais amplamente reconhecidos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Pessoal de formação profissional qualificado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PT" b="1"/>
              <a:t>Investigação e aconselhamento institucionalizados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pt-PT"/>
              <a:t>O sistema dual de formação profissional: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2800"/>
              <a:t>Fundamentos e enquadramentos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pt-P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Vantagens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Vantagens para os formandos:</a:t>
            </a:r>
          </a:p>
          <a:p>
            <a:pPr marL="0" indent="0">
              <a:buNone/>
            </a:pPr>
            <a:r>
              <a:rPr lang="pt-PT"/>
              <a:t>O sistema dual de formação profissional é a preparação ideal para a entrada na</a:t>
            </a:r>
          </a:p>
          <a:p>
            <a:pPr marL="0" indent="0">
              <a:buNone/>
            </a:pPr>
            <a:r>
              <a:rPr lang="pt-PT"/>
              <a:t>vida profissional: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competências técnicas específicas e qualificações profissionais</a:t>
            </a:r>
          </a:p>
          <a:p>
            <a:pPr lvl="1"/>
            <a:r>
              <a:rPr lang="pt-PT"/>
              <a:t>condições de trabalho reais (máquinas, processos, ambiente de trabalho)</a:t>
            </a:r>
          </a:p>
          <a:p>
            <a:pPr lvl="1"/>
            <a:r>
              <a:rPr lang="pt-PT"/>
              <a:t>subsídio de formação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Vantagens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Vantagens para as empresas:</a:t>
            </a:r>
          </a:p>
          <a:p>
            <a:pPr marL="0" indent="0">
              <a:buNone/>
            </a:pPr>
            <a:r>
              <a:rPr lang="pt-PT"/>
              <a:t>O sistema dual de formação profissional garante pessoal com excelente qualificação: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técnicos competentes, conforme os requisitos da empresa (por oposição a candidatos externos)</a:t>
            </a:r>
          </a:p>
          <a:p>
            <a:pPr lvl="1"/>
            <a:r>
              <a:rPr lang="pt-PT"/>
              <a:t>produtividade elevada (rápida amortização)</a:t>
            </a:r>
          </a:p>
          <a:p>
            <a:pPr lvl="1"/>
            <a:r>
              <a:rPr lang="pt-PT"/>
              <a:t>participação ativa da economia no desenvolvimento de padrões de formação</a:t>
            </a:r>
          </a:p>
          <a:p>
            <a:pPr lvl="1"/>
            <a:r>
              <a:rPr lang="pt-PT"/>
              <a:t>contributo para Responsabilidade Social Corporativa (RSC)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Vantagens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Vantagens para o estado e a sociedade:</a:t>
            </a:r>
          </a:p>
          <a:p>
            <a:pPr marL="0" indent="0">
              <a:buNone/>
            </a:pPr>
            <a:r>
              <a:rPr lang="pt-PT"/>
              <a:t>Vantagens mútuas, bem-estar e paz social: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elevado desempenho económico e produtividade</a:t>
            </a:r>
          </a:p>
          <a:p>
            <a:pPr lvl="1"/>
            <a:r>
              <a:rPr lang="pt-PT"/>
              <a:t>mercado de trabalho harmonizado (oferta/procura)</a:t>
            </a:r>
          </a:p>
          <a:p>
            <a:pPr lvl="1"/>
            <a:r>
              <a:rPr lang="pt-PT"/>
              <a:t>integração social e económica de jovens</a:t>
            </a:r>
          </a:p>
          <a:p>
            <a:pPr lvl="1"/>
            <a:r>
              <a:rPr lang="pt-PT"/>
              <a:t>influência de todos os participantes no processo de formação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Desafios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Desafios na perspetiva dos formandos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discrepância entre ofertas de formação procuradas e em aberto</a:t>
            </a:r>
            <a:br>
              <a:rPr lang="pt-PT"/>
            </a:br>
            <a:r>
              <a:rPr lang="pt-PT"/>
              <a:t>(vagas em falta)</a:t>
            </a:r>
          </a:p>
          <a:p>
            <a:pPr lvl="1"/>
            <a:r>
              <a:rPr lang="pt-PT"/>
              <a:t>acesso ao sistema dual de formação profissional</a:t>
            </a:r>
          </a:p>
          <a:p>
            <a:pPr lvl="1"/>
            <a:r>
              <a:rPr lang="pt-PT"/>
              <a:t>requisitos profissionais cada vez mais elevados</a:t>
            </a:r>
          </a:p>
          <a:p>
            <a:pPr lvl="1"/>
            <a:r>
              <a:rPr lang="pt-PT"/>
              <a:t>aprendizagem ao longo da vida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Desafios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Desafios do ponto de vista das empresas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discrepância entre ofertas de formação procuradas e em aberto</a:t>
            </a:r>
            <a:br>
              <a:rPr lang="pt-PT"/>
            </a:br>
            <a:r>
              <a:rPr lang="pt-PT"/>
              <a:t>(falta de candidatos)</a:t>
            </a:r>
          </a:p>
          <a:p>
            <a:pPr lvl="1"/>
            <a:r>
              <a:rPr lang="pt-PT"/>
              <a:t>candidatos devidamente preparados</a:t>
            </a:r>
          </a:p>
          <a:p>
            <a:pPr lvl="1"/>
            <a:r>
              <a:rPr lang="pt-PT"/>
              <a:t>inclusão de portadores de deficiência</a:t>
            </a:r>
          </a:p>
          <a:p>
            <a:pPr lvl="1"/>
            <a:r>
              <a:rPr lang="pt-PT"/>
              <a:t>inclusão de migrantes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Desafios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Desafios do ponto de vista do estado e da sociedade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pt-PT"/>
              <a:t>transformação demográfica</a:t>
            </a:r>
          </a:p>
          <a:p>
            <a:pPr lvl="1"/>
            <a:r>
              <a:rPr lang="pt-PT"/>
              <a:t>falta previsível de técnicos</a:t>
            </a:r>
          </a:p>
          <a:p>
            <a:pPr lvl="1"/>
            <a:r>
              <a:rPr lang="pt-PT"/>
              <a:t>tendência para academização</a:t>
            </a:r>
          </a:p>
          <a:p>
            <a:pPr lvl="1"/>
            <a:r>
              <a:rPr lang="pt-PT"/>
              <a:t>assimetrias regionais</a:t>
            </a:r>
          </a:p>
          <a:p>
            <a:pPr lvl="1"/>
            <a:r>
              <a:rPr lang="pt-PT"/>
              <a:t>inclusão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Outras informações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7500" lnSpcReduction="20000"/>
          </a:bodyPr>
          <a:lstStyle/>
          <a:p>
            <a:pPr marL="0" indent="0">
              <a:buNone/>
            </a:pPr>
            <a:r>
              <a:rPr lang="pt-PT" b="1" dirty="0"/>
              <a:t>Números e factos</a:t>
            </a:r>
          </a:p>
          <a:p>
            <a:pPr lvl="1"/>
            <a:r>
              <a:rPr lang="pt-PT" dirty="0"/>
              <a:t>Relatório de dados BIBB (</a:t>
            </a:r>
            <a:r>
              <a:rPr lang="pt-PT" dirty="0">
                <a:hlinkClick r:id="rId2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Serviço Federal de Estatística (Statistisches Bundesamt) (</a:t>
            </a:r>
            <a:r>
              <a:rPr lang="pt-PT" dirty="0">
                <a:hlinkClick r:id="rId3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Portal de dados BMBF (</a:t>
            </a:r>
            <a:r>
              <a:rPr lang="pt-PT" dirty="0">
                <a:hlinkClick r:id="rId4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Relatório de formação profissional (</a:t>
            </a:r>
            <a:r>
              <a:rPr lang="pt-PT" dirty="0">
                <a:hlinkClick r:id="rId5"/>
              </a:rPr>
              <a:t>hiperligação</a:t>
            </a:r>
            <a:r>
              <a:rPr lang="pt-P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Padrões de formação</a:t>
            </a:r>
          </a:p>
          <a:p>
            <a:pPr lvl="1"/>
            <a:r>
              <a:rPr lang="pt-PT" dirty="0"/>
              <a:t>Brochura BIBB: </a:t>
            </a:r>
            <a:r>
              <a:rPr lang="pt-PT" i="1" dirty="0"/>
              <a:t>Ausbildungsordnungen und wie sie entstehen</a:t>
            </a:r>
            <a:r>
              <a:rPr lang="pt-PT" dirty="0"/>
              <a:t> (Regulamentos de formação profissional e a sua conceção – em alemão) (</a:t>
            </a:r>
            <a:r>
              <a:rPr lang="pt-PT" dirty="0">
                <a:hlinkClick r:id="rId6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i="1" dirty="0"/>
              <a:t>Beispiele für die Ausbildungsordnungen und Rahmenlehrpläne</a:t>
            </a:r>
            <a:r>
              <a:rPr lang="pt-PT" dirty="0"/>
              <a:t> (Exemplos de regulamentos de formação profissional e programas de enquadramento de formação profissional – em alemão) (BIBB) (</a:t>
            </a:r>
            <a:r>
              <a:rPr lang="pt-PT" dirty="0">
                <a:hlinkClick r:id="rId7"/>
              </a:rPr>
              <a:t>hiperligação</a:t>
            </a:r>
            <a:r>
              <a:rPr lang="pt-P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Documentação legal</a:t>
            </a:r>
          </a:p>
          <a:p>
            <a:pPr lvl="1"/>
            <a:r>
              <a:rPr lang="pt-PT" dirty="0"/>
              <a:t>Legislação afeta à formação profissional (</a:t>
            </a:r>
            <a:r>
              <a:rPr lang="pt-PT" dirty="0">
                <a:hlinkClick r:id="rId8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Legislação afeta à ocupação de jovens (</a:t>
            </a:r>
            <a:r>
              <a:rPr lang="pt-PT" dirty="0">
                <a:hlinkClick r:id="rId9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Legislação afeta às câmaras (</a:t>
            </a:r>
            <a:r>
              <a:rPr lang="pt-PT" dirty="0">
                <a:hlinkClick r:id="rId10"/>
              </a:rPr>
              <a:t>hiperligação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Legislação afeta à negociação coletiva (hiperligação)</a:t>
            </a:r>
          </a:p>
          <a:p>
            <a:pPr lvl="1"/>
            <a:r>
              <a:rPr lang="pt-PT" dirty="0"/>
              <a:t>Lei sobre a organização social das empresas (</a:t>
            </a:r>
            <a:r>
              <a:rPr lang="pt-PT" dirty="0">
                <a:hlinkClick r:id="rId11"/>
              </a:rPr>
              <a:t>hiperligação</a:t>
            </a:r>
            <a:r>
              <a:rPr lang="pt-PT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Páginas de internet</a:t>
            </a:r>
          </a:p>
          <a:p>
            <a:pPr lvl="1"/>
            <a:r>
              <a:rPr lang="pt-PT" dirty="0">
                <a:hlinkClick r:id="rId12"/>
              </a:rPr>
              <a:t>GOVET</a:t>
            </a:r>
            <a:endParaRPr lang="pt-PT" dirty="0">
              <a:hlinkClick r:id="rId8"/>
            </a:endParaRPr>
          </a:p>
          <a:p>
            <a:pPr lvl="1"/>
            <a:r>
              <a:rPr lang="pt-PT" dirty="0">
                <a:hlinkClick r:id="rId13"/>
              </a:rPr>
              <a:t>BMBF</a:t>
            </a:r>
          </a:p>
          <a:p>
            <a:pPr lvl="1"/>
            <a:r>
              <a:rPr lang="pt-PT" dirty="0">
                <a:hlinkClick r:id="rId14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pt-PT" b="1" dirty="0"/>
              <a:t>Contacto para esclarecimento de eventuais questões</a:t>
            </a:r>
          </a:p>
          <a:p>
            <a:pPr lvl="1"/>
            <a:r>
              <a:rPr lang="pt-PT" dirty="0">
                <a:hlinkClick r:id="rId15"/>
              </a:rPr>
              <a:t>govet@govet.international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Sinopse do sistema dual de formação profissional no sistema de formação alemão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Mercado de trabalho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Formação escolar geral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Ensino superior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Sistema dual de </a:t>
              </a:r>
            </a:p>
            <a:p>
              <a:pPr algn="ctr"/>
              <a:r>
                <a:rPr lang="pt-PT" sz="2400">
                  <a:solidFill>
                    <a:schemeClr val="bg1"/>
                  </a:solidFill>
                </a:rPr>
                <a:t>formação profissional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Formação profissional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>
                  <a:solidFill>
                    <a:schemeClr val="bg1"/>
                  </a:solidFill>
                </a:rPr>
                <a:t>Tempo inteiro</a:t>
              </a:r>
            </a:p>
            <a:p>
              <a:pPr algn="ctr"/>
              <a:r>
                <a:rPr lang="pt-PT" sz="2400">
                  <a:solidFill>
                    <a:schemeClr val="bg1"/>
                  </a:solidFill>
                </a:rPr>
                <a:t>Escola profissional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Os participantes: aprendizes (formandos)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 dirty="0"/>
              <a:t>anualmente 1,22 milhões de formandos</a:t>
            </a:r>
          </a:p>
          <a:p>
            <a:pPr lvl="1"/>
            <a:r>
              <a:rPr lang="pt-PT" dirty="0"/>
              <a:t>em 327 cursos de formação profissional reconhecidos</a:t>
            </a:r>
          </a:p>
          <a:p>
            <a:endParaRPr lang="de-DE" dirty="0"/>
          </a:p>
          <a:p>
            <a:pPr marL="0" indent="0">
              <a:buNone/>
            </a:pPr>
            <a:r>
              <a:rPr lang="pt-PT" dirty="0"/>
              <a:t>Isto significa:</a:t>
            </a:r>
          </a:p>
          <a:p>
            <a:pPr lvl="1"/>
            <a:r>
              <a:rPr lang="pt-PT" dirty="0"/>
              <a:t>5% dos trabalhadores atuais são formandos</a:t>
            </a:r>
          </a:p>
          <a:p>
            <a:endParaRPr lang="de-DE" dirty="0"/>
          </a:p>
          <a:p>
            <a:pPr marL="0" indent="0">
              <a:buNone/>
            </a:pPr>
            <a:r>
              <a:rPr lang="pt-PT" b="1" dirty="0"/>
              <a:t>Sensivelmente 91% destes concluem a sua formação com êxito.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Os participantes: entidades empregadoras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 dirty="0"/>
              <a:t>anualmente cerca de 19% de todas as empresas contribuintes para a segurança social ministram formação profissional (aprox. 408 700 em 2,2 milhões)</a:t>
            </a:r>
          </a:p>
          <a:p>
            <a:pPr lvl="1"/>
            <a:r>
              <a:rPr lang="pt-PT" dirty="0"/>
              <a:t>o que se traduz em cerca de 489 200 novos formandos/ano</a:t>
            </a:r>
          </a:p>
          <a:p>
            <a:pPr lvl="1"/>
            <a:r>
              <a:rPr lang="pt-PT" dirty="0"/>
              <a:t>77% são integrados imediatamente no final da formação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b="1"/>
              <a:t>Economia, parceiros sociais e o estado definem o enquadramento do sistema dual de formação profissional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pt-PT"/>
              <a:t>Câmaras</a:t>
            </a:r>
          </a:p>
          <a:p>
            <a:pPr lvl="1"/>
            <a:r>
              <a:rPr lang="pt-PT"/>
              <a:t>Parceiros sociais (associações de trabalhadores e associações patronais)</a:t>
            </a:r>
          </a:p>
          <a:p>
            <a:pPr lvl="1"/>
            <a:r>
              <a:rPr lang="pt-PT"/>
              <a:t>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pt-PT" b="1"/>
              <a:t>Câmaras e parceiros sociais:</a:t>
            </a:r>
            <a:r>
              <a:rPr lang="pt-PT"/>
              <a:t> definem e supervisionam os conteúdos de formação profissional em contexto de empresa</a:t>
            </a:r>
          </a:p>
          <a:p>
            <a:pPr marL="0" indent="0">
              <a:buNone/>
            </a:pPr>
            <a:r>
              <a:rPr lang="pt-PT" b="1"/>
              <a:t>Estado</a:t>
            </a:r>
            <a:r>
              <a:rPr lang="pt-PT"/>
              <a:t>: configura o enquadramento legal e disponibiliza os recursos de formação em escolas profissionais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pt-PT" b="1"/>
              <a:t>Os agentes: câmaras - as entidades competentes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pt-PT"/>
              <a:t>verificam e registam as entidades formadoras</a:t>
            </a:r>
          </a:p>
          <a:p>
            <a:pPr lvl="1"/>
            <a:r>
              <a:rPr lang="pt-PT"/>
              <a:t>supervisionam e monitorizam a formação profissional em contexto de empresa</a:t>
            </a:r>
          </a:p>
          <a:p>
            <a:pPr lvl="1"/>
            <a:r>
              <a:rPr lang="pt-PT"/>
              <a:t>qualificam os formadores</a:t>
            </a:r>
          </a:p>
          <a:p>
            <a:pPr lvl="1"/>
            <a:r>
              <a:rPr lang="pt-PT"/>
              <a:t>organizam os exames</a:t>
            </a:r>
            <a:r>
              <a:rPr lang="pt-PT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pt-PT"/>
              <a:t>realizam eventos informativos e de orientação profissional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Fundamentos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b="1"/>
              <a:t>Os agentes: parceiros sociais</a:t>
            </a:r>
          </a:p>
          <a:p>
            <a:pPr marL="0" indent="0">
              <a:buNone/>
            </a:pPr>
            <a:r>
              <a:rPr lang="pt-PT"/>
              <a:t>Os sindicatos e as associações patronais acordam entre si e o estado os respetivos </a:t>
            </a:r>
            <a:r>
              <a:rPr lang="pt-PT" u="sng"/>
              <a:t>padrões da componente da formação em contexto de empresa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pt-PT"/>
              <a:t>Conteúdos de formação</a:t>
            </a:r>
          </a:p>
          <a:p>
            <a:pPr lvl="1"/>
            <a:r>
              <a:rPr lang="pt-PT"/>
              <a:t>Subsídio de formação</a:t>
            </a:r>
          </a:p>
          <a:p>
            <a:pPr lvl="1"/>
            <a:r>
              <a:rPr lang="pt-PT"/>
              <a:t>Supervisão da formação em contexto de empresa</a:t>
            </a:r>
          </a:p>
          <a:p>
            <a:pPr lvl="1"/>
            <a:r>
              <a:rPr lang="pt-PT"/>
              <a:t>Participação na comissão de exames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2918</Words>
  <Application>Microsoft Office PowerPoint</Application>
  <PresentationFormat>Breitbild</PresentationFormat>
  <Paragraphs>567</Paragraphs>
  <Slides>37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Conteúdo</vt:lpstr>
      <vt:lpstr> 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Fundamentos</vt:lpstr>
      <vt:lpstr>PowerPoint-Präsentation</vt:lpstr>
      <vt:lpstr>Acesso</vt:lpstr>
      <vt:lpstr>Acesso</vt:lpstr>
      <vt:lpstr>Acesso</vt:lpstr>
      <vt:lpstr>Procedimentos</vt:lpstr>
      <vt:lpstr>Procedimentos</vt:lpstr>
      <vt:lpstr>Procedimentos</vt:lpstr>
      <vt:lpstr>Procedimentos</vt:lpstr>
      <vt:lpstr>Procedimentos</vt:lpstr>
      <vt:lpstr>PowerPoint-Präsentation</vt:lpstr>
      <vt:lpstr>Como funciona o sistema dual de formação profissional?</vt:lpstr>
      <vt:lpstr>Como funciona o sistema dual de formação profissional?</vt:lpstr>
      <vt:lpstr>O que explica o sucesso do sistema dual de formação profissional na Alemanha?</vt:lpstr>
      <vt:lpstr>Os cinco pilares da formação profissional</vt:lpstr>
      <vt:lpstr>Vantagens</vt:lpstr>
      <vt:lpstr>Vantagens</vt:lpstr>
      <vt:lpstr>Vantagens</vt:lpstr>
      <vt:lpstr>Desafios</vt:lpstr>
      <vt:lpstr>Desafios</vt:lpstr>
      <vt:lpstr>Desafios</vt:lpstr>
      <vt:lpstr>Outras informações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64</cp:revision>
  <dcterms:created xsi:type="dcterms:W3CDTF">2020-12-18T10:19:10Z</dcterms:created>
  <dcterms:modified xsi:type="dcterms:W3CDTF">2024-05-14T11:59:41Z</dcterms:modified>
</cp:coreProperties>
</file>