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1"/>
  </p:notesMasterIdLst>
  <p:sldIdLst>
    <p:sldId id="257" r:id="rId3"/>
    <p:sldId id="368" r:id="rId4"/>
    <p:sldId id="400" r:id="rId5"/>
    <p:sldId id="370" r:id="rId6"/>
    <p:sldId id="388" r:id="rId7"/>
    <p:sldId id="401" r:id="rId8"/>
    <p:sldId id="390" r:id="rId9"/>
    <p:sldId id="367" r:id="rId10"/>
    <p:sldId id="391" r:id="rId11"/>
    <p:sldId id="392" r:id="rId12"/>
    <p:sldId id="393" r:id="rId13"/>
    <p:sldId id="394" r:id="rId14"/>
    <p:sldId id="395" r:id="rId15"/>
    <p:sldId id="397" r:id="rId16"/>
    <p:sldId id="398" r:id="rId17"/>
    <p:sldId id="399" r:id="rId18"/>
    <p:sldId id="359" r:id="rId19"/>
    <p:sldId id="291" r:id="rId20"/>
  </p:sldIdLst>
  <p:sldSz cx="12192000" cy="6858000"/>
  <p:notesSz cx="6858000" cy="9144000"/>
  <p:embeddedFontLst>
    <p:embeddedFont>
      <p:font typeface="Arial" panose="020B0604020202020204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Wingdings 3" panose="05040102010807070707" pitchFamily="18" charset="2"/>
      <p:regular r:id="rId2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9" userDrawn="1">
          <p15:clr>
            <a:srgbClr val="A4A3A4"/>
          </p15:clr>
        </p15:guide>
        <p15:guide id="2" pos="3931" userDrawn="1">
          <p15:clr>
            <a:srgbClr val="A4A3A4"/>
          </p15:clr>
        </p15:guide>
        <p15:guide id="3" orient="horz" pos="2863" userDrawn="1">
          <p15:clr>
            <a:srgbClr val="A4A3A4"/>
          </p15:clr>
        </p15:guide>
        <p15:guide id="4" orient="horz" pos="3543" userDrawn="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pos="6607" userDrawn="1">
          <p15:clr>
            <a:srgbClr val="A4A3A4"/>
          </p15:clr>
        </p15:guide>
        <p15:guide id="7" pos="6131" userDrawn="1">
          <p15:clr>
            <a:srgbClr val="A4A3A4"/>
          </p15:clr>
        </p15:guide>
        <p15:guide id="8" orient="horz" pos="1162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  <p15:guide id="13" orient="horz" pos="981" userDrawn="1">
          <p15:clr>
            <a:srgbClr val="A4A3A4"/>
          </p15:clr>
        </p15:guide>
        <p15:guide id="14" pos="5428" userDrawn="1">
          <p15:clr>
            <a:srgbClr val="A4A3A4"/>
          </p15:clr>
        </p15:guide>
        <p15:guide id="15" orient="horz" pos="3702" userDrawn="1">
          <p15:clr>
            <a:srgbClr val="A4A3A4"/>
          </p15:clr>
        </p15:guide>
        <p15:guide id="16" pos="4294" userDrawn="1">
          <p15:clr>
            <a:srgbClr val="A4A3A4"/>
          </p15:clr>
        </p15:guide>
        <p15:guide id="17" orient="horz" pos="27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Kress, Dr. Hannelore" initials="KDH" lastIdx="2" clrIdx="6">
    <p:extLst>
      <p:ext uri="{19B8F6BF-5375-455C-9EA6-DF929625EA0E}">
        <p15:presenceInfo xmlns:p15="http://schemas.microsoft.com/office/powerpoint/2012/main" userId="Kress, Dr. Hannelore" providerId="None"/>
      </p:ext>
    </p:extLst>
  </p:cmAuthor>
  <p:cmAuthor id="1" name="Peter Rechmann" initials="PR" lastIdx="37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8" name="Hermann, Ralf" initials="HR" lastIdx="14" clrIdx="7">
    <p:extLst>
      <p:ext uri="{19B8F6BF-5375-455C-9EA6-DF929625EA0E}">
        <p15:presenceInfo xmlns:p15="http://schemas.microsoft.com/office/powerpoint/2012/main" userId="Hermann, Ralf" providerId="None"/>
      </p:ext>
    </p:extLst>
  </p:cmAuthor>
  <p:cmAuthor id="2" name="Schlich, Thorsten" initials="ST" lastIdx="66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Kerstin Öchsler" initials="KÖ" lastIdx="5" clrIdx="3">
    <p:extLst>
      <p:ext uri="{19B8F6BF-5375-455C-9EA6-DF929625EA0E}">
        <p15:presenceInfo xmlns:p15="http://schemas.microsoft.com/office/powerpoint/2012/main" userId="S-1-5-21-1714780564-1514027911-36100705-1129" providerId="AD"/>
      </p:ext>
    </p:extLst>
  </p:cmAuthor>
  <p:cmAuthor id="5" name="Eva Schimmelpfennig" initials="ES" lastIdx="6" clrIdx="4">
    <p:extLst>
      <p:ext uri="{19B8F6BF-5375-455C-9EA6-DF929625EA0E}">
        <p15:presenceInfo xmlns:p15="http://schemas.microsoft.com/office/powerpoint/2012/main" userId="S::e.schimmelpfennig@mediacompany.com::3a67210d-cf20-4159-955d-1293d16c3207" providerId="AD"/>
      </p:ext>
    </p:extLst>
  </p:cmAuthor>
  <p:cmAuthor id="6" name="Olesen, Julia" initials="OJ" lastIdx="3" clrIdx="5">
    <p:extLst>
      <p:ext uri="{19B8F6BF-5375-455C-9EA6-DF929625EA0E}">
        <p15:presenceInfo xmlns:p15="http://schemas.microsoft.com/office/powerpoint/2012/main" userId="Olesen, Ju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51B"/>
    <a:srgbClr val="E2A95F"/>
    <a:srgbClr val="FBF3E8"/>
    <a:srgbClr val="EAC28D"/>
    <a:srgbClr val="33CC33"/>
    <a:srgbClr val="E27F1C"/>
    <a:srgbClr val="FAF1EA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3" autoAdjust="0"/>
    <p:restoredTop sz="64134" autoAdjust="0"/>
  </p:normalViewPr>
  <p:slideViewPr>
    <p:cSldViewPr snapToGrid="0" showGuides="1">
      <p:cViewPr varScale="1">
        <p:scale>
          <a:sx n="55" d="100"/>
          <a:sy n="55" d="100"/>
        </p:scale>
        <p:origin x="1742" y="48"/>
      </p:cViewPr>
      <p:guideLst>
        <p:guide orient="horz" pos="1389"/>
        <p:guide pos="3931"/>
        <p:guide orient="horz" pos="2863"/>
        <p:guide orient="horz" pos="3543"/>
        <p:guide orient="horz" pos="3475"/>
        <p:guide pos="6607"/>
        <p:guide pos="6131"/>
        <p:guide orient="horz" pos="1162"/>
        <p:guide orient="horz" pos="2160"/>
        <p:guide pos="642"/>
        <p:guide orient="horz" pos="2092"/>
        <p:guide orient="horz" pos="981"/>
        <p:guide pos="5428"/>
        <p:guide orient="horz" pos="3702"/>
        <p:guide pos="4294"/>
        <p:guide orient="horz" pos="27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03.06.2024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50 %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024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2075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134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Unterschied EQR/DQR:</a:t>
            </a:r>
          </a:p>
          <a:p>
            <a:endParaRPr lang="de-DE" dirty="0"/>
          </a:p>
          <a:p>
            <a:r>
              <a:rPr lang="de-DE" b="1" dirty="0"/>
              <a:t>EQR: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dirty="0"/>
              <a:t>Jedes der 8 Niveaus beschreibt 3 „Säulen“: </a:t>
            </a:r>
            <a:r>
              <a:rPr lang="de-DE" u="sng" dirty="0"/>
              <a:t>Kenntnisse</a:t>
            </a:r>
            <a:r>
              <a:rPr lang="de-DE" dirty="0"/>
              <a:t> / </a:t>
            </a:r>
            <a:r>
              <a:rPr lang="de-DE" u="sng" dirty="0"/>
              <a:t>Fertigkeiten</a:t>
            </a:r>
            <a:r>
              <a:rPr lang="de-DE" dirty="0"/>
              <a:t> </a:t>
            </a:r>
            <a:r>
              <a:rPr lang="de-DE" u="none" dirty="0"/>
              <a:t>/ </a:t>
            </a:r>
            <a:r>
              <a:rPr lang="de-DE" u="sng" dirty="0"/>
              <a:t>Kompetenz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u="none" dirty="0"/>
              <a:t>Höheres Abstraktionsniveau als DQR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u="none" dirty="0"/>
              <a:t>Metarahmen, übergreifendes Transparenzinstrument, soll in der Lage sein unterschiedliche nationale Bildungssysteme zueinander in Beziehung zu setzen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u="sng" dirty="0"/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de-DE" b="1" dirty="0"/>
              <a:t>DQR: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dirty="0"/>
              <a:t>Jedes der 8 Niveaus beschreibt 4 „Säulen“: </a:t>
            </a:r>
            <a:r>
              <a:rPr lang="de-DE" i="1" dirty="0"/>
              <a:t>Fachkompetenz</a:t>
            </a:r>
            <a:r>
              <a:rPr lang="de-DE" dirty="0"/>
              <a:t>: </a:t>
            </a:r>
            <a:r>
              <a:rPr lang="de-DE" u="sng" dirty="0"/>
              <a:t>Wissen</a:t>
            </a:r>
            <a:r>
              <a:rPr lang="de-DE" dirty="0"/>
              <a:t> / </a:t>
            </a:r>
            <a:r>
              <a:rPr lang="de-DE" u="sng" dirty="0"/>
              <a:t>Fertigkeiten</a:t>
            </a:r>
            <a:r>
              <a:rPr lang="de-DE" dirty="0"/>
              <a:t>; </a:t>
            </a:r>
            <a:r>
              <a:rPr lang="de-DE" i="1" dirty="0"/>
              <a:t>Personale Kompetenz</a:t>
            </a:r>
            <a:r>
              <a:rPr lang="de-DE" dirty="0"/>
              <a:t>: </a:t>
            </a:r>
            <a:r>
              <a:rPr lang="de-DE" u="sng" dirty="0"/>
              <a:t>Sozialkompetenz</a:t>
            </a:r>
            <a:r>
              <a:rPr lang="de-DE" dirty="0"/>
              <a:t> / </a:t>
            </a:r>
            <a:r>
              <a:rPr lang="de-DE" u="sng" dirty="0"/>
              <a:t>Selbstständigkeit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u="none" dirty="0"/>
              <a:t>Soll so Handlungskompetenzen in all ihren Aspekten angemessener abbilden, ganzheitliches Kompetenzverständnis wird betont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u="none" dirty="0"/>
              <a:t>Jedem Niveau ist ein kurzer Text vorangestellt, der die Anforderungsstruktur des jeweiligen Niveaus („Niveauindikator“) zusammenfassend beschreibt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u="none" dirty="0"/>
              <a:t>Erweitert und konkretisiert den EQR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6807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u="sng" dirty="0"/>
              <a:t>DQR - Allgemeinbildende Abschlüsse:</a:t>
            </a:r>
          </a:p>
          <a:p>
            <a:endParaRPr lang="de-DE" u="sng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u="none" dirty="0"/>
              <a:t>Hauptschulabschluss – DQR 2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u="none" dirty="0"/>
              <a:t>Mittlerer Schulabschluss – DQR 3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u="none" dirty="0"/>
              <a:t>Fachhochschulreife, F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achgebundene Hochschulreife, Allgemeine Hochschulreife – DQR 4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Bachelor (Diplom FH, Staatsexamen) – DQR 6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 (Diplom Univ.; Magister; Staatsexamen) – DQR 7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Doktorat und äquivalente künstlerische Abschlüsse – DQR 8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9923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580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de-DE" dirty="0"/>
              <a:t>Die </a:t>
            </a:r>
            <a:r>
              <a:rPr lang="de-DE" u="sng" dirty="0"/>
              <a:t>begrifflichen Unterscheidungen</a:t>
            </a:r>
            <a:r>
              <a:rPr lang="de-DE" u="none" dirty="0"/>
              <a:t> </a:t>
            </a:r>
            <a:r>
              <a:rPr lang="de-DE" dirty="0"/>
              <a:t>der Fach- und Hochschulen sind mittlerweile recht unübersichtlich: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dirty="0"/>
              <a:t>Fachhochschule / FH =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Hochschulen für Angewandte Wissenschaften / HAW = University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Applied Sciences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meist breiterer Fächerkanon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Andere „Hochschulen“ = Universitäten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Hauptunterschied ist rechtlich das Promotionsrecht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285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dirty="0"/>
              <a:t>Unterricht findet mittlerweile auch häufig in Form von Blockunterricht statt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de-DE" b="1" dirty="0"/>
              <a:t>Verbundausbildung: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Betrieb, der nicht alle Ausbildungsinhalte anbieten kann, schließt sich mit einem oder mehreren Partnerbetrieben zusammen, um gemeinsam eine*n Auszubildende*n auszubilden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Gesamtverantwortung für die Ausbildung liegt beim koordinierenden Betrieb, der mit dem*der Auszubildenden den Vertrag abschließt und auch die Ausbildungsvergütung zahlt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Mindestens sechs Monate der Ausbildungszeit müssen die Auszubildenden im Partnerbetrieb arbeiten und lernen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Verbünde können nicht nur zwischen Betrieben, sondern auch zwischen einem Betrieb und einem Bildungsdienstleister geschlossen werden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9665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dirty="0"/>
              <a:t>Die Werte Handwerksberufe + gewerblich-/naturwissenschaftlich-technische Berufe ergeben zusammen keinen Wert von 100%, da sich die Kategorien teilweise überlappen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4721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Beispielberufe</a:t>
            </a:r>
            <a:r>
              <a:rPr lang="de-DE" dirty="0"/>
              <a:t>:</a:t>
            </a:r>
          </a:p>
          <a:p>
            <a:endParaRPr lang="de-DE" dirty="0"/>
          </a:p>
          <a:p>
            <a:pPr algn="l"/>
            <a:r>
              <a:rPr lang="de-DE" sz="1200" u="sng" dirty="0"/>
              <a:t>Geprüfte/r Berufsspezialistin (</a:t>
            </a:r>
            <a:r>
              <a:rPr lang="de-DE" u="sng" dirty="0"/>
              <a:t>DQR 5):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de-DE" u="none" dirty="0"/>
              <a:t>Geprüfter Berufsspezialist für fremdsprachige Kommunikation/Geprüfte Berufsspezialistin für fremdsprachige Kommunikation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de-DE" u="none" dirty="0"/>
              <a:t>Geprüfter Berufsspezialist für Gebäudesystemintegration/Geprüfte Berufsspezialistin für Gebäudesystemintegration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de-DE" u="none" dirty="0"/>
              <a:t>Geprüfter Berufsspezialist für erneuerbare Energie, Energieeffizienz und Energiemanagement/Geprüfte Berufsspezialistin für erneuerbare Energie, Energieeffizienz und Energiemanagement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endParaRPr lang="de-DE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sz="1200" u="sng" spc="70" dirty="0"/>
              <a:t>Bachelor Professional [DQR 6]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1200" u="none" spc="70" dirty="0"/>
              <a:t>Bachelor Professional in Bilanzbuchhaltung (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Geprüfte/r Bilanzbuchhalter/in)</a:t>
            </a:r>
            <a:endParaRPr lang="de-DE" sz="1200" u="none" spc="7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Bachelor Professional für Veranstaltungstechnik (Geprüfte/r Meister/in für Veranstaltungstechnik)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Bachelor Professional in Media (Geprüfte/r Medienfachwirt/in)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sz="1200" u="sng" dirty="0"/>
              <a:t>Master Professional [DQR 7]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200" u="none" dirty="0"/>
              <a:t>Master Professional in Business Management (</a:t>
            </a:r>
            <a:r>
              <a:rPr lang="de-DE" sz="1200" u="none" dirty="0"/>
              <a:t>Geprüfter Betriebswirt oder Geprüfte Betriebswirtin)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1200" u="none" dirty="0"/>
              <a:t>geprüfte/r Restaurator/in im Handwerk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200" u="none" dirty="0"/>
              <a:t>Master Professional of Vocational Training  (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Geprüfte/r Berufspädagoge/in IHK)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 Professional of IT Business Engineering (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Geprüfte/r Wirtschaftsinformatiker/in)</a:t>
            </a:r>
            <a:endParaRPr lang="de-DE" sz="1200" u="non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5104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hyperlink" Target="mailto:govet@bibb.de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2.svg"/><Relationship Id="rId12" Type="http://schemas.openxmlformats.org/officeDocument/2006/relationships/image" Target="../media/image17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>
            <a:lvl1pPr>
              <a:defRPr>
                <a:solidFill>
                  <a:srgbClr val="D6851B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DE69E4-879D-45B2-82B7-5021D8DC9D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52" y="5367012"/>
            <a:ext cx="1118500" cy="121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0" r="28057"/>
          <a:stretch/>
        </p:blipFill>
        <p:spPr>
          <a:xfrm>
            <a:off x="0" y="1080835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816644"/>
            <a:ext cx="3612607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Friedrich-Ebert-Allee 114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53113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360" y="2900686"/>
            <a:ext cx="442188" cy="56333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361" y="3646643"/>
            <a:ext cx="442187" cy="442187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288" y="4283053"/>
            <a:ext cx="385974" cy="47814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4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2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rgbClr val="D6851B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5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b.de/datenreport/de/189191.php" TargetMode="External"/><Relationship Id="rId2" Type="http://schemas.openxmlformats.org/officeDocument/2006/relationships/hyperlink" Target="http://www.govet.international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destatis.de/DE/Publikationen/Thematisch/BildungForschungKultur/BeruflicheBildung/BerufsbildungBlick0110019129004.pdf?__blob=publicationFile" TargetMode="External"/><Relationship Id="rId5" Type="http://schemas.openxmlformats.org/officeDocument/2006/relationships/hyperlink" Target="http://www.datenportal.bmbf.de/" TargetMode="External"/><Relationship Id="rId4" Type="http://schemas.openxmlformats.org/officeDocument/2006/relationships/hyperlink" Target="https://www.kmk.org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18" Type="http://schemas.openxmlformats.org/officeDocument/2006/relationships/image" Target="../media/image43.svg"/><Relationship Id="rId26" Type="http://schemas.openxmlformats.org/officeDocument/2006/relationships/image" Target="../media/image51.sv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34" Type="http://schemas.openxmlformats.org/officeDocument/2006/relationships/image" Target="../media/image59.sv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3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svg"/><Relationship Id="rId20" Type="http://schemas.openxmlformats.org/officeDocument/2006/relationships/image" Target="../media/image45.sv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openxmlformats.org/officeDocument/2006/relationships/image" Target="../media/image49.svg"/><Relationship Id="rId32" Type="http://schemas.openxmlformats.org/officeDocument/2006/relationships/image" Target="../media/image57.sv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svg"/><Relationship Id="rId10" Type="http://schemas.openxmlformats.org/officeDocument/2006/relationships/image" Target="../media/image35.svg"/><Relationship Id="rId19" Type="http://schemas.openxmlformats.org/officeDocument/2006/relationships/image" Target="../media/image44.png"/><Relationship Id="rId31" Type="http://schemas.openxmlformats.org/officeDocument/2006/relationships/image" Target="../media/image56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Relationship Id="rId22" Type="http://schemas.openxmlformats.org/officeDocument/2006/relationships/image" Target="../media/image47.svg"/><Relationship Id="rId27" Type="http://schemas.openxmlformats.org/officeDocument/2006/relationships/image" Target="../media/image52.png"/><Relationship Id="rId30" Type="http://schemas.openxmlformats.org/officeDocument/2006/relationships/image" Target="../media/image5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18581" y="3226221"/>
            <a:ext cx="2493994" cy="478583"/>
          </a:xfrm>
        </p:spPr>
        <p:txBody>
          <a:bodyPr>
            <a:noAutofit/>
          </a:bodyPr>
          <a:lstStyle/>
          <a:p>
            <a:r>
              <a:rPr lang="de-DE" sz="1600" noProof="0" dirty="0" err="1"/>
              <a:t>Vocational</a:t>
            </a:r>
            <a:r>
              <a:rPr lang="de-DE" sz="1600" noProof="0" dirty="0"/>
              <a:t> Education </a:t>
            </a:r>
            <a:br>
              <a:rPr lang="de-DE" sz="1600" noProof="0" dirty="0"/>
            </a:br>
            <a:r>
              <a:rPr lang="de-DE" sz="1600" noProof="0" dirty="0"/>
              <a:t>and Training in Germany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noProof="0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3" y="2997816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/>
              <a:t>Berufe und Qualifizierungswege</a:t>
            </a:r>
            <a:br>
              <a:rPr lang="de-DE" sz="2800" dirty="0"/>
            </a:br>
            <a:r>
              <a:rPr lang="de-DE" sz="2800" dirty="0"/>
              <a:t>in Deutschland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4</a:t>
            </a:r>
            <a:r>
              <a:rPr lang="de-DE" noProof="0" dirty="0">
                <a:solidFill>
                  <a:srgbClr val="D6851B"/>
                </a:solidFill>
              </a:rPr>
              <a:t>. </a:t>
            </a:r>
            <a:r>
              <a:rPr lang="de-DE" dirty="0"/>
              <a:t>Betriebliche Ausbildung im Dualen System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6069648" cy="226626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de-DE" sz="1600" b="1" dirty="0"/>
              <a:t>Rund 250 Berufe </a:t>
            </a:r>
            <a:r>
              <a:rPr lang="de-DE" sz="1600" dirty="0"/>
              <a:t>(einige identisch mit Handwerksberufen), die in Industrie- oder anderen größeren Betrieben ausgebildet werden.</a:t>
            </a:r>
          </a:p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de-DE" sz="1600" dirty="0"/>
              <a:t>Zum Beispiel: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Anlagenmechaniker/in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Biologielaborant/in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Chemikant/in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Elektroniker/in für Betriebstechnik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D23082-CAED-4AAB-9439-21126E5BC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800" y="4546800"/>
            <a:ext cx="4406582" cy="975377"/>
          </a:xfrm>
          <a:prstGeom prst="rect">
            <a:avLst/>
          </a:prstGeom>
          <a:solidFill>
            <a:srgbClr val="D6851B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bg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altLang="de-DE" sz="1600" dirty="0">
                <a:solidFill>
                  <a:schemeClr val="bg1"/>
                </a:solidFill>
                <a:latin typeface="Calibri" panose="020F0502020204030204"/>
                <a:cs typeface="+mn-cs"/>
              </a:rPr>
              <a:t>Rund </a:t>
            </a:r>
            <a:r>
              <a:rPr lang="de-DE" altLang="de-DE" sz="1600" b="1" dirty="0">
                <a:solidFill>
                  <a:schemeClr val="bg1"/>
                </a:solidFill>
                <a:latin typeface="Calibri" panose="020F0502020204030204"/>
                <a:cs typeface="+mn-cs"/>
              </a:rPr>
              <a:t>60 % </a:t>
            </a:r>
            <a:r>
              <a:rPr lang="de-DE" altLang="de-DE" sz="1600" dirty="0">
                <a:solidFill>
                  <a:schemeClr val="bg1"/>
                </a:solidFill>
                <a:latin typeface="Calibri" panose="020F0502020204030204"/>
                <a:cs typeface="+mn-cs"/>
              </a:rPr>
              <a:t>aller Auszubildenden erlernen einen gewerblich-/naturwissenschaftlich-technischen Beruf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4548806"/>
            <a:ext cx="5437188" cy="939470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/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Zugang: </a:t>
            </a:r>
            <a:r>
              <a:rPr lang="de-DE" sz="1600" b="1" dirty="0">
                <a:solidFill>
                  <a:srgbClr val="D6851B"/>
                </a:solidFill>
                <a:latin typeface="Calibri" panose="020F0502020204030204"/>
                <a:cs typeface="+mn-cs"/>
              </a:rPr>
              <a:t>keine formalen Beschränkungen</a:t>
            </a:r>
          </a:p>
          <a:p>
            <a:pPr marL="285750" lvl="0" indent="-28575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Ausbildungsbetrieb entscheidet über die notwendige schulische Vorbildung der Bewerber/innen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Gewerblich- und naturwissenschaftlich-technische Berufe</a:t>
            </a:r>
          </a:p>
          <a:p>
            <a:endParaRPr lang="de-DE" sz="20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6388FB5-88D3-486E-B554-980BFDC08511}"/>
              </a:ext>
            </a:extLst>
          </p:cNvPr>
          <p:cNvSpPr/>
          <p:nvPr/>
        </p:nvSpPr>
        <p:spPr>
          <a:xfrm>
            <a:off x="6728460" y="2489538"/>
            <a:ext cx="5708015" cy="1589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Fachkraft Metalltechnik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Maschinen- und Anlagenführer/in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Mechatroniker/in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Produktionstechnolog/in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Werkstoffprüfer/in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6F26A2-06A8-42D2-B55D-BA0074A2F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9923" y="2205037"/>
            <a:ext cx="1086077" cy="225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772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4</a:t>
            </a:r>
            <a:r>
              <a:rPr lang="de-DE" noProof="0" dirty="0">
                <a:solidFill>
                  <a:srgbClr val="D6851B"/>
                </a:solidFill>
              </a:rPr>
              <a:t>. </a:t>
            </a:r>
            <a:r>
              <a:rPr lang="de-DE" dirty="0"/>
              <a:t>Betriebliche Ausbildung im Dualen System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7311708" cy="24457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de-DE" sz="1600" b="1" dirty="0"/>
              <a:t>50 Berufe </a:t>
            </a:r>
            <a:r>
              <a:rPr lang="de-DE" sz="1600" dirty="0"/>
              <a:t>(je nach Zählung) oder mehr. Zum Beispiel in den folgenden Bereichen: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Handel (Einzelhandel, Groß- und Außenhandel, Industrie)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Büro und Verwaltung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Finanzen, Controlling und Recht (Banken, Versicherungen, </a:t>
            </a:r>
            <a:br>
              <a:rPr lang="de-DE" sz="1600" dirty="0"/>
            </a:br>
            <a:r>
              <a:rPr lang="de-DE" sz="1600" dirty="0"/>
              <a:t>Rechtswesen)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Gesundheitsmanagement</a:t>
            </a:r>
          </a:p>
          <a:p>
            <a:pPr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endParaRPr lang="de-DE" sz="1600" dirty="0"/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4543825"/>
            <a:ext cx="9074151" cy="965118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/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Zugang: </a:t>
            </a:r>
            <a:r>
              <a:rPr lang="de-DE" sz="1600" b="1" dirty="0">
                <a:solidFill>
                  <a:srgbClr val="D6851B"/>
                </a:solidFill>
                <a:latin typeface="Calibri" panose="020F0502020204030204"/>
                <a:cs typeface="+mn-cs"/>
              </a:rPr>
              <a:t>keine formalen Beschränkungen</a:t>
            </a:r>
          </a:p>
          <a:p>
            <a:pPr marL="285750" lvl="0" indent="-28575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Ausbildungsbetrieb entscheidet über die notwendige schulische Vorbildung der Bewerber/innen</a:t>
            </a:r>
          </a:p>
          <a:p>
            <a:pPr marL="285750" lvl="0" indent="-28575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Häufig wird ein mittlerer oder höherer Schulabschluss verlangt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Kaufmännische Berufe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6388FB5-88D3-486E-B554-980BFDC08511}"/>
              </a:ext>
            </a:extLst>
          </p:cNvPr>
          <p:cNvSpPr/>
          <p:nvPr/>
        </p:nvSpPr>
        <p:spPr>
          <a:xfrm>
            <a:off x="6728460" y="1772785"/>
            <a:ext cx="4984115" cy="156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Logistik und Verkehr (Speditions- und Logistikdienstleistungen)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Immobilien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Hotel und Gastronomie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Freizeit und Tourismus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2E5F81-28A9-494C-97AC-4B5B0CA27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250546" y="2205038"/>
            <a:ext cx="1561517" cy="222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2900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5</a:t>
            </a:r>
            <a:r>
              <a:rPr lang="de-DE" noProof="0" dirty="0">
                <a:solidFill>
                  <a:srgbClr val="D6851B"/>
                </a:solidFill>
              </a:rPr>
              <a:t>. </a:t>
            </a:r>
            <a:r>
              <a:rPr lang="de-DE" dirty="0"/>
              <a:t>Schulische Ausbildungen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5437188" cy="24457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de-DE" sz="1600" b="1" dirty="0"/>
              <a:t>Folgende Bereiche lassen sich unterscheiden: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reglementierte Berufe </a:t>
            </a:r>
            <a:r>
              <a:rPr lang="de-DE" sz="1400" dirty="0"/>
              <a:t>➔</a:t>
            </a:r>
            <a:r>
              <a:rPr lang="de-DE" sz="1600" dirty="0"/>
              <a:t> dürfen nur von Personen mit </a:t>
            </a:r>
            <a:br>
              <a:rPr lang="de-DE" sz="1600" dirty="0"/>
            </a:br>
            <a:r>
              <a:rPr lang="de-DE" sz="1600" dirty="0"/>
              <a:t>staatl. anerkanntem Ausbildungsabschluss ausgeübt werden</a:t>
            </a:r>
          </a:p>
          <a:p>
            <a:pPr marL="612000" lvl="1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Bereiche: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Pflege, Rettungsdienst und Geburtshilfe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Medizinische-technische Assistenzberufe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Physikalische Therapie und Sprache</a:t>
            </a:r>
          </a:p>
          <a:p>
            <a:pPr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endParaRPr lang="de-DE" sz="16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4176984"/>
            <a:ext cx="9074151" cy="1339579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Aft>
                <a:spcPts val="600"/>
              </a:spcAft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Ausbildungsdauer</a:t>
            </a:r>
            <a:r>
              <a:rPr lang="de-DE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: in der Regel drei Jahre</a:t>
            </a:r>
          </a:p>
          <a:p>
            <a:pPr lvl="0" eaLnBrk="1" hangingPunct="1">
              <a:spcAft>
                <a:spcPts val="600"/>
              </a:spcAft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Zugang: </a:t>
            </a:r>
            <a:r>
              <a:rPr lang="de-DE" sz="1600" b="1" dirty="0">
                <a:solidFill>
                  <a:srgbClr val="D6851B"/>
                </a:solidFill>
                <a:latin typeface="Calibri" panose="020F0502020204030204"/>
                <a:cs typeface="+mn-cs"/>
              </a:rPr>
              <a:t>in der Regel mittlerer Schulabschluss</a:t>
            </a:r>
          </a:p>
          <a:p>
            <a:pPr lvl="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r>
              <a:rPr lang="de-DE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Neben klassischen Pflegeberufen auch Therapieberufe: z. B. Logopädie, Ergotherapie, Physiotherapie, ebenso wie die Berufe Notfallsanitäter/in,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Podolog</a:t>
            </a:r>
            <a:r>
              <a:rPr lang="de-DE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/in, Diätassistent/in.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Gesundheitsfachberufe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6388FB5-88D3-486E-B554-980BFDC08511}"/>
              </a:ext>
            </a:extLst>
          </p:cNvPr>
          <p:cNvSpPr/>
          <p:nvPr/>
        </p:nvSpPr>
        <p:spPr>
          <a:xfrm>
            <a:off x="6366192" y="2364595"/>
            <a:ext cx="5051267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2000" lvl="1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Weitere Bereiche: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Kaufmännische Berufe / Gesundheitsmanagement</a:t>
            </a:r>
          </a:p>
          <a:p>
            <a:pPr marL="900000" lvl="2" indent="-25200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Gesundheitshandwerk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0F26427-CC85-4EF7-84CF-DA0EA859D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2748" y="2969599"/>
            <a:ext cx="1454850" cy="10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5383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5</a:t>
            </a:r>
            <a:r>
              <a:rPr lang="de-DE" noProof="0" dirty="0">
                <a:solidFill>
                  <a:srgbClr val="D6851B"/>
                </a:solidFill>
              </a:rPr>
              <a:t>. </a:t>
            </a:r>
            <a:r>
              <a:rPr lang="de-DE" dirty="0"/>
              <a:t>Schulische Ausbildungen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469027"/>
            <a:ext cx="6157913" cy="27535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de-DE" sz="1600" b="1" dirty="0"/>
              <a:t>Rund 50 Berufe </a:t>
            </a:r>
            <a:r>
              <a:rPr lang="de-DE" sz="1600" dirty="0"/>
              <a:t>mit hohem Praxisanteil z. B. in den folgenden Bereichen:</a:t>
            </a:r>
            <a:endParaRPr lang="de-DE" sz="1600" b="1" dirty="0"/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Medientechnische/ Assistent/in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Pharmazeutisch-, chemisch- oder </a:t>
            </a:r>
            <a:br>
              <a:rPr lang="de-DE" sz="1600" dirty="0"/>
            </a:br>
            <a:r>
              <a:rPr lang="de-DE" sz="1600" dirty="0"/>
              <a:t>biologisch-technische/r Assistent/in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Informationstechnische/r Assistent/in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Schiffsbetriebstechnische/r Assistent/in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Kaufmännische/r Assistent/in Betriebswirtschaft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Euro-Management Assistent/in</a:t>
            </a:r>
          </a:p>
          <a:p>
            <a:pPr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endParaRPr lang="de-DE" sz="16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4801770"/>
            <a:ext cx="9074151" cy="714793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spcAft>
                <a:spcPts val="600"/>
              </a:spcAft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Ausbildungsdauer</a:t>
            </a:r>
            <a:r>
              <a:rPr lang="de-DE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: ein bis drei Jahre (abhängig von Vollzeit- oder Teilzeitausbildung).</a:t>
            </a:r>
          </a:p>
          <a:p>
            <a:pPr lvl="0" eaLnBrk="1" hangingPunct="1">
              <a:spcAft>
                <a:spcPts val="600"/>
              </a:spcAft>
            </a:pPr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Zugang: </a:t>
            </a:r>
            <a:r>
              <a:rPr lang="de-DE" sz="1600" b="1" dirty="0">
                <a:solidFill>
                  <a:srgbClr val="D6851B"/>
                </a:solidFill>
                <a:latin typeface="Calibri" panose="020F0502020204030204"/>
                <a:cs typeface="+mn-cs"/>
              </a:rPr>
              <a:t>vorwiegend mittlerer Schulabschluss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Weitere Berufe: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6388FB5-88D3-486E-B554-980BFDC08511}"/>
              </a:ext>
            </a:extLst>
          </p:cNvPr>
          <p:cNvSpPr/>
          <p:nvPr/>
        </p:nvSpPr>
        <p:spPr>
          <a:xfrm>
            <a:off x="6729253" y="1773764"/>
            <a:ext cx="4563587" cy="2486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Europasekretär/in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Fachleute für Hotelmanagement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Helferberufe in der Pflege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Sozialassistent/in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Kreative Berufe (z. B. Keramiker/in, Designer/in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Berufe im Bereich Sport (z. B. Berufsartist/in, Tänzer/in, Gymnastiklehrer/in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428182101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5</a:t>
            </a:r>
            <a:r>
              <a:rPr lang="de-DE" noProof="0" dirty="0">
                <a:solidFill>
                  <a:srgbClr val="D6851B"/>
                </a:solidFill>
              </a:rPr>
              <a:t>. </a:t>
            </a:r>
            <a:r>
              <a:rPr lang="de-DE" dirty="0"/>
              <a:t>Schulische Ausbildungen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Wege der höherqualifizierenden Berufsbildung</a:t>
            </a:r>
            <a:endParaRPr lang="de-DE" sz="2000" strike="sngStrike" dirty="0">
              <a:highlight>
                <a:srgbClr val="FFFF00"/>
              </a:highlight>
            </a:endParaRPr>
          </a:p>
          <a:p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C018010-DB65-4785-B9D5-3A3300996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2445" y="3275011"/>
            <a:ext cx="1121139" cy="2386014"/>
          </a:xfrm>
          <a:prstGeom prst="rect">
            <a:avLst/>
          </a:prstGeom>
        </p:spPr>
      </p:pic>
      <p:sp>
        <p:nvSpPr>
          <p:cNvPr id="8" name="Textplatzhalter 3">
            <a:extLst>
              <a:ext uri="{FF2B5EF4-FFF2-40B4-BE49-F238E27FC236}">
                <a16:creationId xmlns:a16="http://schemas.microsoft.com/office/drawing/2014/main" id="{BE55CB87-1106-45F8-8E99-CA8BEFE37703}"/>
              </a:ext>
            </a:extLst>
          </p:cNvPr>
          <p:cNvSpPr txBox="1">
            <a:spLocks/>
          </p:cNvSpPr>
          <p:nvPr/>
        </p:nvSpPr>
        <p:spPr>
          <a:xfrm>
            <a:off x="658812" y="2205038"/>
            <a:ext cx="3599999" cy="71889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Lernumfang 400 Stunden</a:t>
            </a:r>
          </a:p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v. a. im IT-Bereich 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E453899-D478-4F7A-8BD2-CD821857EEBD}"/>
              </a:ext>
            </a:extLst>
          </p:cNvPr>
          <p:cNvSpPr txBox="1">
            <a:spLocks/>
          </p:cNvSpPr>
          <p:nvPr/>
        </p:nvSpPr>
        <p:spPr>
          <a:xfrm>
            <a:off x="658812" y="1560918"/>
            <a:ext cx="3600000" cy="563323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72000" tIns="144000" rIns="72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r>
              <a:rPr lang="de-DE" sz="1800" dirty="0"/>
              <a:t>Geprüfte/r Berufsspezialistin [DQR 5]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8BA6E691-F99B-48B8-B286-58CCCAC3BBF1}"/>
              </a:ext>
            </a:extLst>
          </p:cNvPr>
          <p:cNvSpPr txBox="1">
            <a:spLocks/>
          </p:cNvSpPr>
          <p:nvPr/>
        </p:nvSpPr>
        <p:spPr>
          <a:xfrm>
            <a:off x="4352446" y="1560918"/>
            <a:ext cx="3708000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spc="70" dirty="0"/>
              <a:t>Bachelor Professional [DQR 6]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41A70E3C-7FBF-4B05-B8D0-54A86DC34860}"/>
              </a:ext>
            </a:extLst>
          </p:cNvPr>
          <p:cNvSpPr txBox="1">
            <a:spLocks/>
          </p:cNvSpPr>
          <p:nvPr/>
        </p:nvSpPr>
        <p:spPr>
          <a:xfrm>
            <a:off x="4352446" y="2205038"/>
            <a:ext cx="3708000" cy="348888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Zulassung nach Erreichen des DQR 4</a:t>
            </a:r>
          </a:p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spc="-20" dirty="0">
                <a:solidFill>
                  <a:schemeClr val="tx1"/>
                </a:solidFill>
                <a:latin typeface="+mn-lt"/>
              </a:rPr>
              <a:t>Lernumfang mindestens 1.200 Stunden</a:t>
            </a:r>
          </a:p>
          <a:p>
            <a:pPr marL="360000" lvl="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1" dirty="0">
                <a:solidFill>
                  <a:schemeClr val="tx1"/>
                </a:solidFill>
                <a:latin typeface="+mn-lt"/>
              </a:rPr>
              <a:t>Meister/in im Handwerk</a:t>
            </a:r>
          </a:p>
          <a:p>
            <a:pPr marL="684000" lvl="1" indent="-288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0" dirty="0">
                <a:latin typeface="+mn-lt"/>
              </a:rPr>
              <a:t>1–3,5 </a:t>
            </a:r>
            <a:r>
              <a:rPr lang="de-DE" sz="1600" b="0" dirty="0">
                <a:solidFill>
                  <a:schemeClr val="tx1"/>
                </a:solidFill>
                <a:latin typeface="+mn-lt"/>
              </a:rPr>
              <a:t>Jahre</a:t>
            </a:r>
          </a:p>
          <a:p>
            <a:pPr marL="684000" lvl="1" indent="-288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0" dirty="0">
                <a:solidFill>
                  <a:schemeClr val="tx1"/>
                </a:solidFill>
                <a:latin typeface="+mn-lt"/>
              </a:rPr>
              <a:t>Vollzeit oder berufsbegleitend</a:t>
            </a:r>
          </a:p>
          <a:p>
            <a:pPr marL="468000" lvl="0" indent="-360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1" dirty="0">
                <a:solidFill>
                  <a:schemeClr val="tx1"/>
                </a:solidFill>
                <a:latin typeface="+mn-lt"/>
              </a:rPr>
              <a:t>Techniker/in</a:t>
            </a:r>
          </a:p>
          <a:p>
            <a:pPr marL="925200" lvl="1" indent="-360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0" dirty="0">
                <a:solidFill>
                  <a:schemeClr val="tx1"/>
                </a:solidFill>
                <a:latin typeface="+mn-lt"/>
              </a:rPr>
              <a:t>unterschiedliche Dauer</a:t>
            </a:r>
          </a:p>
          <a:p>
            <a:pPr marL="925200" lvl="1" indent="-360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0" dirty="0">
                <a:solidFill>
                  <a:schemeClr val="tx1"/>
                </a:solidFill>
                <a:latin typeface="+mn-lt"/>
              </a:rPr>
              <a:t>Vollzeit oder berufsbegleitend</a:t>
            </a:r>
          </a:p>
          <a:p>
            <a:pPr marL="468000" lvl="0" indent="-360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1" dirty="0">
                <a:solidFill>
                  <a:schemeClr val="tx1"/>
                </a:solidFill>
                <a:latin typeface="+mn-lt"/>
              </a:rPr>
              <a:t>Fachwirt/in</a:t>
            </a:r>
          </a:p>
          <a:p>
            <a:pPr marL="925200" lvl="1" indent="-360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0" dirty="0">
                <a:solidFill>
                  <a:schemeClr val="tx1"/>
                </a:solidFill>
                <a:latin typeface="+mn-lt"/>
              </a:rPr>
              <a:t>unterschiedliche Dauer</a:t>
            </a:r>
          </a:p>
          <a:p>
            <a:pPr marL="925200" lvl="1" indent="-360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b="0" dirty="0">
                <a:solidFill>
                  <a:schemeClr val="tx1"/>
                </a:solidFill>
                <a:latin typeface="+mn-lt"/>
              </a:rPr>
              <a:t>Vollzeit oder berufsbegleitend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420C4352-C66B-410A-BBF5-401F27134B01}"/>
              </a:ext>
            </a:extLst>
          </p:cNvPr>
          <p:cNvSpPr txBox="1">
            <a:spLocks/>
          </p:cNvSpPr>
          <p:nvPr/>
        </p:nvSpPr>
        <p:spPr>
          <a:xfrm>
            <a:off x="8184575" y="2205038"/>
            <a:ext cx="3528000" cy="71889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spc="-20" dirty="0">
                <a:solidFill>
                  <a:schemeClr val="tx1"/>
                </a:solidFill>
                <a:latin typeface="+mn-lt"/>
              </a:rPr>
              <a:t>Zulassung nach Erreichen des DQR 6</a:t>
            </a:r>
          </a:p>
          <a:p>
            <a:pPr marL="360000" indent="-25200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spc="-20" dirty="0">
                <a:solidFill>
                  <a:schemeClr val="tx1"/>
                </a:solidFill>
                <a:latin typeface="+mn-lt"/>
              </a:rPr>
              <a:t>Lernumfang mind. 1600 Stunden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A2FC6EBC-975A-4492-820C-C532F9DF48A0}"/>
              </a:ext>
            </a:extLst>
          </p:cNvPr>
          <p:cNvSpPr txBox="1">
            <a:spLocks/>
          </p:cNvSpPr>
          <p:nvPr/>
        </p:nvSpPr>
        <p:spPr>
          <a:xfrm>
            <a:off x="8184575" y="1563013"/>
            <a:ext cx="3528000" cy="563323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72000" tIns="144000" rIns="72000" bIns="144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</a:pPr>
            <a:r>
              <a:rPr lang="de-DE" sz="1800" dirty="0"/>
              <a:t>Master Professional [DQR 7]</a:t>
            </a:r>
          </a:p>
        </p:txBody>
      </p:sp>
    </p:spTree>
    <p:extLst>
      <p:ext uri="{BB962C8B-B14F-4D97-AF65-F5344CB8AC3E}">
        <p14:creationId xmlns:p14="http://schemas.microsoft.com/office/powerpoint/2010/main" val="414440421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6</a:t>
            </a:r>
            <a:r>
              <a:rPr lang="de-DE" noProof="0" dirty="0">
                <a:solidFill>
                  <a:srgbClr val="D6851B"/>
                </a:solidFill>
              </a:rPr>
              <a:t>. </a:t>
            </a:r>
            <a:r>
              <a:rPr lang="de-DE" dirty="0"/>
              <a:t>Möglichkeiten der Weiterbildung und des beruflichen Aufstiegs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1" y="1469027"/>
            <a:ext cx="8904289" cy="385644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de-DE" sz="1600" dirty="0"/>
              <a:t>Übergang von der Berufsbildung in die akademische Ausbildung OHNE Hochschulzugangsberechtigung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Zugang aufgrund beruflicher Aufstiegsfortbildung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z. B. Meisterbrief im Handwerk (Bachelor Professional) oder vergleichbarer Fortbildungsabschluss nach BBiG oder HwO oder im Bereich der landesrechtlich geregelten Gesundheitsberufe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Allgemeiner Hochschulzugang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Zugang aufgrund fachlich entsprechender Berufsausbildung und beruflicher Tätigkeit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mindestens zweijährige Berufsausbildung, danach mindestens drei Jahre Erfahrung im Ausbildungsberuf oder in einem der Berufsausbildung fachlich entsprechenden Beruf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Ggf. Beratungsgespräch, Zugangsprüfung oder Probestudium notwendig</a:t>
            </a:r>
          </a:p>
          <a:p>
            <a:pPr marL="612000" lvl="1" indent="-252000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Zugang zu einem dem Berufsabschluss/der beruflichen Tätigkeit fachlich entsprechenden Studiengang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Übergang in den akademischen Bildungszweig</a:t>
            </a:r>
          </a:p>
        </p:txBody>
      </p:sp>
    </p:spTree>
    <p:extLst>
      <p:ext uri="{BB962C8B-B14F-4D97-AF65-F5344CB8AC3E}">
        <p14:creationId xmlns:p14="http://schemas.microsoft.com/office/powerpoint/2010/main" val="221495554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6</a:t>
            </a:r>
            <a:r>
              <a:rPr lang="de-DE" noProof="0" dirty="0">
                <a:solidFill>
                  <a:srgbClr val="D6851B"/>
                </a:solidFill>
              </a:rPr>
              <a:t>. </a:t>
            </a:r>
            <a:r>
              <a:rPr lang="de-DE" dirty="0"/>
              <a:t>Möglichkeiten der Weiterbildung und des beruflichen Aufstiegs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Andere Weiterbildungswege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5E17E19-A1FA-4EC5-BADD-810EC0C94935}"/>
              </a:ext>
            </a:extLst>
          </p:cNvPr>
          <p:cNvSpPr/>
          <p:nvPr/>
        </p:nvSpPr>
        <p:spPr>
          <a:xfrm>
            <a:off x="658813" y="1556675"/>
            <a:ext cx="5437187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Nachholen schulischer/beruflicher Abschlüsse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3ABEEA2F-CC64-44BB-8CBD-899D8FC5D02B}"/>
              </a:ext>
            </a:extLst>
          </p:cNvPr>
          <p:cNvSpPr/>
          <p:nvPr/>
        </p:nvSpPr>
        <p:spPr>
          <a:xfrm>
            <a:off x="6240463" y="1556675"/>
            <a:ext cx="5479347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Umschulung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C37784B-0B82-42B3-B5BD-50F776E2C82F}"/>
              </a:ext>
            </a:extLst>
          </p:cNvPr>
          <p:cNvSpPr txBox="1"/>
          <p:nvPr/>
        </p:nvSpPr>
        <p:spPr>
          <a:xfrm>
            <a:off x="658813" y="2388618"/>
            <a:ext cx="5292725" cy="85561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z. B. zur Qualifizierung für höherwertige Tätigkeiten	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berufsbegleitend an Abendschulen, in Vollzeit an Kollegs oder bei Bildungsträgern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791ED3F-869F-4B64-ACB8-5CF085C86213}"/>
              </a:ext>
            </a:extLst>
          </p:cNvPr>
          <p:cNvSpPr txBox="1"/>
          <p:nvPr/>
        </p:nvSpPr>
        <p:spPr>
          <a:xfrm>
            <a:off x="6240463" y="2388618"/>
            <a:ext cx="5395277" cy="144552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Qualifizierung für eine andere als die zuvor erlernte und ausgeübte Tätigkeit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aus gesundheitlichen oder arbeitsmarktbezogenen Gründen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Kürzung der Ausbildungszeit aufgrund der beruflichen Vorbildung in der Regel um ein Drittel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BE6F7A8-D969-4D62-8021-7DD1722B1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328" y="3429000"/>
            <a:ext cx="1995672" cy="223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6100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/>
              <a:t>Weitere Informationen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CF51AEC1-89BB-4869-9295-1AE585D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3" y="1808163"/>
            <a:ext cx="6460877" cy="2232025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de-DE" sz="1800" noProof="0" dirty="0"/>
              <a:t>Diese Präsentation und weitere Präsentationen sowie Informationen zur deutschen Berufsbildung und internationalen Berufsbildungszusammenarbeit erhalten Sie auf unserer Webseite: </a:t>
            </a:r>
          </a:p>
          <a:p>
            <a:pPr marL="0" indent="0">
              <a:buNone/>
            </a:pPr>
            <a:br>
              <a:rPr lang="de-DE" sz="1800" b="1" spc="100" noProof="0" dirty="0">
                <a:solidFill>
                  <a:srgbClr val="D6851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de-DE" sz="1800" b="1" spc="80" noProof="0" dirty="0">
                <a:solidFill>
                  <a:srgbClr val="D6851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lang="de-DE" sz="1800" b="1" spc="80" noProof="0" dirty="0">
              <a:solidFill>
                <a:srgbClr val="E27F1C"/>
              </a:solidFill>
            </a:endParaRPr>
          </a:p>
          <a:p>
            <a:pPr marL="0" indent="0">
              <a:buNone/>
            </a:pPr>
            <a:endParaRPr lang="de-DE" sz="1400" b="1" noProof="0" dirty="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A3A0241-8DA4-40A3-A6AA-51BBABD44202}"/>
              </a:ext>
            </a:extLst>
          </p:cNvPr>
          <p:cNvSpPr txBox="1">
            <a:spLocks/>
          </p:cNvSpPr>
          <p:nvPr/>
        </p:nvSpPr>
        <p:spPr>
          <a:xfrm>
            <a:off x="658813" y="4192734"/>
            <a:ext cx="11053762" cy="978337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b="1" dirty="0" err="1">
                <a:latin typeface="+mj-lt"/>
              </a:rPr>
              <a:t>Quellen</a:t>
            </a:r>
            <a:endParaRPr lang="en-GB" sz="1600" b="1" dirty="0">
              <a:latin typeface="+mj-lt"/>
            </a:endParaRPr>
          </a:p>
          <a:p>
            <a:pPr marL="266700" indent="-266700"/>
            <a:r>
              <a:rPr lang="en-GB" sz="1600" dirty="0">
                <a:latin typeface="+mj-lt"/>
              </a:rPr>
              <a:t>BIBB </a:t>
            </a:r>
            <a:r>
              <a:rPr lang="en-GB" sz="1600" dirty="0" err="1">
                <a:latin typeface="+mj-lt"/>
              </a:rPr>
              <a:t>Datenreport</a:t>
            </a:r>
            <a:r>
              <a:rPr lang="en-GB" sz="1600" dirty="0">
                <a:latin typeface="+mj-lt"/>
              </a:rPr>
              <a:t> (</a:t>
            </a:r>
            <a:r>
              <a:rPr lang="en-GB" sz="1600" dirty="0">
                <a:solidFill>
                  <a:srgbClr val="D6851B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  <a:p>
            <a:pPr marL="266700" indent="-266700"/>
            <a:r>
              <a:rPr lang="en-GB" sz="1600" dirty="0">
                <a:latin typeface="+mj-lt"/>
              </a:rPr>
              <a:t>KMK (</a:t>
            </a:r>
            <a:r>
              <a:rPr lang="en-GB" sz="1600" dirty="0">
                <a:solidFill>
                  <a:srgbClr val="D6851B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  <a:p>
            <a:pPr marL="0" indent="0">
              <a:buNone/>
            </a:pPr>
            <a:br>
              <a:rPr lang="en-GB" sz="1600" dirty="0">
                <a:latin typeface="+mj-lt"/>
              </a:rPr>
            </a:br>
            <a:endParaRPr lang="en-GB" sz="1600" dirty="0">
              <a:latin typeface="+mj-lt"/>
            </a:endParaRPr>
          </a:p>
          <a:p>
            <a:pPr marL="266700" indent="-266700"/>
            <a:r>
              <a:rPr lang="en-GB" sz="1600" dirty="0">
                <a:latin typeface="+mj-lt"/>
              </a:rPr>
              <a:t>BMBF </a:t>
            </a:r>
            <a:r>
              <a:rPr lang="en-GB" sz="1600" dirty="0" err="1">
                <a:latin typeface="+mj-lt"/>
              </a:rPr>
              <a:t>Datenportal</a:t>
            </a:r>
            <a:r>
              <a:rPr lang="en-GB" sz="1600" dirty="0">
                <a:latin typeface="+mj-lt"/>
              </a:rPr>
              <a:t> (</a:t>
            </a:r>
            <a:r>
              <a:rPr lang="en-GB" sz="1600" dirty="0">
                <a:solidFill>
                  <a:srgbClr val="D6851B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  <a:p>
            <a:pPr marL="266700" indent="-266700"/>
            <a:r>
              <a:rPr lang="en-GB" sz="1600" dirty="0" err="1">
                <a:latin typeface="+mj-lt"/>
              </a:rPr>
              <a:t>Destatis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Statistik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zu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Berufsbildung</a:t>
            </a:r>
            <a:r>
              <a:rPr lang="en-GB" sz="1600" dirty="0">
                <a:latin typeface="+mj-lt"/>
              </a:rPr>
              <a:t> (</a:t>
            </a:r>
            <a:r>
              <a:rPr lang="en-GB" sz="1600" dirty="0">
                <a:solidFill>
                  <a:srgbClr val="D6851B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noProof="0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173575"/>
            <a:ext cx="9000000" cy="446715"/>
          </a:xfrm>
        </p:spPr>
        <p:txBody>
          <a:bodyPr>
            <a:noAutofit/>
          </a:bodyPr>
          <a:lstStyle/>
          <a:p>
            <a:r>
              <a:rPr lang="de-DE" sz="3600" noProof="0" dirty="0">
                <a:solidFill>
                  <a:srgbClr val="D6851B"/>
                </a:solidFill>
              </a:rPr>
              <a:t>Inhalt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F5F9F5E-ECA7-4F0F-8CB4-6E016A211F75}"/>
              </a:ext>
            </a:extLst>
          </p:cNvPr>
          <p:cNvSpPr txBox="1"/>
          <p:nvPr/>
        </p:nvSpPr>
        <p:spPr>
          <a:xfrm>
            <a:off x="658812" y="1573553"/>
            <a:ext cx="7528844" cy="26161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Berufsfelder in Deutschland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Der Deutsche Qualifikationsrahmen (DQR)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Zwei Arten der Erstausbildung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Betriebliche Ausbildung im Dualen System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Schulische Ausbildungen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de-DE" sz="2000" dirty="0">
                <a:latin typeface="+mj-lt"/>
              </a:rPr>
              <a:t>Möglichkeiten der Weiterbildung und des beruflichen Aufstiegs</a:t>
            </a:r>
          </a:p>
        </p:txBody>
      </p:sp>
    </p:spTree>
    <p:extLst>
      <p:ext uri="{BB962C8B-B14F-4D97-AF65-F5344CB8AC3E}">
        <p14:creationId xmlns:p14="http://schemas.microsoft.com/office/powerpoint/2010/main" val="28186936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de-DE" noProof="0" dirty="0">
                <a:solidFill>
                  <a:srgbClr val="D6851B"/>
                </a:solidFill>
              </a:rPr>
              <a:t>1. </a:t>
            </a:r>
            <a:r>
              <a:rPr lang="de-DE" dirty="0"/>
              <a:t>Berufsfelder in Deutschland</a:t>
            </a:r>
            <a:endParaRPr lang="de-DE" noProof="0" dirty="0"/>
          </a:p>
        </p:txBody>
      </p: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E39AA5FE-FAB5-4042-88A3-EA3C84EC8B3B}"/>
              </a:ext>
            </a:extLst>
          </p:cNvPr>
          <p:cNvGrpSpPr/>
          <p:nvPr/>
        </p:nvGrpSpPr>
        <p:grpSpPr>
          <a:xfrm>
            <a:off x="1335600" y="4023073"/>
            <a:ext cx="4608000" cy="540000"/>
            <a:chOff x="1236000" y="4023073"/>
            <a:chExt cx="4608000" cy="540000"/>
          </a:xfrm>
        </p:grpSpPr>
        <p:sp>
          <p:nvSpPr>
            <p:cNvPr id="30" name="Textplatzhalter 3">
              <a:extLst>
                <a:ext uri="{FF2B5EF4-FFF2-40B4-BE49-F238E27FC236}">
                  <a16:creationId xmlns:a16="http://schemas.microsoft.com/office/drawing/2014/main" id="{0C975A4D-EB0E-48CB-971D-4A56275240A9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4023073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IT, Computer</a:t>
              </a:r>
            </a:p>
          </p:txBody>
        </p:sp>
        <p:pic>
          <p:nvPicPr>
            <p:cNvPr id="83" name="Grafik 82">
              <a:extLst>
                <a:ext uri="{FF2B5EF4-FFF2-40B4-BE49-F238E27FC236}">
                  <a16:creationId xmlns:a16="http://schemas.microsoft.com/office/drawing/2014/main" id="{7759702E-64DC-41F6-837F-D73005738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28895" y="4131148"/>
              <a:ext cx="342900" cy="333375"/>
            </a:xfrm>
            <a:prstGeom prst="rect">
              <a:avLst/>
            </a:prstGeom>
          </p:spPr>
        </p:pic>
      </p:grpSp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CB5DA963-1E4D-415B-8F84-13356F8E0F9F}"/>
              </a:ext>
            </a:extLst>
          </p:cNvPr>
          <p:cNvGrpSpPr/>
          <p:nvPr/>
        </p:nvGrpSpPr>
        <p:grpSpPr>
          <a:xfrm>
            <a:off x="1335600" y="3428961"/>
            <a:ext cx="4608000" cy="540000"/>
            <a:chOff x="1236000" y="3428961"/>
            <a:chExt cx="4608000" cy="540000"/>
          </a:xfrm>
        </p:grpSpPr>
        <p:sp>
          <p:nvSpPr>
            <p:cNvPr id="40" name="Textplatzhalter 3">
              <a:extLst>
                <a:ext uri="{FF2B5EF4-FFF2-40B4-BE49-F238E27FC236}">
                  <a16:creationId xmlns:a16="http://schemas.microsoft.com/office/drawing/2014/main" id="{889821B5-A069-4872-9E28-43FED36EB93C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3428961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Elektro</a:t>
              </a:r>
            </a:p>
          </p:txBody>
        </p:sp>
        <p:pic>
          <p:nvPicPr>
            <p:cNvPr id="85" name="Grafik 84">
              <a:extLst>
                <a:ext uri="{FF2B5EF4-FFF2-40B4-BE49-F238E27FC236}">
                  <a16:creationId xmlns:a16="http://schemas.microsoft.com/office/drawing/2014/main" id="{9AA22DE4-6A2E-464D-A6FE-1F127C1AE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43608" y="3538582"/>
              <a:ext cx="352425" cy="314325"/>
            </a:xfrm>
            <a:prstGeom prst="rect">
              <a:avLst/>
            </a:prstGeom>
          </p:spPr>
        </p:pic>
      </p:grpSp>
      <p:grpSp>
        <p:nvGrpSpPr>
          <p:cNvPr id="129" name="Gruppieren 128">
            <a:extLst>
              <a:ext uri="{FF2B5EF4-FFF2-40B4-BE49-F238E27FC236}">
                <a16:creationId xmlns:a16="http://schemas.microsoft.com/office/drawing/2014/main" id="{038F789D-9901-427E-AE2C-5E098414B8D5}"/>
              </a:ext>
            </a:extLst>
          </p:cNvPr>
          <p:cNvGrpSpPr/>
          <p:nvPr/>
        </p:nvGrpSpPr>
        <p:grpSpPr>
          <a:xfrm>
            <a:off x="1335600" y="1646625"/>
            <a:ext cx="4608000" cy="540000"/>
            <a:chOff x="1236000" y="1646625"/>
            <a:chExt cx="4608000" cy="540000"/>
          </a:xfrm>
        </p:grpSpPr>
        <p:sp>
          <p:nvSpPr>
            <p:cNvPr id="27" name="Textplatzhalter 3">
              <a:extLst>
                <a:ext uri="{FF2B5EF4-FFF2-40B4-BE49-F238E27FC236}">
                  <a16:creationId xmlns:a16="http://schemas.microsoft.com/office/drawing/2014/main" id="{58B7D7CD-ACD2-4621-8272-8AC3DD780ED9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1646625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Produktion, Fertigung</a:t>
              </a:r>
            </a:p>
          </p:txBody>
        </p:sp>
        <p:pic>
          <p:nvPicPr>
            <p:cNvPr id="87" name="Grafik 86">
              <a:extLst>
                <a:ext uri="{FF2B5EF4-FFF2-40B4-BE49-F238E27FC236}">
                  <a16:creationId xmlns:a16="http://schemas.microsoft.com/office/drawing/2014/main" id="{C2ED5982-05C2-4010-9654-C319CDB7C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36516" y="1717797"/>
              <a:ext cx="295275" cy="342900"/>
            </a:xfrm>
            <a:prstGeom prst="rect">
              <a:avLst/>
            </a:prstGeom>
          </p:spPr>
        </p:pic>
      </p:grp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B1C0053A-D1B7-4437-B095-06638C2221EB}"/>
              </a:ext>
            </a:extLst>
          </p:cNvPr>
          <p:cNvGrpSpPr/>
          <p:nvPr/>
        </p:nvGrpSpPr>
        <p:grpSpPr>
          <a:xfrm>
            <a:off x="1335600" y="2240737"/>
            <a:ext cx="4608000" cy="540000"/>
            <a:chOff x="1236000" y="2240737"/>
            <a:chExt cx="4608000" cy="540000"/>
          </a:xfrm>
        </p:grpSpPr>
        <p:sp>
          <p:nvSpPr>
            <p:cNvPr id="28" name="Textplatzhalter 3">
              <a:extLst>
                <a:ext uri="{FF2B5EF4-FFF2-40B4-BE49-F238E27FC236}">
                  <a16:creationId xmlns:a16="http://schemas.microsoft.com/office/drawing/2014/main" id="{1439DB49-A13F-476E-B7DE-3C12C0FB5C1A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2240737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Bau, Architektur, Vermessung</a:t>
              </a:r>
            </a:p>
          </p:txBody>
        </p:sp>
        <p:pic>
          <p:nvPicPr>
            <p:cNvPr id="89" name="Grafik 88">
              <a:extLst>
                <a:ext uri="{FF2B5EF4-FFF2-40B4-BE49-F238E27FC236}">
                  <a16:creationId xmlns:a16="http://schemas.microsoft.com/office/drawing/2014/main" id="{9968783C-FD42-4333-9373-AC49449B6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44136" y="2285474"/>
              <a:ext cx="266700" cy="400050"/>
            </a:xfrm>
            <a:prstGeom prst="rect">
              <a:avLst/>
            </a:prstGeom>
          </p:spPr>
        </p:pic>
      </p:grpSp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C8A56207-F1D8-4D3F-BDA3-64DEEC546A17}"/>
              </a:ext>
            </a:extLst>
          </p:cNvPr>
          <p:cNvGrpSpPr/>
          <p:nvPr/>
        </p:nvGrpSpPr>
        <p:grpSpPr>
          <a:xfrm>
            <a:off x="1335600" y="4617185"/>
            <a:ext cx="4608000" cy="540000"/>
            <a:chOff x="1236000" y="4617185"/>
            <a:chExt cx="4608000" cy="540000"/>
          </a:xfrm>
        </p:grpSpPr>
        <p:sp>
          <p:nvSpPr>
            <p:cNvPr id="31" name="Textplatzhalter 3">
              <a:extLst>
                <a:ext uri="{FF2B5EF4-FFF2-40B4-BE49-F238E27FC236}">
                  <a16:creationId xmlns:a16="http://schemas.microsoft.com/office/drawing/2014/main" id="{F3C85012-3DA2-497A-A0D3-9856BC726B48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4617185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Naturwissenschaften</a:t>
              </a:r>
            </a:p>
          </p:txBody>
        </p:sp>
        <p:pic>
          <p:nvPicPr>
            <p:cNvPr id="91" name="Grafik 90">
              <a:extLst>
                <a:ext uri="{FF2B5EF4-FFF2-40B4-BE49-F238E27FC236}">
                  <a16:creationId xmlns:a16="http://schemas.microsoft.com/office/drawing/2014/main" id="{54AEB1D6-AB83-4B8B-BF11-E3BA86755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30799" y="4722543"/>
              <a:ext cx="314325" cy="352425"/>
            </a:xfrm>
            <a:prstGeom prst="rect">
              <a:avLst/>
            </a:prstGeom>
          </p:spPr>
        </p:pic>
      </p:grpSp>
      <p:grpSp>
        <p:nvGrpSpPr>
          <p:cNvPr id="125" name="Gruppieren 124">
            <a:extLst>
              <a:ext uri="{FF2B5EF4-FFF2-40B4-BE49-F238E27FC236}">
                <a16:creationId xmlns:a16="http://schemas.microsoft.com/office/drawing/2014/main" id="{EBDDA9B0-8753-4866-B689-6366E90D4997}"/>
              </a:ext>
            </a:extLst>
          </p:cNvPr>
          <p:cNvGrpSpPr/>
          <p:nvPr/>
        </p:nvGrpSpPr>
        <p:grpSpPr>
          <a:xfrm>
            <a:off x="1335600" y="5211296"/>
            <a:ext cx="4608000" cy="540000"/>
            <a:chOff x="1236000" y="5211296"/>
            <a:chExt cx="4608000" cy="540000"/>
          </a:xfrm>
        </p:grpSpPr>
        <p:sp>
          <p:nvSpPr>
            <p:cNvPr id="32" name="Textplatzhalter 3">
              <a:extLst>
                <a:ext uri="{FF2B5EF4-FFF2-40B4-BE49-F238E27FC236}">
                  <a16:creationId xmlns:a16="http://schemas.microsoft.com/office/drawing/2014/main" id="{095CE514-0BC8-4EFD-B1F9-F00314F2C8DE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5211296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Technik, Technologiefelder</a:t>
              </a:r>
            </a:p>
          </p:txBody>
        </p:sp>
        <p:pic>
          <p:nvPicPr>
            <p:cNvPr id="93" name="Grafik 92">
              <a:extLst>
                <a:ext uri="{FF2B5EF4-FFF2-40B4-BE49-F238E27FC236}">
                  <a16:creationId xmlns:a16="http://schemas.microsoft.com/office/drawing/2014/main" id="{0F1DD893-150D-4B9D-98A4-1D26C4ABB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411750" y="5317951"/>
              <a:ext cx="352425" cy="342900"/>
            </a:xfrm>
            <a:prstGeom prst="rect">
              <a:avLst/>
            </a:prstGeom>
          </p:spPr>
        </p:pic>
      </p:grpSp>
      <p:grpSp>
        <p:nvGrpSpPr>
          <p:cNvPr id="115" name="Gruppieren 114">
            <a:extLst>
              <a:ext uri="{FF2B5EF4-FFF2-40B4-BE49-F238E27FC236}">
                <a16:creationId xmlns:a16="http://schemas.microsoft.com/office/drawing/2014/main" id="{869187DC-10E3-435D-BFFF-3DBCFE1E7DDD}"/>
              </a:ext>
            </a:extLst>
          </p:cNvPr>
          <p:cNvGrpSpPr/>
          <p:nvPr/>
        </p:nvGrpSpPr>
        <p:grpSpPr>
          <a:xfrm>
            <a:off x="1335600" y="2834849"/>
            <a:ext cx="4608000" cy="540000"/>
            <a:chOff x="1236000" y="2834849"/>
            <a:chExt cx="4608000" cy="540000"/>
          </a:xfrm>
        </p:grpSpPr>
        <p:sp>
          <p:nvSpPr>
            <p:cNvPr id="29" name="Textplatzhalter 3">
              <a:extLst>
                <a:ext uri="{FF2B5EF4-FFF2-40B4-BE49-F238E27FC236}">
                  <a16:creationId xmlns:a16="http://schemas.microsoft.com/office/drawing/2014/main" id="{5F533EC0-77FA-48AA-B3C9-374D730AE1F4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2834849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Metall, Maschinenbau</a:t>
              </a:r>
            </a:p>
          </p:txBody>
        </p:sp>
        <p:pic>
          <p:nvPicPr>
            <p:cNvPr id="95" name="Grafik 94">
              <a:extLst>
                <a:ext uri="{FF2B5EF4-FFF2-40B4-BE49-F238E27FC236}">
                  <a16:creationId xmlns:a16="http://schemas.microsoft.com/office/drawing/2014/main" id="{AB71D90C-CA9A-443A-A8FF-6683DBE68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443608" y="2933194"/>
              <a:ext cx="333375" cy="314325"/>
            </a:xfrm>
            <a:prstGeom prst="rect">
              <a:avLst/>
            </a:prstGeom>
          </p:spPr>
        </p:pic>
      </p:grpSp>
      <p:grpSp>
        <p:nvGrpSpPr>
          <p:cNvPr id="130" name="Gruppieren 129">
            <a:extLst>
              <a:ext uri="{FF2B5EF4-FFF2-40B4-BE49-F238E27FC236}">
                <a16:creationId xmlns:a16="http://schemas.microsoft.com/office/drawing/2014/main" id="{A190F649-C85F-416C-9F8E-A4E1A44277A3}"/>
              </a:ext>
            </a:extLst>
          </p:cNvPr>
          <p:cNvGrpSpPr/>
          <p:nvPr/>
        </p:nvGrpSpPr>
        <p:grpSpPr>
          <a:xfrm>
            <a:off x="1335600" y="1052513"/>
            <a:ext cx="4608000" cy="540000"/>
            <a:chOff x="1236000" y="1052513"/>
            <a:chExt cx="4608000" cy="540000"/>
          </a:xfrm>
        </p:grpSpPr>
        <p:sp>
          <p:nvSpPr>
            <p:cNvPr id="26" name="Textplatzhalter 3">
              <a:extLst>
                <a:ext uri="{FF2B5EF4-FFF2-40B4-BE49-F238E27FC236}">
                  <a16:creationId xmlns:a16="http://schemas.microsoft.com/office/drawing/2014/main" id="{346AFC13-4507-496D-AAAC-EBCB00F152F8}"/>
                </a:ext>
              </a:extLst>
            </p:cNvPr>
            <p:cNvSpPr txBox="1">
              <a:spLocks/>
            </p:cNvSpPr>
            <p:nvPr/>
          </p:nvSpPr>
          <p:spPr>
            <a:xfrm>
              <a:off x="1236000" y="1052513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Landwirtschaft, Natur, Umwelt</a:t>
              </a:r>
            </a:p>
          </p:txBody>
        </p:sp>
        <p:pic>
          <p:nvPicPr>
            <p:cNvPr id="97" name="Grafik 96">
              <a:extLst>
                <a:ext uri="{FF2B5EF4-FFF2-40B4-BE49-F238E27FC236}">
                  <a16:creationId xmlns:a16="http://schemas.microsoft.com/office/drawing/2014/main" id="{EE0B399B-DBF8-4F50-99C5-DD504C629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398416" y="1159049"/>
              <a:ext cx="342900" cy="314325"/>
            </a:xfrm>
            <a:prstGeom prst="rect">
              <a:avLst/>
            </a:prstGeom>
          </p:spPr>
        </p:pic>
      </p:grp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C5B073CE-113C-4EBB-8280-8D40A67DAAAE}"/>
              </a:ext>
            </a:extLst>
          </p:cNvPr>
          <p:cNvGrpSpPr/>
          <p:nvPr/>
        </p:nvGrpSpPr>
        <p:grpSpPr>
          <a:xfrm>
            <a:off x="6098712" y="2240737"/>
            <a:ext cx="4608000" cy="540000"/>
            <a:chOff x="6251112" y="2240737"/>
            <a:chExt cx="4608000" cy="540000"/>
          </a:xfrm>
        </p:grpSpPr>
        <p:sp>
          <p:nvSpPr>
            <p:cNvPr id="44" name="Textplatzhalter 3">
              <a:extLst>
                <a:ext uri="{FF2B5EF4-FFF2-40B4-BE49-F238E27FC236}">
                  <a16:creationId xmlns:a16="http://schemas.microsoft.com/office/drawing/2014/main" id="{CDFC3C3E-9593-4489-80EB-45828C1F7FB5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2240737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Dienstleistungen</a:t>
              </a:r>
            </a:p>
          </p:txBody>
        </p:sp>
        <p:pic>
          <p:nvPicPr>
            <p:cNvPr id="99" name="Grafik 98">
              <a:extLst>
                <a:ext uri="{FF2B5EF4-FFF2-40B4-BE49-F238E27FC236}">
                  <a16:creationId xmlns:a16="http://schemas.microsoft.com/office/drawing/2014/main" id="{5C00B9E5-0F8D-4922-97B1-E9382DD90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427469" y="2322347"/>
              <a:ext cx="371475" cy="323850"/>
            </a:xfrm>
            <a:prstGeom prst="rect">
              <a:avLst/>
            </a:prstGeom>
          </p:spPr>
        </p:pic>
      </p:grpSp>
      <p:grpSp>
        <p:nvGrpSpPr>
          <p:cNvPr id="123" name="Gruppieren 122">
            <a:extLst>
              <a:ext uri="{FF2B5EF4-FFF2-40B4-BE49-F238E27FC236}">
                <a16:creationId xmlns:a16="http://schemas.microsoft.com/office/drawing/2014/main" id="{F6DA698A-3A19-4128-832E-BE8431A0A25B}"/>
              </a:ext>
            </a:extLst>
          </p:cNvPr>
          <p:cNvGrpSpPr/>
          <p:nvPr/>
        </p:nvGrpSpPr>
        <p:grpSpPr>
          <a:xfrm>
            <a:off x="6098712" y="4617185"/>
            <a:ext cx="4608000" cy="540000"/>
            <a:chOff x="6251112" y="4617185"/>
            <a:chExt cx="4608000" cy="540000"/>
          </a:xfrm>
        </p:grpSpPr>
        <p:sp>
          <p:nvSpPr>
            <p:cNvPr id="47" name="Textplatzhalter 3">
              <a:extLst>
                <a:ext uri="{FF2B5EF4-FFF2-40B4-BE49-F238E27FC236}">
                  <a16:creationId xmlns:a16="http://schemas.microsoft.com/office/drawing/2014/main" id="{37F5E46F-6368-4A04-8E46-38110549396B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4617185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Kunst, Kultur, Gestaltung </a:t>
              </a:r>
            </a:p>
          </p:txBody>
        </p:sp>
        <p:pic>
          <p:nvPicPr>
            <p:cNvPr id="101" name="Grafik 100">
              <a:extLst>
                <a:ext uri="{FF2B5EF4-FFF2-40B4-BE49-F238E27FC236}">
                  <a16:creationId xmlns:a16="http://schemas.microsoft.com/office/drawing/2014/main" id="{3E6189A7-AEDB-47A5-A387-68D571EF4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446519" y="4730857"/>
              <a:ext cx="333375" cy="304800"/>
            </a:xfrm>
            <a:prstGeom prst="rect">
              <a:avLst/>
            </a:prstGeom>
          </p:spPr>
        </p:pic>
      </p:grpSp>
      <p:grpSp>
        <p:nvGrpSpPr>
          <p:cNvPr id="124" name="Gruppieren 123">
            <a:extLst>
              <a:ext uri="{FF2B5EF4-FFF2-40B4-BE49-F238E27FC236}">
                <a16:creationId xmlns:a16="http://schemas.microsoft.com/office/drawing/2014/main" id="{7A84F113-C0E0-43A2-BFE5-A3E1C2D44036}"/>
              </a:ext>
            </a:extLst>
          </p:cNvPr>
          <p:cNvGrpSpPr/>
          <p:nvPr/>
        </p:nvGrpSpPr>
        <p:grpSpPr>
          <a:xfrm>
            <a:off x="6092204" y="5211296"/>
            <a:ext cx="4614508" cy="540000"/>
            <a:chOff x="6244604" y="5211296"/>
            <a:chExt cx="4614508" cy="540000"/>
          </a:xfrm>
        </p:grpSpPr>
        <p:sp>
          <p:nvSpPr>
            <p:cNvPr id="41" name="Textplatzhalter 3">
              <a:extLst>
                <a:ext uri="{FF2B5EF4-FFF2-40B4-BE49-F238E27FC236}">
                  <a16:creationId xmlns:a16="http://schemas.microsoft.com/office/drawing/2014/main" id="{1D46BDDE-D1D3-4FF6-8E10-3B54049D7366}"/>
                </a:ext>
              </a:extLst>
            </p:cNvPr>
            <p:cNvSpPr txBox="1">
              <a:spLocks/>
            </p:cNvSpPr>
            <p:nvPr/>
          </p:nvSpPr>
          <p:spPr>
            <a:xfrm>
              <a:off x="6244604" y="5211296"/>
              <a:ext cx="4614508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Medien</a:t>
              </a:r>
            </a:p>
          </p:txBody>
        </p:sp>
        <p:pic>
          <p:nvPicPr>
            <p:cNvPr id="103" name="Grafik 102">
              <a:extLst>
                <a:ext uri="{FF2B5EF4-FFF2-40B4-BE49-F238E27FC236}">
                  <a16:creationId xmlns:a16="http://schemas.microsoft.com/office/drawing/2014/main" id="{64AE22EA-B190-4987-B35F-2694E189A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6446519" y="5307264"/>
              <a:ext cx="333375" cy="333375"/>
            </a:xfrm>
            <a:prstGeom prst="rect">
              <a:avLst/>
            </a:prstGeom>
          </p:spPr>
        </p:pic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15E14B1F-DECF-4491-A5F6-DDB4DDDA34E9}"/>
              </a:ext>
            </a:extLst>
          </p:cNvPr>
          <p:cNvGrpSpPr/>
          <p:nvPr/>
        </p:nvGrpSpPr>
        <p:grpSpPr>
          <a:xfrm>
            <a:off x="6098712" y="1646625"/>
            <a:ext cx="4608000" cy="540000"/>
            <a:chOff x="6251112" y="1646625"/>
            <a:chExt cx="4608000" cy="540000"/>
          </a:xfrm>
        </p:grpSpPr>
        <p:sp>
          <p:nvSpPr>
            <p:cNvPr id="43" name="Textplatzhalter 3">
              <a:extLst>
                <a:ext uri="{FF2B5EF4-FFF2-40B4-BE49-F238E27FC236}">
                  <a16:creationId xmlns:a16="http://schemas.microsoft.com/office/drawing/2014/main" id="{4F527A36-D838-4854-A667-9AEBF43F0E81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1646625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Verkehr, Logistik</a:t>
              </a:r>
            </a:p>
          </p:txBody>
        </p:sp>
        <p:pic>
          <p:nvPicPr>
            <p:cNvPr id="105" name="Grafik 104">
              <a:extLst>
                <a:ext uri="{FF2B5EF4-FFF2-40B4-BE49-F238E27FC236}">
                  <a16:creationId xmlns:a16="http://schemas.microsoft.com/office/drawing/2014/main" id="{D9F22008-02E4-4692-B133-CD78CDE6A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6451281" y="1759272"/>
              <a:ext cx="323850" cy="314325"/>
            </a:xfrm>
            <a:prstGeom prst="rect">
              <a:avLst/>
            </a:prstGeom>
          </p:spPr>
        </p:pic>
      </p:grpSp>
      <p:grpSp>
        <p:nvGrpSpPr>
          <p:cNvPr id="121" name="Gruppieren 120">
            <a:extLst>
              <a:ext uri="{FF2B5EF4-FFF2-40B4-BE49-F238E27FC236}">
                <a16:creationId xmlns:a16="http://schemas.microsoft.com/office/drawing/2014/main" id="{2EDB69BD-1A1E-4120-AAD4-8FE95C6DED16}"/>
              </a:ext>
            </a:extLst>
          </p:cNvPr>
          <p:cNvGrpSpPr/>
          <p:nvPr/>
        </p:nvGrpSpPr>
        <p:grpSpPr>
          <a:xfrm>
            <a:off x="6098712" y="3428961"/>
            <a:ext cx="4608000" cy="540000"/>
            <a:chOff x="6251112" y="3428961"/>
            <a:chExt cx="4608000" cy="540000"/>
          </a:xfrm>
        </p:grpSpPr>
        <p:sp>
          <p:nvSpPr>
            <p:cNvPr id="48" name="Textplatzhalter 3">
              <a:extLst>
                <a:ext uri="{FF2B5EF4-FFF2-40B4-BE49-F238E27FC236}">
                  <a16:creationId xmlns:a16="http://schemas.microsoft.com/office/drawing/2014/main" id="{185BAC08-2E0A-47DB-9B9F-0CE2BDFE832E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3428961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Soziales, Pädagogik</a:t>
              </a:r>
            </a:p>
          </p:txBody>
        </p:sp>
        <p:pic>
          <p:nvPicPr>
            <p:cNvPr id="107" name="Grafik 106">
              <a:extLst>
                <a:ext uri="{FF2B5EF4-FFF2-40B4-BE49-F238E27FC236}">
                  <a16:creationId xmlns:a16="http://schemas.microsoft.com/office/drawing/2014/main" id="{183EF923-97E3-4F9A-9094-7AF215BA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432231" y="3509457"/>
              <a:ext cx="361950" cy="342900"/>
            </a:xfrm>
            <a:prstGeom prst="rect">
              <a:avLst/>
            </a:prstGeom>
          </p:spPr>
        </p:pic>
      </p:grpSp>
      <p:grpSp>
        <p:nvGrpSpPr>
          <p:cNvPr id="117" name="Gruppieren 116">
            <a:extLst>
              <a:ext uri="{FF2B5EF4-FFF2-40B4-BE49-F238E27FC236}">
                <a16:creationId xmlns:a16="http://schemas.microsoft.com/office/drawing/2014/main" id="{7DD27192-9419-4B1B-A2E3-FD1D052C91A4}"/>
              </a:ext>
            </a:extLst>
          </p:cNvPr>
          <p:cNvGrpSpPr/>
          <p:nvPr/>
        </p:nvGrpSpPr>
        <p:grpSpPr>
          <a:xfrm>
            <a:off x="6098712" y="1052513"/>
            <a:ext cx="4608000" cy="540000"/>
            <a:chOff x="6251112" y="1052513"/>
            <a:chExt cx="4608000" cy="540000"/>
          </a:xfrm>
        </p:grpSpPr>
        <p:sp>
          <p:nvSpPr>
            <p:cNvPr id="42" name="Textplatzhalter 3">
              <a:extLst>
                <a:ext uri="{FF2B5EF4-FFF2-40B4-BE49-F238E27FC236}">
                  <a16:creationId xmlns:a16="http://schemas.microsoft.com/office/drawing/2014/main" id="{A9BBB006-6816-4075-BF99-7C1BDFCC4259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1052513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Wirtschaft, Verwaltung</a:t>
              </a:r>
            </a:p>
          </p:txBody>
        </p:sp>
        <p:pic>
          <p:nvPicPr>
            <p:cNvPr id="109" name="Grafik 108">
              <a:extLst>
                <a:ext uri="{FF2B5EF4-FFF2-40B4-BE49-F238E27FC236}">
                  <a16:creationId xmlns:a16="http://schemas.microsoft.com/office/drawing/2014/main" id="{A7506705-1CD3-4439-9255-3941CBC95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6451281" y="1182862"/>
              <a:ext cx="323850" cy="266700"/>
            </a:xfrm>
            <a:prstGeom prst="rect">
              <a:avLst/>
            </a:prstGeom>
          </p:spPr>
        </p:pic>
      </p:grpSp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03EAAA32-6B03-4F99-A534-D1473B0E83D4}"/>
              </a:ext>
            </a:extLst>
          </p:cNvPr>
          <p:cNvGrpSpPr/>
          <p:nvPr/>
        </p:nvGrpSpPr>
        <p:grpSpPr>
          <a:xfrm>
            <a:off x="6098712" y="4023073"/>
            <a:ext cx="4608000" cy="540000"/>
            <a:chOff x="6251112" y="4023073"/>
            <a:chExt cx="4608000" cy="540000"/>
          </a:xfrm>
        </p:grpSpPr>
        <p:sp>
          <p:nvSpPr>
            <p:cNvPr id="46" name="Textplatzhalter 3">
              <a:extLst>
                <a:ext uri="{FF2B5EF4-FFF2-40B4-BE49-F238E27FC236}">
                  <a16:creationId xmlns:a16="http://schemas.microsoft.com/office/drawing/2014/main" id="{886CA2E2-B2BD-45D6-BAC3-0C59DBA8AD2F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4023073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Gesellschafts-, Geisteswissenschaften</a:t>
              </a:r>
            </a:p>
          </p:txBody>
        </p:sp>
        <p:pic>
          <p:nvPicPr>
            <p:cNvPr id="111" name="Grafik 110">
              <a:extLst>
                <a:ext uri="{FF2B5EF4-FFF2-40B4-BE49-F238E27FC236}">
                  <a16:creationId xmlns:a16="http://schemas.microsoft.com/office/drawing/2014/main" id="{160C5950-D0BF-49CF-8037-B8FD9085A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6466521" y="4124638"/>
              <a:ext cx="285750" cy="342900"/>
            </a:xfrm>
            <a:prstGeom prst="rect">
              <a:avLst/>
            </a:prstGeom>
          </p:spPr>
        </p:pic>
      </p:grp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BF86B215-0146-4E7D-A4DB-1EC6FE54DF3A}"/>
              </a:ext>
            </a:extLst>
          </p:cNvPr>
          <p:cNvGrpSpPr/>
          <p:nvPr/>
        </p:nvGrpSpPr>
        <p:grpSpPr>
          <a:xfrm>
            <a:off x="6098712" y="2834849"/>
            <a:ext cx="4608000" cy="540000"/>
            <a:chOff x="6251112" y="2834849"/>
            <a:chExt cx="4608000" cy="540000"/>
          </a:xfrm>
        </p:grpSpPr>
        <p:sp>
          <p:nvSpPr>
            <p:cNvPr id="45" name="Textplatzhalter 3">
              <a:extLst>
                <a:ext uri="{FF2B5EF4-FFF2-40B4-BE49-F238E27FC236}">
                  <a16:creationId xmlns:a16="http://schemas.microsoft.com/office/drawing/2014/main" id="{A5EC706F-7197-4FAF-8306-026C09ED7F1E}"/>
                </a:ext>
              </a:extLst>
            </p:cNvPr>
            <p:cNvSpPr txBox="1">
              <a:spLocks/>
            </p:cNvSpPr>
            <p:nvPr/>
          </p:nvSpPr>
          <p:spPr>
            <a:xfrm>
              <a:off x="6251112" y="2834849"/>
              <a:ext cx="4608000" cy="540000"/>
            </a:xfrm>
            <a:prstGeom prst="rect">
              <a:avLst/>
            </a:prstGeom>
            <a:solidFill>
              <a:srgbClr val="E2A95F"/>
            </a:solidFill>
          </p:spPr>
          <p:txBody>
            <a:bodyPr vert="horz" wrap="square" lIns="720000" tIns="72000" rIns="14400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700"/>
                </a:lnSpc>
                <a:spcBef>
                  <a:spcPts val="600"/>
                </a:spcBef>
              </a:pPr>
              <a:r>
                <a:rPr lang="de-DE" sz="1800" spc="50" dirty="0"/>
                <a:t>Gesundheit</a:t>
              </a:r>
            </a:p>
          </p:txBody>
        </p:sp>
        <p:pic>
          <p:nvPicPr>
            <p:cNvPr id="113" name="Grafik 112">
              <a:extLst>
                <a:ext uri="{FF2B5EF4-FFF2-40B4-BE49-F238E27FC236}">
                  <a16:creationId xmlns:a16="http://schemas.microsoft.com/office/drawing/2014/main" id="{1C9D6769-4964-4345-960A-D22678D5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6413181" y="2940667"/>
              <a:ext cx="400050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142176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4447" y="1380053"/>
            <a:ext cx="4545965" cy="1122426"/>
          </a:xfrm>
          <a:solidFill>
            <a:srgbClr val="D6851B"/>
          </a:solidFill>
        </p:spPr>
        <p:txBody>
          <a:bodyPr lIns="108000" tIns="108000" rIns="108000" bIns="108000">
            <a:noAutofit/>
          </a:bodyPr>
          <a:lstStyle/>
          <a:p>
            <a:pPr algn="ctr"/>
            <a:r>
              <a:rPr lang="de-DE" dirty="0">
                <a:latin typeface="+mn-lt"/>
              </a:rPr>
              <a:t>Instrument zur Einordnung der Qualifikationen im deutschen Bildungssystem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>
                <a:solidFill>
                  <a:srgbClr val="D6851B"/>
                </a:solidFill>
              </a:rPr>
              <a:t>2. </a:t>
            </a:r>
            <a:r>
              <a:rPr lang="de-DE" dirty="0"/>
              <a:t>Der Deutsche Qualifikationsrahmen (DQR)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9EA0AE8-A61D-4F53-89A4-3304B7BA0026}"/>
              </a:ext>
            </a:extLst>
          </p:cNvPr>
          <p:cNvSpPr txBox="1">
            <a:spLocks/>
          </p:cNvSpPr>
          <p:nvPr/>
        </p:nvSpPr>
        <p:spPr>
          <a:xfrm>
            <a:off x="6426444" y="1380054"/>
            <a:ext cx="4541109" cy="1122425"/>
          </a:xfrm>
          <a:prstGeom prst="rect">
            <a:avLst/>
          </a:prstGeom>
          <a:solidFill>
            <a:srgbClr val="D6851B"/>
          </a:solidFill>
        </p:spPr>
        <p:txBody>
          <a:bodyPr vert="horz" lIns="108000" tIns="108000" rIns="108000" bIns="108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Orientierung und Transparenz </a:t>
            </a:r>
            <a:br>
              <a:rPr lang="de-DE" dirty="0"/>
            </a:br>
            <a:r>
              <a:rPr lang="de-DE" dirty="0"/>
              <a:t>von Qualifikationen und </a:t>
            </a:r>
            <a:br>
              <a:rPr lang="de-DE" dirty="0"/>
            </a:br>
            <a:r>
              <a:rPr lang="de-DE" dirty="0"/>
              <a:t>Kompetenzen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ABD70C40-98D9-4D3E-846B-179BAE5A98EA}"/>
              </a:ext>
            </a:extLst>
          </p:cNvPr>
          <p:cNvSpPr txBox="1">
            <a:spLocks/>
          </p:cNvSpPr>
          <p:nvPr/>
        </p:nvSpPr>
        <p:spPr>
          <a:xfrm>
            <a:off x="3880225" y="2889928"/>
            <a:ext cx="4545965" cy="1122426"/>
          </a:xfrm>
          <a:prstGeom prst="rect">
            <a:avLst/>
          </a:prstGeom>
          <a:solidFill>
            <a:srgbClr val="D6851B"/>
          </a:solidFill>
        </p:spPr>
        <p:txBody>
          <a:bodyPr vert="horz" lIns="108000" tIns="108000" rIns="108000" bIns="108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latin typeface="+mn-lt"/>
              </a:rPr>
              <a:t>Acht Niveaus, die dem </a:t>
            </a:r>
            <a:br>
              <a:rPr lang="de-DE" dirty="0">
                <a:latin typeface="+mn-lt"/>
              </a:rPr>
            </a:br>
            <a:r>
              <a:rPr lang="de-DE" dirty="0">
                <a:latin typeface="+mn-lt"/>
              </a:rPr>
              <a:t>Europäischen Qualifikationsrahmen (EQR) entsprechen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6FA975B4-B965-4A40-BFC8-DEDE8F28BE15}"/>
              </a:ext>
            </a:extLst>
          </p:cNvPr>
          <p:cNvSpPr txBox="1">
            <a:spLocks/>
          </p:cNvSpPr>
          <p:nvPr/>
        </p:nvSpPr>
        <p:spPr>
          <a:xfrm>
            <a:off x="3880224" y="4100823"/>
            <a:ext cx="4545965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Schafft internationale Vergleichbarkeit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DB36B227-E8C6-4D1B-A6AF-D73559204562}"/>
              </a:ext>
            </a:extLst>
          </p:cNvPr>
          <p:cNvSpPr txBox="1">
            <a:spLocks/>
          </p:cNvSpPr>
          <p:nvPr/>
        </p:nvSpPr>
        <p:spPr>
          <a:xfrm>
            <a:off x="3880224" y="4580920"/>
            <a:ext cx="4545965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spc="20" dirty="0">
                <a:solidFill>
                  <a:schemeClr val="tx1"/>
                </a:solidFill>
              </a:rPr>
              <a:t>Sorgt für mehr berufliche Mobilität in Europa</a:t>
            </a:r>
          </a:p>
        </p:txBody>
      </p:sp>
    </p:spTree>
    <p:extLst>
      <p:ext uri="{BB962C8B-B14F-4D97-AF65-F5344CB8AC3E}">
        <p14:creationId xmlns:p14="http://schemas.microsoft.com/office/powerpoint/2010/main" val="340557580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>
                <a:solidFill>
                  <a:srgbClr val="D6851B"/>
                </a:solidFill>
              </a:rPr>
              <a:t>2. </a:t>
            </a:r>
            <a:r>
              <a:rPr lang="de-DE" dirty="0"/>
              <a:t>Der Deutsche Qualifikationsrahmen (DQR)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de-DE" sz="2000" dirty="0"/>
              <a:t>Systematisierung nach Komplexitätsgrad und Art der Tätigkeit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2168525"/>
            <a:ext cx="3575252" cy="637849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Keine Ausbildung – einfache Helfertätigkeiten</a:t>
            </a:r>
            <a:endParaRPr lang="de-DE" sz="1600" spc="20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2" y="2877561"/>
            <a:ext cx="3575253" cy="52268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200" spc="20" dirty="0">
                <a:solidFill>
                  <a:schemeClr val="tx1"/>
                </a:solidFill>
              </a:rPr>
              <a:t>z. B. Erntehelfer/in, Küchenhilfe/Beikoch, Aushilfskellner/in, Elektrohelfer/in*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2" y="1557338"/>
            <a:ext cx="357525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50" dirty="0"/>
              <a:t>DQR 1-2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4398064" y="2168525"/>
            <a:ext cx="3575258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Dualer (= betrieblicher) Ausbildungsberuf (2 Jahre)</a:t>
            </a:r>
            <a:endParaRPr lang="de-DE" sz="1600" spc="20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4398063" y="2879894"/>
            <a:ext cx="3575259" cy="72248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200" spc="20" dirty="0">
                <a:solidFill>
                  <a:schemeClr val="tx1"/>
                </a:solidFill>
              </a:rPr>
              <a:t>z. B. Fachkraft im Gastgewerbe, Fachlagerist/in, Ausbaufacharbeiter/in, Verkäufer/in, </a:t>
            </a:r>
            <a:br>
              <a:rPr lang="de-DE" sz="1200" spc="20" dirty="0">
                <a:solidFill>
                  <a:schemeClr val="tx1"/>
                </a:solidFill>
              </a:rPr>
            </a:br>
            <a:r>
              <a:rPr lang="de-DE" sz="1200" spc="20" dirty="0">
                <a:solidFill>
                  <a:schemeClr val="tx1"/>
                </a:solidFill>
              </a:rPr>
              <a:t>Fachkraft für Metalltechnik*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4398064" y="1557338"/>
            <a:ext cx="357525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50" dirty="0"/>
              <a:t>DQR 3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8137317" y="2168525"/>
            <a:ext cx="3575259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Dualer (= betrieblicher) Ausbildungsberuf (3 – 3,5 Jahre)</a:t>
            </a:r>
            <a:endParaRPr lang="de-DE" sz="1600" spc="20" dirty="0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8137317" y="2879893"/>
            <a:ext cx="3575259" cy="72248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200" spc="20" dirty="0">
                <a:solidFill>
                  <a:schemeClr val="tx1"/>
                </a:solidFill>
              </a:rPr>
              <a:t>z. B. Landwirt/in, Koch/Köchin, Fachkraft für Lagerlogistik, Mechatroniker/in Kältetechnik, Anlagenmechaniker/in*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6184CEE6-0F69-4375-9712-81569A255C6F}"/>
              </a:ext>
            </a:extLst>
          </p:cNvPr>
          <p:cNvSpPr txBox="1">
            <a:spLocks/>
          </p:cNvSpPr>
          <p:nvPr/>
        </p:nvSpPr>
        <p:spPr>
          <a:xfrm>
            <a:off x="8137317" y="1557338"/>
            <a:ext cx="357525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50" dirty="0"/>
              <a:t>DQR 4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3CAC0400-1E75-46B7-AAEC-DBC5DA41CAF6}"/>
              </a:ext>
            </a:extLst>
          </p:cNvPr>
          <p:cNvSpPr txBox="1">
            <a:spLocks/>
          </p:cNvSpPr>
          <p:nvPr/>
        </p:nvSpPr>
        <p:spPr>
          <a:xfrm>
            <a:off x="8137316" y="3696882"/>
            <a:ext cx="3575259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b="1" dirty="0"/>
              <a:t>oder: </a:t>
            </a:r>
            <a:r>
              <a:rPr lang="de-DE" sz="1600" dirty="0"/>
              <a:t>(</a:t>
            </a:r>
            <a:r>
              <a:rPr lang="de-DE" sz="1600" dirty="0" err="1"/>
              <a:t>vollzeit</a:t>
            </a:r>
            <a:r>
              <a:rPr lang="de-DE" sz="1600" dirty="0"/>
              <a:t>) schulischer Ausbildungsberuf </a:t>
            </a:r>
            <a:endParaRPr lang="de-DE" sz="1600" spc="20" dirty="0"/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26136F7C-27AE-409A-8D9A-8639500E0AB8}"/>
              </a:ext>
            </a:extLst>
          </p:cNvPr>
          <p:cNvSpPr txBox="1">
            <a:spLocks/>
          </p:cNvSpPr>
          <p:nvPr/>
        </p:nvSpPr>
        <p:spPr>
          <a:xfrm>
            <a:off x="8137315" y="4416793"/>
            <a:ext cx="3575259" cy="109977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200" spc="20" dirty="0">
                <a:solidFill>
                  <a:schemeClr val="tx1"/>
                </a:solidFill>
              </a:rPr>
              <a:t>z. B. Landwirtschaftlich-technische/r Assistent/in, Lebensmitteltechnische/r Assistent/in, Assistent/in Hotelmanagement, Technisch-kaufmännische/r Assistent/in Gebäudeservice, Assistent/in für Mecha­tronik – Fachrichtung Instandhaltung und Service*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4AAA658-02E2-4556-8683-0125F920D414}"/>
              </a:ext>
            </a:extLst>
          </p:cNvPr>
          <p:cNvSpPr/>
          <p:nvPr/>
        </p:nvSpPr>
        <p:spPr>
          <a:xfrm>
            <a:off x="525582" y="5464202"/>
            <a:ext cx="7447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* Die hier genannten Berufe desselben Berufsfelds bauen nicht zwangsläufig aufeinander auf. </a:t>
            </a:r>
            <a:br>
              <a:rPr lang="de-DE" sz="1000" dirty="0"/>
            </a:br>
            <a:r>
              <a:rPr lang="de-DE" sz="1000" dirty="0"/>
              <a:t>    Es handelt sich um beispielhaft genannte Berufe auf den unterschiedlichen Qualifikationsniveaus des jeweiligen Berufsfeldes.</a:t>
            </a:r>
          </a:p>
        </p:txBody>
      </p:sp>
    </p:spTree>
    <p:extLst>
      <p:ext uri="{BB962C8B-B14F-4D97-AF65-F5344CB8AC3E}">
        <p14:creationId xmlns:p14="http://schemas.microsoft.com/office/powerpoint/2010/main" val="282552860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91131AF3-AB27-4890-9549-572EC31F962C}"/>
              </a:ext>
            </a:extLst>
          </p:cNvPr>
          <p:cNvSpPr txBox="1">
            <a:spLocks/>
          </p:cNvSpPr>
          <p:nvPr/>
        </p:nvSpPr>
        <p:spPr>
          <a:xfrm>
            <a:off x="8137317" y="3681814"/>
            <a:ext cx="3575258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b="1" spc="10" dirty="0"/>
              <a:t>oder: </a:t>
            </a:r>
            <a:r>
              <a:rPr lang="de-DE" sz="1600" spc="-20" dirty="0"/>
              <a:t>Akademisches Bachelor-Studium </a:t>
            </a:r>
            <a:br>
              <a:rPr lang="de-DE" sz="1600" spc="-20" dirty="0"/>
            </a:br>
            <a:r>
              <a:rPr lang="de-DE" sz="1600" spc="-20" dirty="0"/>
              <a:t>an einer Fachhochschule oder Hochschule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>
                <a:solidFill>
                  <a:srgbClr val="D6851B"/>
                </a:solidFill>
              </a:rPr>
              <a:t>2. </a:t>
            </a:r>
            <a:r>
              <a:rPr lang="de-DE" dirty="0"/>
              <a:t>Der Deutsche Qualifikationsrahmen (DQR)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de-DE" sz="2000" dirty="0"/>
              <a:t>Systematisierung nach Komplexitätsgrad und Art der Tätigkeit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75507"/>
            <a:ext cx="3575252" cy="637849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Spezialisierende </a:t>
            </a:r>
            <a:br>
              <a:rPr lang="de-DE" sz="1600" dirty="0"/>
            </a:br>
            <a:r>
              <a:rPr lang="de-DE" sz="1600" dirty="0"/>
              <a:t>Höherqualifizierung</a:t>
            </a:r>
            <a:endParaRPr lang="de-DE" sz="1600" spc="20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3" y="2891525"/>
            <a:ext cx="3575253" cy="117090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200" spc="20" dirty="0">
                <a:solidFill>
                  <a:schemeClr val="tx1"/>
                </a:solidFill>
              </a:rPr>
              <a:t>z. B. Geprüfte/r Berufsspezialist/in – </a:t>
            </a:r>
            <a:br>
              <a:rPr lang="de-DE" sz="1200" spc="20" dirty="0">
                <a:solidFill>
                  <a:schemeClr val="tx1"/>
                </a:solidFill>
              </a:rPr>
            </a:br>
            <a:r>
              <a:rPr lang="de-DE" sz="1200" spc="20" dirty="0">
                <a:solidFill>
                  <a:schemeClr val="tx1"/>
                </a:solidFill>
              </a:rPr>
              <a:t>IT-Spezialist/in, Servicetechniker/in, Diätkoch/Diätköchin, Servicemonteur/in </a:t>
            </a:r>
            <a:br>
              <a:rPr lang="de-DE" sz="1200" spc="20" dirty="0">
                <a:solidFill>
                  <a:schemeClr val="tx1"/>
                </a:solidFill>
              </a:rPr>
            </a:br>
            <a:r>
              <a:rPr lang="de-DE" sz="1200" spc="20" dirty="0">
                <a:solidFill>
                  <a:schemeClr val="tx1"/>
                </a:solidFill>
              </a:rPr>
              <a:t>für Windenergieanlagentechnik, </a:t>
            </a:r>
            <a:br>
              <a:rPr lang="de-DE" sz="1200" spc="20" dirty="0">
                <a:solidFill>
                  <a:schemeClr val="tx1"/>
                </a:solidFill>
              </a:rPr>
            </a:br>
            <a:r>
              <a:rPr lang="de-DE" sz="1200" spc="20" dirty="0">
                <a:solidFill>
                  <a:schemeClr val="tx1"/>
                </a:solidFill>
              </a:rPr>
              <a:t>Wohnraumberater/in IHK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357525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DQR 5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4398065" y="2174643"/>
            <a:ext cx="3575258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Aufstiegsfortbildung </a:t>
            </a:r>
            <a:br>
              <a:rPr lang="de-DE" sz="1600" dirty="0"/>
            </a:br>
            <a:r>
              <a:rPr lang="de-DE" sz="1600" dirty="0"/>
              <a:t>zum Meister/zur Meisterin </a:t>
            </a:r>
            <a:endParaRPr lang="de-DE" sz="1600" spc="20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4398061" y="2889796"/>
            <a:ext cx="3575259" cy="71504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200" dirty="0">
                <a:solidFill>
                  <a:schemeClr val="tx1"/>
                </a:solidFill>
              </a:rPr>
              <a:t>z. B. Bachelor Professional, 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Landwirtschaftsmeister/in, Küchenmeister/in,  </a:t>
            </a:r>
            <a:r>
              <a:rPr lang="de-DE" sz="1200" spc="20" dirty="0">
                <a:solidFill>
                  <a:schemeClr val="tx1"/>
                </a:solidFill>
              </a:rPr>
              <a:t>Restaurantmeister/in, Elektrotechnikermeister/in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4398063" y="1557338"/>
            <a:ext cx="7314511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DQR 6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8137318" y="2174979"/>
            <a:ext cx="3575259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b="1" dirty="0"/>
              <a:t>oder: </a:t>
            </a:r>
            <a:r>
              <a:rPr lang="de-DE" sz="1600" dirty="0"/>
              <a:t>Technische </a:t>
            </a:r>
            <a:br>
              <a:rPr lang="de-DE" sz="1600" dirty="0"/>
            </a:br>
            <a:r>
              <a:rPr lang="de-DE" sz="1600" dirty="0"/>
              <a:t>Aufstiegsfortbildung</a:t>
            </a:r>
            <a:endParaRPr lang="de-DE" sz="1600" spc="20" dirty="0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8137314" y="2889797"/>
            <a:ext cx="3575259" cy="71504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200" dirty="0">
                <a:solidFill>
                  <a:schemeClr val="tx1"/>
                </a:solidFill>
              </a:rPr>
              <a:t>z. B. Bachelor Professional, Techniker/in Agrartechnik, </a:t>
            </a:r>
            <a:r>
              <a:rPr lang="de-DE" sz="1200" spc="20" dirty="0">
                <a:solidFill>
                  <a:schemeClr val="tx1"/>
                </a:solidFill>
              </a:rPr>
              <a:t>Techniker/in Lebensmitteltechnik, </a:t>
            </a:r>
            <a:br>
              <a:rPr lang="de-DE" sz="1200" spc="20" dirty="0">
                <a:solidFill>
                  <a:schemeClr val="tx1"/>
                </a:solidFill>
              </a:rPr>
            </a:br>
            <a:r>
              <a:rPr lang="de-DE" sz="1200" spc="20" dirty="0">
                <a:solidFill>
                  <a:schemeClr val="tx1"/>
                </a:solidFill>
              </a:rPr>
              <a:t>Techniker/in Gebäudesystemtechnik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3CAC0400-1E75-46B7-AAEC-DBC5DA41CAF6}"/>
              </a:ext>
            </a:extLst>
          </p:cNvPr>
          <p:cNvSpPr txBox="1">
            <a:spLocks/>
          </p:cNvSpPr>
          <p:nvPr/>
        </p:nvSpPr>
        <p:spPr>
          <a:xfrm>
            <a:off x="4398061" y="3682150"/>
            <a:ext cx="3575259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b="1" spc="10" dirty="0"/>
              <a:t>oder:</a:t>
            </a:r>
            <a:r>
              <a:rPr lang="de-DE" sz="1600" spc="10" dirty="0"/>
              <a:t> Kaufmännische Aufstiegsfortbildung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26136F7C-27AE-409A-8D9A-8639500E0AB8}"/>
              </a:ext>
            </a:extLst>
          </p:cNvPr>
          <p:cNvSpPr txBox="1">
            <a:spLocks/>
          </p:cNvSpPr>
          <p:nvPr/>
        </p:nvSpPr>
        <p:spPr>
          <a:xfrm>
            <a:off x="4398061" y="4396968"/>
            <a:ext cx="3575259" cy="90741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200" spc="20" dirty="0">
                <a:solidFill>
                  <a:schemeClr val="tx1"/>
                </a:solidFill>
              </a:rPr>
              <a:t>z. B. Bachelor Professional, Fachagrarwirt/in Rechnungswesen, Wirtschaftsfachwirt/in, </a:t>
            </a:r>
            <a:r>
              <a:rPr lang="de-DE" sz="1200" spc="-10" dirty="0">
                <a:solidFill>
                  <a:schemeClr val="tx1"/>
                </a:solidFill>
              </a:rPr>
              <a:t>Industriefachwirt/in, Medien- und Verlagsfachwirt/in, </a:t>
            </a:r>
            <a:r>
              <a:rPr lang="de-DE" sz="1200" spc="20" dirty="0">
                <a:solidFill>
                  <a:schemeClr val="tx1"/>
                </a:solidFill>
              </a:rPr>
              <a:t>Bilanzbuchhalter/in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A928BF-3021-4CEE-B223-CFDA8EAA1F4E}"/>
              </a:ext>
            </a:extLst>
          </p:cNvPr>
          <p:cNvSpPr/>
          <p:nvPr/>
        </p:nvSpPr>
        <p:spPr>
          <a:xfrm>
            <a:off x="525582" y="5464202"/>
            <a:ext cx="74477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* Die hier genannten Berufe desselben Berufsfelds bauen nicht zwangsläufig aufeinander auf. </a:t>
            </a:r>
            <a:br>
              <a:rPr lang="de-DE" sz="1000" dirty="0"/>
            </a:br>
            <a:r>
              <a:rPr lang="de-DE" sz="1000" dirty="0"/>
              <a:t>    Es handelt sich um beispielhaft genannte Berufe auf den unterschiedlichen Qualifikationsniveaus des jeweiligen Berufsfeldes.</a:t>
            </a: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8431294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>
                <a:solidFill>
                  <a:srgbClr val="D6851B"/>
                </a:solidFill>
              </a:rPr>
              <a:t>2. </a:t>
            </a:r>
            <a:r>
              <a:rPr lang="de-DE" dirty="0"/>
              <a:t>Der Deutsche Qualifikationsrahmen (DQR)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de-DE" sz="2000" dirty="0"/>
              <a:t>Systematisierung nach Komplexitätsgrad und Art der Tätigkeit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2176145"/>
            <a:ext cx="3575252" cy="637849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Fortgeschrittene </a:t>
            </a:r>
            <a:br>
              <a:rPr lang="de-DE" sz="1600" dirty="0"/>
            </a:br>
            <a:r>
              <a:rPr lang="de-DE" sz="1600" dirty="0"/>
              <a:t>Aufstiegsfortbildung </a:t>
            </a:r>
            <a:endParaRPr lang="de-DE" sz="1600" spc="20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5" y="2895211"/>
            <a:ext cx="3575253" cy="9764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200" spc="20" dirty="0">
                <a:solidFill>
                  <a:schemeClr val="tx1"/>
                </a:solidFill>
              </a:rPr>
              <a:t>z. B. Master Professional, Technische/r Betriebswirt/in, Kaufmännische/r Betriebswirt/in, Geprüfte/r Berufspädagoge/in*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4" y="1559075"/>
            <a:ext cx="7314508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DQR 7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4398063" y="2176145"/>
            <a:ext cx="3575258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oder: Akademisches Masterstudium an einer Fachhochschule oder Hochschule </a:t>
            </a:r>
            <a:endParaRPr lang="de-DE" sz="1600" spc="20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4398065" y="2891064"/>
            <a:ext cx="3575259" cy="33032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US" sz="1200" spc="20" dirty="0">
                <a:solidFill>
                  <a:schemeClr val="tx1"/>
                </a:solidFill>
              </a:rPr>
              <a:t>z. B. Master of Science (M. Sc.) </a:t>
            </a:r>
            <a:r>
              <a:rPr lang="en-US" sz="1200" spc="20" dirty="0" err="1">
                <a:solidFill>
                  <a:schemeClr val="tx1"/>
                </a:solidFill>
              </a:rPr>
              <a:t>Agrar</a:t>
            </a:r>
            <a:r>
              <a:rPr lang="en-US" sz="1200" spc="20" dirty="0">
                <a:solidFill>
                  <a:schemeClr val="tx1"/>
                </a:solidFill>
              </a:rPr>
              <a:t>*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8137316" y="1559075"/>
            <a:ext cx="3575259" cy="54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de-DE" sz="1800" b="1" spc="70" dirty="0"/>
              <a:t>DQR 8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8137315" y="2176145"/>
            <a:ext cx="3575259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de-DE" sz="1600" dirty="0"/>
              <a:t>Promotion </a:t>
            </a:r>
            <a:br>
              <a:rPr lang="de-DE" sz="1600" dirty="0"/>
            </a:br>
            <a:r>
              <a:rPr lang="de-DE" sz="1600" dirty="0"/>
              <a:t>an einer Hochschule</a:t>
            </a:r>
            <a:endParaRPr lang="de-DE" sz="1600" spc="20" dirty="0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8137316" y="2895210"/>
            <a:ext cx="3575259" cy="9764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de-DE" sz="1200" spc="-10" dirty="0">
                <a:solidFill>
                  <a:schemeClr val="tx1"/>
                </a:solidFill>
              </a:rPr>
              <a:t>z. B. Promovierte/r Agrarwissenschaftler/in (Dr. </a:t>
            </a:r>
            <a:r>
              <a:rPr lang="de-DE" sz="1200" spc="-10" dirty="0" err="1">
                <a:solidFill>
                  <a:schemeClr val="tx1"/>
                </a:solidFill>
              </a:rPr>
              <a:t>agr</a:t>
            </a:r>
            <a:r>
              <a:rPr lang="de-DE" sz="1200" spc="-10" dirty="0">
                <a:solidFill>
                  <a:schemeClr val="tx1"/>
                </a:solidFill>
              </a:rPr>
              <a:t>.), Promovierte/r Ökonom/in (Dr. oec.), </a:t>
            </a:r>
            <a:br>
              <a:rPr lang="de-DE" sz="1200" spc="-10" dirty="0">
                <a:solidFill>
                  <a:schemeClr val="tx1"/>
                </a:solidFill>
              </a:rPr>
            </a:br>
            <a:r>
              <a:rPr lang="de-DE" sz="1200" spc="-10" dirty="0">
                <a:solidFill>
                  <a:schemeClr val="tx1"/>
                </a:solidFill>
              </a:rPr>
              <a:t>Promovierte/r Ernährungswissenschaftler/in (Dr. oec. </a:t>
            </a:r>
            <a:r>
              <a:rPr lang="de-DE" sz="1200" spc="-10" dirty="0" err="1">
                <a:solidFill>
                  <a:schemeClr val="tx1"/>
                </a:solidFill>
              </a:rPr>
              <a:t>troph</a:t>
            </a:r>
            <a:r>
              <a:rPr lang="de-DE" sz="1200" spc="-10" dirty="0">
                <a:solidFill>
                  <a:schemeClr val="tx1"/>
                </a:solidFill>
              </a:rPr>
              <a:t>.), Promovierte/r Ingenieur/in (Dr. Ing.)*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4AB491A-E403-4996-91D5-1BF8F775782D}"/>
              </a:ext>
            </a:extLst>
          </p:cNvPr>
          <p:cNvSpPr/>
          <p:nvPr/>
        </p:nvSpPr>
        <p:spPr>
          <a:xfrm>
            <a:off x="525582" y="5464202"/>
            <a:ext cx="7447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* Die hier genannten Berufe desselben Berufsfelds bauen nicht zwangsläufig aufeinander auf. </a:t>
            </a:r>
            <a:br>
              <a:rPr lang="de-DE" sz="1000" dirty="0"/>
            </a:br>
            <a:r>
              <a:rPr lang="de-DE" sz="1000" dirty="0"/>
              <a:t>    Es handelt sich um beispielhaft genannte Berufe auf den unterschiedlichen Qualifikationsniveaus des jeweiligen Berufsfeldes.</a:t>
            </a:r>
          </a:p>
        </p:txBody>
      </p:sp>
    </p:spTree>
    <p:extLst>
      <p:ext uri="{BB962C8B-B14F-4D97-AF65-F5344CB8AC3E}">
        <p14:creationId xmlns:p14="http://schemas.microsoft.com/office/powerpoint/2010/main" val="420408444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A46D50A1-29E0-6215-A80A-887FB7C63936}"/>
              </a:ext>
            </a:extLst>
          </p:cNvPr>
          <p:cNvSpPr/>
          <p:nvPr/>
        </p:nvSpPr>
        <p:spPr>
          <a:xfrm>
            <a:off x="658813" y="1556675"/>
            <a:ext cx="5437187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Duale Ausbildung  </a:t>
            </a:r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5C63104D-CCE9-9A14-F570-05346152E897}"/>
              </a:ext>
            </a:extLst>
          </p:cNvPr>
          <p:cNvSpPr/>
          <p:nvPr/>
        </p:nvSpPr>
        <p:spPr>
          <a:xfrm>
            <a:off x="6240463" y="1556675"/>
            <a:ext cx="5479347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Schulische Ausbildung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noProof="0" dirty="0">
                <a:solidFill>
                  <a:srgbClr val="D6851B"/>
                </a:solidFill>
              </a:rPr>
              <a:t>3. </a:t>
            </a:r>
            <a:r>
              <a:rPr lang="de-DE" dirty="0"/>
              <a:t>Zwei Arten der Erstausbildung 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3" y="2388618"/>
            <a:ext cx="5392428" cy="26638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70% Betrieb – 30% Berufsschule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Ausbildungsvergütung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Geregelt durch Bundesgesetze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327 Berufe*, davon ca.: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de-DE" sz="1600" dirty="0"/>
              <a:t>130 Handwerksberufe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de-DE" sz="1600" dirty="0"/>
              <a:t>250 gewerblich- und naturwissenschaftlich-</a:t>
            </a:r>
            <a:r>
              <a:rPr lang="de-DE" sz="1600" spc="-10" dirty="0"/>
              <a:t>technische Berufe (z. T.  identisch mit Handwerksberufen)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de-DE" sz="1600" dirty="0"/>
              <a:t>50 kaufmännische Berufe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6D6066D-236C-4A16-92AA-6E3064283376}"/>
              </a:ext>
            </a:extLst>
          </p:cNvPr>
          <p:cNvSpPr txBox="1"/>
          <p:nvPr/>
        </p:nvSpPr>
        <p:spPr>
          <a:xfrm>
            <a:off x="6240463" y="2388618"/>
            <a:ext cx="4497413" cy="32537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Teils hohe Anteile an betrieblichen Praxisphasen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Vergütung im Gesundheitsbereich/sonst teilweise keine Vergütung oder gebührenpflichtig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Geregelt durch Gesetze der Länder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Ca. 70 Berufe in den Bereichen: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de-DE" sz="1600" dirty="0"/>
              <a:t>Technik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de-DE" sz="1600" dirty="0"/>
              <a:t>Fremdsprachen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de-DE" sz="1600" dirty="0"/>
              <a:t>Design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de-DE" sz="1600" dirty="0"/>
              <a:t>Kaufmännische Berufe</a:t>
            </a:r>
          </a:p>
          <a:p>
            <a:pPr marL="540000" lvl="1" indent="-252000">
              <a:lnSpc>
                <a:spcPts val="2200"/>
              </a:lnSpc>
              <a:spcAft>
                <a:spcPts val="100"/>
              </a:spcAft>
              <a:buClr>
                <a:srgbClr val="D6851B"/>
              </a:buClr>
              <a:buSzPct val="60000"/>
              <a:buFont typeface="Wingdings 3" panose="05040102010807070707" pitchFamily="18" charset="2"/>
              <a:buChar char=""/>
            </a:pPr>
            <a:r>
              <a:rPr lang="de-DE" sz="1600" dirty="0"/>
              <a:t>Gesundheit, Soziales, Körperpflege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E5C1929-7ADA-45CA-8F87-5FCF4C97C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5" y="1013059"/>
            <a:ext cx="1476314" cy="108723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E8A161E-7420-4571-9B57-BA2D35995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58046" y="861875"/>
            <a:ext cx="1215213" cy="1116012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928C3F74-FDC2-48E0-98D9-D74B2E5564CF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 * teilweise Überschneidungen</a:t>
            </a:r>
          </a:p>
        </p:txBody>
      </p:sp>
    </p:spTree>
    <p:extLst>
      <p:ext uri="{BB962C8B-B14F-4D97-AF65-F5344CB8AC3E}">
        <p14:creationId xmlns:p14="http://schemas.microsoft.com/office/powerpoint/2010/main" val="375094233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4</a:t>
            </a:r>
            <a:r>
              <a:rPr lang="de-DE" noProof="0" dirty="0">
                <a:solidFill>
                  <a:srgbClr val="D6851B"/>
                </a:solidFill>
              </a:rPr>
              <a:t>. </a:t>
            </a:r>
            <a:r>
              <a:rPr lang="de-DE" dirty="0"/>
              <a:t>Betriebliche Ausbildung im Dualen System</a:t>
            </a:r>
            <a:endParaRPr lang="de-DE" noProof="0" dirty="0">
              <a:solidFill>
                <a:srgbClr val="D6851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2" y="1469027"/>
            <a:ext cx="6157913" cy="183024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en-US" sz="1600" b="1" spc="-10" dirty="0"/>
              <a:t>130 </a:t>
            </a:r>
            <a:r>
              <a:rPr lang="en-US" sz="1600" b="1" spc="-10" dirty="0" err="1"/>
              <a:t>Berufe</a:t>
            </a:r>
            <a:r>
              <a:rPr lang="en-US" sz="1600" spc="-10" dirty="0"/>
              <a:t>, </a:t>
            </a:r>
            <a:r>
              <a:rPr lang="en-US" sz="1600" spc="-10" dirty="0" err="1"/>
              <a:t>vorwiegend</a:t>
            </a:r>
            <a:r>
              <a:rPr lang="en-US" sz="1600" spc="-10" dirty="0"/>
              <a:t> </a:t>
            </a:r>
            <a:r>
              <a:rPr lang="en-US" sz="1600" spc="-10" dirty="0" err="1"/>
              <a:t>im</a:t>
            </a:r>
            <a:r>
              <a:rPr lang="en-US" sz="1600" spc="-10" dirty="0"/>
              <a:t> </a:t>
            </a:r>
            <a:r>
              <a:rPr lang="en-US" sz="1600" spc="-10" dirty="0" err="1"/>
              <a:t>Zuständigkeitsbereich</a:t>
            </a:r>
            <a:r>
              <a:rPr lang="en-US" sz="1600" spc="-10" dirty="0"/>
              <a:t> der </a:t>
            </a:r>
            <a:r>
              <a:rPr lang="en-US" sz="1600" spc="-10" dirty="0" err="1"/>
              <a:t>Handwerkskammern</a:t>
            </a:r>
            <a:r>
              <a:rPr lang="en-US" sz="1600" spc="-10" dirty="0"/>
              <a:t>, </a:t>
            </a:r>
            <a:br>
              <a:rPr lang="en-US" sz="1600" dirty="0"/>
            </a:br>
            <a:r>
              <a:rPr lang="en-US" sz="1600" dirty="0" err="1"/>
              <a:t>Innungen</a:t>
            </a:r>
            <a:r>
              <a:rPr lang="en-US" sz="1600" dirty="0"/>
              <a:t> und </a:t>
            </a:r>
            <a:r>
              <a:rPr lang="en-US" sz="1600" dirty="0" err="1"/>
              <a:t>Kreishandwerkerschaften</a:t>
            </a:r>
            <a:r>
              <a:rPr lang="en-US" sz="1600" dirty="0"/>
              <a:t> in den </a:t>
            </a:r>
            <a:r>
              <a:rPr lang="en-US" sz="1600" dirty="0" err="1"/>
              <a:t>folgenden</a:t>
            </a:r>
            <a:r>
              <a:rPr lang="en-US" sz="1600" dirty="0"/>
              <a:t> </a:t>
            </a:r>
            <a:r>
              <a:rPr lang="en-US" sz="1600" dirty="0" err="1"/>
              <a:t>Bereichen</a:t>
            </a:r>
            <a:r>
              <a:rPr lang="en-US" sz="1600" dirty="0"/>
              <a:t>:</a:t>
            </a:r>
            <a:endParaRPr lang="de-DE" sz="1600" dirty="0"/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Holzgewerbe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Bau- und Ausbaugewerbe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Elektro- und Metallgewerbe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Bekleidungs-, Textil- und Ledergewerbe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D23082-CAED-4AAB-9439-21126E5BC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711" y="4545013"/>
            <a:ext cx="4406582" cy="693249"/>
          </a:xfrm>
          <a:prstGeom prst="rect">
            <a:avLst/>
          </a:prstGeom>
          <a:solidFill>
            <a:srgbClr val="D6851B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bg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altLang="de-DE" sz="1600" dirty="0">
                <a:solidFill>
                  <a:schemeClr val="bg1"/>
                </a:solidFill>
                <a:latin typeface="Calibri" panose="020F0502020204030204"/>
                <a:cs typeface="+mn-cs"/>
              </a:rPr>
              <a:t>Rund </a:t>
            </a:r>
            <a:r>
              <a:rPr lang="de-DE" altLang="de-DE" sz="1600" b="1" dirty="0">
                <a:solidFill>
                  <a:schemeClr val="bg1"/>
                </a:solidFill>
                <a:latin typeface="Calibri" panose="020F0502020204030204"/>
                <a:cs typeface="+mn-cs"/>
              </a:rPr>
              <a:t>25 % </a:t>
            </a:r>
            <a:r>
              <a:rPr lang="de-DE" altLang="de-DE" sz="1600" dirty="0">
                <a:solidFill>
                  <a:schemeClr val="bg1"/>
                </a:solidFill>
                <a:latin typeface="Calibri" panose="020F0502020204030204"/>
                <a:cs typeface="+mn-cs"/>
              </a:rPr>
              <a:t>aller Auszubildenden erlernen einen Handwerksberuf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809584F-5E4E-42CE-9985-25662436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4545013"/>
            <a:ext cx="5437188" cy="939470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 lIns="144000" tIns="72000" rIns="144000" bIns="72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/>
            <a:r>
              <a:rPr lang="de-DE" sz="1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Zugang: </a:t>
            </a:r>
            <a:r>
              <a:rPr lang="de-DE" sz="1600" b="1" dirty="0">
                <a:solidFill>
                  <a:srgbClr val="D6851B"/>
                </a:solidFill>
                <a:latin typeface="Calibri" panose="020F0502020204030204"/>
                <a:cs typeface="+mn-cs"/>
              </a:rPr>
              <a:t>keine formalen Beschränkungen</a:t>
            </a:r>
          </a:p>
          <a:p>
            <a:pPr marL="285750" lvl="0" indent="-285750" eaLnBrk="1" hangingPunct="1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Ausbildungsbetrieb entscheidet über die notwendige schulische Vorbildung der Bewerber/innen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9113D9D3-B176-4A52-9D75-C20BE5690D49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Handwerksberufe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E78BABA-834B-48E5-8C4A-C9C807D77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4682" y="2205037"/>
            <a:ext cx="1148426" cy="2245043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255CE004-780A-4F60-9318-2FC8E0E98354}"/>
              </a:ext>
            </a:extLst>
          </p:cNvPr>
          <p:cNvSpPr/>
          <p:nvPr/>
        </p:nvSpPr>
        <p:spPr>
          <a:xfrm>
            <a:off x="6728460" y="2051291"/>
            <a:ext cx="4804728" cy="1281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Glas-, Papier, Keramik- und sonstige Gewerbe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Chemisches und Reinigungsgewerbe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Gesundheits- und Körperpflegegewerbe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/>
              <a:t>Lebensmittelgewerbe</a:t>
            </a:r>
          </a:p>
        </p:txBody>
      </p:sp>
    </p:spTree>
    <p:extLst>
      <p:ext uri="{BB962C8B-B14F-4D97-AF65-F5344CB8AC3E}">
        <p14:creationId xmlns:p14="http://schemas.microsoft.com/office/powerpoint/2010/main" val="322446287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2084</Words>
  <Application>Microsoft Office PowerPoint</Application>
  <PresentationFormat>Breitbild</PresentationFormat>
  <Paragraphs>288</Paragraphs>
  <Slides>18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Calibri</vt:lpstr>
      <vt:lpstr>Wingdings 3</vt:lpstr>
      <vt:lpstr>Arial</vt:lpstr>
      <vt:lpstr>Wingdings</vt:lpstr>
      <vt:lpstr>Office</vt:lpstr>
      <vt:lpstr>1_Office</vt:lpstr>
      <vt:lpstr> </vt:lpstr>
      <vt:lpstr>Inhalt</vt:lpstr>
      <vt:lpstr>1. Berufsfelder in Deutschland</vt:lpstr>
      <vt:lpstr>2. Der Deutsche Qualifikationsrahmen (DQR)</vt:lpstr>
      <vt:lpstr>2. Der Deutsche Qualifikationsrahmen (DQR)</vt:lpstr>
      <vt:lpstr>2. Der Deutsche Qualifikationsrahmen (DQR)</vt:lpstr>
      <vt:lpstr>2. Der Deutsche Qualifikationsrahmen (DQR)</vt:lpstr>
      <vt:lpstr>3. Zwei Arten der Erstausbildung </vt:lpstr>
      <vt:lpstr>4. Betriebliche Ausbildung im Dualen System</vt:lpstr>
      <vt:lpstr>4. Betriebliche Ausbildung im Dualen System</vt:lpstr>
      <vt:lpstr>4. Betriebliche Ausbildung im Dualen System</vt:lpstr>
      <vt:lpstr>5. Schulische Ausbildungen</vt:lpstr>
      <vt:lpstr>5. Schulische Ausbildungen</vt:lpstr>
      <vt:lpstr>5. Schulische Ausbildungen</vt:lpstr>
      <vt:lpstr>6. Möglichkeiten der Weiterbildung und des beruflichen Aufstiegs</vt:lpstr>
      <vt:lpstr>6. Möglichkeiten der Weiterbildung und des beruflichen Aufstiegs</vt:lpstr>
      <vt:lpstr>Weitere Informationen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400</cp:revision>
  <dcterms:created xsi:type="dcterms:W3CDTF">2020-12-18T10:19:10Z</dcterms:created>
  <dcterms:modified xsi:type="dcterms:W3CDTF">2024-06-03T10:14:37Z</dcterms:modified>
</cp:coreProperties>
</file>