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7" r:id="rId3"/>
    <p:sldId id="368" r:id="rId4"/>
    <p:sldId id="400" r:id="rId5"/>
    <p:sldId id="370" r:id="rId6"/>
    <p:sldId id="388" r:id="rId7"/>
    <p:sldId id="401" r:id="rId8"/>
    <p:sldId id="390" r:id="rId9"/>
    <p:sldId id="367" r:id="rId10"/>
    <p:sldId id="391" r:id="rId11"/>
    <p:sldId id="392" r:id="rId12"/>
    <p:sldId id="393" r:id="rId13"/>
    <p:sldId id="394" r:id="rId14"/>
    <p:sldId id="395" r:id="rId15"/>
    <p:sldId id="397" r:id="rId16"/>
    <p:sldId id="398" r:id="rId17"/>
    <p:sldId id="399" r:id="rId18"/>
    <p:sldId id="359" r:id="rId19"/>
    <p:sldId id="29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2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37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66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2A95F"/>
    <a:srgbClr val="FBF3E8"/>
    <a:srgbClr val="EAC28D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9920" autoAdjust="0"/>
  </p:normalViewPr>
  <p:slideViewPr>
    <p:cSldViewPr snapToGrid="0" showGuides="1">
      <p:cViewPr varScale="1">
        <p:scale>
          <a:sx n="54" d="100"/>
          <a:sy n="54" d="100"/>
        </p:scale>
        <p:origin x="1148" y="48"/>
      </p:cViewPr>
      <p:guideLst>
        <p:guide orient="horz" pos="1389"/>
        <p:guide pos="3931"/>
        <p:guide orient="horz" pos="2863"/>
        <p:guide orient="horz" pos="3543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  <p:guide pos="4294"/>
        <p:guide orient="horz" pos="2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28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10.02.2025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complementaria: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53 % de la población ha iniciado una formación profesional dual durante su vida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cuota de empleo es alta: alrededor del 96 % de los titulados encuentra empleo (frente al 82 % en el caso de personas sin título de formación profesional dual).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es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solo un 5 % aproximadamente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7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3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Diferencia entre MEC/DQR:</a:t>
            </a:r>
          </a:p>
          <a:p>
            <a:endParaRPr lang="de-DE" dirty="0"/>
          </a:p>
          <a:p>
            <a:r>
              <a:rPr lang="es-ES" b="1" dirty="0"/>
              <a:t>MEC (Marco Europeo de Cualificaciones):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dirty="0"/>
              <a:t>Cada uno de los 8 niveles describe 3 «pilares»: </a:t>
            </a:r>
            <a:r>
              <a:rPr lang="es-ES" u="sng" dirty="0"/>
              <a:t>conocimientos </a:t>
            </a:r>
            <a:r>
              <a:rPr lang="es-ES" dirty="0"/>
              <a:t>/ </a:t>
            </a:r>
            <a:r>
              <a:rPr lang="es-ES" u="sng" dirty="0"/>
              <a:t>destrezas</a:t>
            </a:r>
            <a:r>
              <a:rPr lang="es-ES" dirty="0"/>
              <a:t> / </a:t>
            </a:r>
            <a:r>
              <a:rPr lang="es-ES" u="none" dirty="0"/>
              <a:t>competencias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 dirty="0"/>
              <a:t>Mayor nivel de abstracción que el DQR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 dirty="0"/>
              <a:t>El </a:t>
            </a:r>
            <a:r>
              <a:rPr lang="es-ES" u="none" dirty="0" err="1"/>
              <a:t>metamarco</a:t>
            </a:r>
            <a:r>
              <a:rPr lang="es-ES" u="none" dirty="0"/>
              <a:t>, instrumento global de transparencia; diseñado para relacionar entre sí los distintos sistemas educativos nacionales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u="sng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s-ES" b="1" dirty="0"/>
              <a:t>DQR (Marco Alemán de Cualificaciones):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dirty="0"/>
              <a:t>Cada uno de los 8 niveles describe 4 «pilares»: </a:t>
            </a:r>
            <a:r>
              <a:rPr lang="es-ES" i="1" dirty="0"/>
              <a:t>competencia profesional:</a:t>
            </a:r>
            <a:r>
              <a:rPr lang="es-ES" dirty="0"/>
              <a:t> </a:t>
            </a:r>
            <a:r>
              <a:rPr lang="es-ES" u="sng" dirty="0"/>
              <a:t>conocimientos</a:t>
            </a:r>
            <a:r>
              <a:rPr lang="es-ES" dirty="0"/>
              <a:t> / </a:t>
            </a:r>
            <a:r>
              <a:rPr lang="es-ES" u="sng" dirty="0"/>
              <a:t>destrezas</a:t>
            </a:r>
            <a:r>
              <a:rPr lang="es-ES" dirty="0"/>
              <a:t>; </a:t>
            </a:r>
            <a:r>
              <a:rPr lang="es-ES" i="1" dirty="0"/>
              <a:t>competencia personal</a:t>
            </a:r>
            <a:r>
              <a:rPr lang="es-ES" dirty="0"/>
              <a:t>: </a:t>
            </a:r>
            <a:r>
              <a:rPr lang="es-ES" u="sng" dirty="0"/>
              <a:t>competencia social</a:t>
            </a:r>
            <a:r>
              <a:rPr lang="es-ES" dirty="0"/>
              <a:t> / </a:t>
            </a:r>
            <a:r>
              <a:rPr lang="es-ES" u="sng" dirty="0"/>
              <a:t>independencia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 dirty="0"/>
              <a:t>De este modo, se pretende ilustrar más adecuadamente todos los aspectos de las competencias de acción, haciendo hincapié en una comprensión integral de las mismas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 dirty="0"/>
              <a:t>Cada nivel va precedido de un texto breve que describe resumidamente la estructura de requisitos del nivel correspondiente («indicador de nivel»)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 dirty="0"/>
              <a:t>Amplía y da concreción al MEC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/>
              <a:t>DQR - Títulos de educación general:</a:t>
            </a:r>
          </a:p>
          <a:p>
            <a:endParaRPr lang="de-DE" u="sng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/>
              <a:t>Certificado de la escuela de enseñanza general básica – DQR 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u="none"/>
              <a:t>Certificado de estudios intermedios – DQR 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/>
              <a:t>Calificación de acceso a la escuela técnica superior, calificación de acceso a la universidad por materias específicas, calificación de acceso a la universidad general – DQR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Bachelor (Diplom FH, examen de estado) – DQR 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Master (Diplom Univ.; Magister; examen de estado) – DQR 7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Doctorado y títulos artísticos equivalentes – DQR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92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s-ES"/>
              <a:t>Las </a:t>
            </a:r>
            <a:r>
              <a:rPr lang="es-ES" u="sng"/>
              <a:t>diferencias conceptuales</a:t>
            </a:r>
            <a:r>
              <a:rPr lang="es-ES"/>
              <a:t> entre Universidades de Ciencias Aplicadas y Escuelas Superiores son ahora bastante confusas: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/>
              <a:t>Fachhochschule / FH = Hochschule für Angewandte Wissenschaften / HAW = Universidad de Ciencias Aplicadas / University of Applied Sciences</a:t>
            </a:r>
            <a:r>
              <a:rPr lang="es-ES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generalmente un canon de asignaturas más amplio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«Escuelas Superiores» = Universidades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principal diferencia jurídica es el derecho a impartir doctorados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dirty="0"/>
              <a:t>Actualmente, las clases se imparten a menudo en forma de enseñanza por bloques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s-ES" b="1" dirty="0"/>
              <a:t>Formación en colaboración: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empresa que no puede ofrecer todos los contenidos de la formación profesional dual se une a una o varias empresas colaboradoras para formar conjuntamente a un aprendiz o una aprendiza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responsabilidad general de la formación recae en la empresa coordinadora, que celebra el contrato con el aprendiz o la aprendiza y abona la retribución de la formación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aprendices deben trabajar y aprender en la empresa colaboradora durante al menos seis meses de su periodo de formación profesional dual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 colaboraciones pueden establecerse no solo entre empresas, sino también entre una empresa y un proveedor de servicios de formación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6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/>
              <a:t>Los valores de las profesiones de artes y oficios + las ocupaciones tecnoindustriales y científicas-técnicas no suman un valor del 100 %, ya que las categorías se solapan parcialmente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72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Profesiones de ejemplo</a:t>
            </a:r>
            <a:r>
              <a:rPr lang="es-ES" dirty="0"/>
              <a:t>:</a:t>
            </a:r>
          </a:p>
          <a:p>
            <a:endParaRPr lang="de-DE" dirty="0"/>
          </a:p>
          <a:p>
            <a:pPr algn="l"/>
            <a:r>
              <a:rPr lang="es-ES" u="sng" dirty="0"/>
              <a:t>Especialista Profesional Certificado/a (DQR 5):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u="none" dirty="0"/>
              <a:t>Especialista Profesional Certificado/a en comunicación en lenguas extranjeras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u="none" dirty="0"/>
              <a:t>Especialista Profesional Certificado/a en integración de sistemas de edificios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u="none" dirty="0"/>
              <a:t>Especialista Profesional Certificado/a en energías renovables, eficiencia energética y gestión de la energía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de-DE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ES" sz="1200" u="sng" dirty="0"/>
              <a:t>Bachelor Professional [DQR 6]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dirty="0"/>
              <a:t>Bachelor Professional en Contabilidad (Contable Certificado/a)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Bachelor Professional en Tecnología de Eventos (Maestro/a Certificado/a en Tecnología de Eventos)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Bachelor Professional en Medios de Comunicación (Especialista Certificado/a en Medios de Comunicación)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ES" sz="1200" u="sng" dirty="0"/>
              <a:t>Master Professional [DQR 7]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u="none" dirty="0"/>
              <a:t>Master Professional in Business Management (Economista Certificado/a)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u="none" dirty="0"/>
              <a:t>Restaurador/a Certificado/a en Artes y Oficios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dirty="0"/>
              <a:t>Master Professional of Vocational Training (Educador/a Profesional Certificado/a de la Cámara de Comercio e Industria (IHK))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Master Professional of IT Business Engineering (Especialista Certificado/a en Informática Empresarial)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10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 central del gobierno federal para la </a:t>
            </a:r>
            <a:r>
              <a:rPr lang="es-ES" sz="1800" noProof="0" dirty="0"/>
              <a:t>cooperación internacional en materia de formación profesional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75452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sv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32" Type="http://schemas.openxmlformats.org/officeDocument/2006/relationships/image" Target="../media/image57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52.png"/><Relationship Id="rId30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226221"/>
            <a:ext cx="2493994" cy="478583"/>
          </a:xfrm>
        </p:spPr>
        <p:txBody>
          <a:bodyPr>
            <a:noAutofit/>
          </a:bodyPr>
          <a:lstStyle/>
          <a:p>
            <a:r>
              <a:rPr lang="es-ES" sz="1600" noProof="0"/>
              <a:t>Vocational Education </a:t>
            </a:r>
            <a:br>
              <a:rPr lang="es-ES" sz="1600" noProof="0"/>
            </a:br>
            <a:r>
              <a:rPr lang="es-ES" sz="1600" noProof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/>
              <a:t>Profesiones y vías de cualificación </a:t>
            </a:r>
            <a:br>
              <a:rPr lang="es-ES" sz="2800"/>
            </a:br>
            <a:r>
              <a:rPr lang="es-ES" sz="2800"/>
              <a:t>en Alemania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4.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Formación profesional en la empresa en el sistema dual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069648" cy="22662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 b="1"/>
              <a:t>Alrededor de 250 profesiones</a:t>
            </a:r>
            <a:r>
              <a:rPr lang="es-ES" sz="1600"/>
              <a:t> (algunas de las cuales son idénticas a las profesiones de artes y oficios) cuya formación se realiza en empresas industriales o de gran tamaño.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/>
              <a:t>Por ejemplo: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Mecánico/a de planta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Técnico/a de laboratorio de biología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Técnico/a químico/a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Especialista en electrónica para técnica industrial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800" y="4546800"/>
            <a:ext cx="4406582" cy="975377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bg1"/>
                </a:solidFill>
                <a:latin typeface="Calibri" panose="020F0502020204030204"/>
                <a:cs typeface="+mn-cs"/>
              </a:rPr>
              <a:t>Alrededor del </a:t>
            </a:r>
            <a:r>
              <a:rPr lang="es-ES" sz="1600" b="1">
                <a:solidFill>
                  <a:schemeClr val="bg1"/>
                </a:solidFill>
                <a:latin typeface="Calibri" panose="020F0502020204030204"/>
                <a:cs typeface="+mn-cs"/>
              </a:rPr>
              <a:t>60 %</a:t>
            </a:r>
            <a:r>
              <a:rPr lang="es-ES" sz="1600">
                <a:solidFill>
                  <a:schemeClr val="bg1"/>
                </a:solidFill>
                <a:latin typeface="Calibri" panose="020F0502020204030204"/>
                <a:cs typeface="+mn-cs"/>
              </a:rPr>
              <a:t> de todos los aprendices aprenden una profesión tecnoindustrial/científico-técnica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8806"/>
            <a:ext cx="5437188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s-ES" sz="1600" b="1">
                <a:solidFill>
                  <a:prstClr val="black"/>
                </a:solidFill>
                <a:latin typeface="Calibri" panose="020F0502020204030204"/>
                <a:cs typeface="+mn-cs"/>
              </a:rPr>
              <a:t>Acceso: </a:t>
            </a:r>
            <a:r>
              <a:rPr lang="es-ES" sz="1600" b="1">
                <a:solidFill>
                  <a:srgbClr val="D6851B"/>
                </a:solidFill>
                <a:latin typeface="Calibri" panose="020F0502020204030204"/>
                <a:cs typeface="+mn-cs"/>
              </a:rPr>
              <a:t>no hay restricciones formales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prstClr val="black"/>
                </a:solidFill>
                <a:latin typeface="Calibri" panose="020F0502020204030204"/>
                <a:cs typeface="+mn-cs"/>
              </a:rPr>
              <a:t>La empresa formadora decide sobre la formación escolar previa necesaria de los candidatos y candidatas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Profesiones tecnoindustriales y científico-técnicas</a:t>
            </a:r>
          </a:p>
          <a:p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2489538"/>
            <a:ext cx="5708015" cy="158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Especialista en tecnología del metal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Operador/a de máquinas e instalaciones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Técnico/a mecatrónico/a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Tecnólogo/a de producción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Probador/a de materiales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F26A2-06A8-42D2-B55D-BA0074A2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9923" y="2205037"/>
            <a:ext cx="1086077" cy="2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72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4.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Formación profesional en la empresa en el sistema dual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731170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 b="1"/>
              <a:t>49 profesiones </a:t>
            </a:r>
            <a:r>
              <a:rPr lang="es-ES" sz="1600"/>
              <a:t>(según el recuento) o más. Por ejemplo en los siguientes campos: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Comercio (minorista, comercio mayorista y exterior, industria)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Oficina y administración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Finanzas, control y derecho (banca, seguros, derecho)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Gestión de la salud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3824"/>
            <a:ext cx="9074151" cy="1312689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no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s-ES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Acceso: </a:t>
            </a:r>
            <a:r>
              <a:rPr lang="es-ES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no hay restricciones formales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La empresa formadora decide sobre la formación escolar previa necesaria de los candidatos y candidatas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 menudo se exige un certificado de estudios intermedios o incluso superiores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Profesiones comerciales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1772785"/>
            <a:ext cx="4984115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Logística y transporte (servicios de expedición y logística)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Inmobiliario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Hostelería y gastronomía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Ocio y turismo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E5F81-28A9-494C-97AC-4B5B0CA2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50546" y="2205038"/>
            <a:ext cx="1561517" cy="22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90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5.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Formación profesional en escuelas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37188" cy="303570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 b="1" dirty="0"/>
              <a:t>Se pueden distinguir los siguientes sectores: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Profesiones reguladas </a:t>
            </a:r>
            <a:r>
              <a:rPr lang="es-ES" sz="1400" dirty="0"/>
              <a:t>➔</a:t>
            </a:r>
            <a:r>
              <a:rPr lang="es-ES" sz="1600" dirty="0"/>
              <a:t> para su ejercicio es necesario disponer de forma demostrable de un título de formación profesional dual</a:t>
            </a:r>
          </a:p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Ámbitos: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Profesiones sanitarias, servicios médicos </a:t>
            </a:r>
          </a:p>
          <a:p>
            <a:pPr marL="648000" lvl="2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es-ES" sz="1600" dirty="0"/>
              <a:t>	de urgencia y obstetricia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Profesiones de asistencia médica-técnica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Fisioterapia y lenguaje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375219"/>
            <a:ext cx="10758646" cy="129600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no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Duración de la formación profesional dual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por lo general tres años</a:t>
            </a:r>
          </a:p>
          <a:p>
            <a:pPr lvl="0" eaLnBrk="1" hangingPunct="1">
              <a:spcAft>
                <a:spcPts val="600"/>
              </a:spcAft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Acceso: </a:t>
            </a:r>
            <a:r>
              <a:rPr lang="es-ES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por lo general, certificado de estudios intermedios</a:t>
            </a:r>
          </a:p>
          <a:p>
            <a:pPr lvl="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Además de las profesiones tradicionales del sector sanitario, se incluyen las profesiones de terapia, por ejemplo, en las áreas de logopedia, terapia ocupacional, fisioterapia, así como las profesiones de paramédico/a de urgencias, podólogo/a, dietista.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Profesiones sanitarias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366192" y="2364595"/>
            <a:ext cx="50512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Otros ámbitos: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Profesiones comerciales / gestión de la salud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Productos sanitarios y de apoyo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F26427-CC85-4EF7-84CF-DA0EA859D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8576" y="2755163"/>
            <a:ext cx="1454850" cy="1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38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5.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Formación profesional en escuelas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6157913" cy="27535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 b="1"/>
              <a:t>Alrededor de 50 profesiones</a:t>
            </a:r>
            <a:r>
              <a:rPr lang="es-ES" sz="1600"/>
              <a:t> con un elevado periodo práctico, por ejemplo, en las siguientes áreas: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técnico/a en medios de comunicación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técnico/a en farmacia, química o biología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en tecnología de la información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técnico/a en ingeniería naval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comercial en administración de empresas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en gestión europea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801770"/>
            <a:ext cx="9074151" cy="967659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no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Duración de la formación profesional dual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de uno a tres años (en función de si la formación es a tiempo completo o parcial).</a:t>
            </a:r>
          </a:p>
          <a:p>
            <a:pPr lvl="0" eaLnBrk="1" hangingPunct="1">
              <a:spcAft>
                <a:spcPts val="600"/>
              </a:spcAft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Acceso: </a:t>
            </a:r>
            <a:r>
              <a:rPr lang="es-ES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principalmente certificado de estudios intermedios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Otras profesiones: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9253" y="1773764"/>
            <a:ext cx="4563587" cy="248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Secretariado europeo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Especialistas en gestión hotelera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Profesionales de asistencia sanitaria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Asistente social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Profesiones creativas (por ejemplo, ceramista, diseñador)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Profesiones vinculadas al deporte (por ejemplo, artista profesional, bailarín/bailarina, profesor/a de gimnasia)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818210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5.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Formación profesional en escuelas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Vías de acceso a la formación profesional de grado superior</a:t>
            </a: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018010-DB65-4785-B9D5-3A330099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45" y="3275011"/>
            <a:ext cx="1121139" cy="2386014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2" y="2205038"/>
            <a:ext cx="3599999" cy="7188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  <a:latin typeface="+mn-lt"/>
              </a:rPr>
              <a:t>Mín. 400 horas lectivas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  <a:latin typeface="+mn-lt"/>
              </a:rPr>
              <a:t>especialmente en el sector de las TI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60918"/>
            <a:ext cx="3600000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es-ES" sz="1800"/>
              <a:t>Especialista Profesional Certificado/a [DQR 5]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352446" y="1560918"/>
            <a:ext cx="3708000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/>
              <a:t>Bachelor Professional [DQR 6]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352446" y="2098805"/>
            <a:ext cx="3708000" cy="4428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  <a:latin typeface="+mn-lt"/>
              </a:rPr>
              <a:t>Admisión una vez obtenido el DQR 4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  <a:latin typeface="+mn-lt"/>
              </a:rPr>
              <a:t>Mín. 1200 horas lectivas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>
                <a:solidFill>
                  <a:schemeClr val="tx1"/>
                </a:solidFill>
                <a:latin typeface="+mn-lt"/>
              </a:rPr>
              <a:t>Maestro/a artesano/a</a:t>
            </a:r>
          </a:p>
          <a:p>
            <a:pPr marL="533400" lvl="1" indent="-261938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0" dirty="0">
                <a:latin typeface="+mn-lt"/>
              </a:rPr>
              <a:t>1 - 3,5 </a:t>
            </a:r>
            <a:r>
              <a:rPr lang="es-ES" sz="1600" b="0" dirty="0">
                <a:solidFill>
                  <a:schemeClr val="tx1"/>
                </a:solidFill>
                <a:latin typeface="+mn-lt"/>
              </a:rPr>
              <a:t>años</a:t>
            </a:r>
          </a:p>
          <a:p>
            <a:pPr marL="533400" lvl="1" indent="-261938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0" dirty="0">
                <a:solidFill>
                  <a:schemeClr val="tx1"/>
                </a:solidFill>
                <a:latin typeface="+mn-lt"/>
              </a:rPr>
              <a:t>Tiempo completo o compaginado con una actividad profesional</a:t>
            </a:r>
          </a:p>
          <a:p>
            <a:pPr marL="358775" lvl="0" indent="-250825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>
                <a:solidFill>
                  <a:schemeClr val="tx1"/>
                </a:solidFill>
                <a:latin typeface="+mn-lt"/>
              </a:rPr>
              <a:t>Técnico/a</a:t>
            </a:r>
          </a:p>
          <a:p>
            <a:pPr marL="533400" lvl="1" indent="-261938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0" dirty="0">
                <a:solidFill>
                  <a:schemeClr val="tx1"/>
                </a:solidFill>
                <a:latin typeface="+mn-lt"/>
              </a:rPr>
              <a:t>Duración variable</a:t>
            </a:r>
          </a:p>
          <a:p>
            <a:pPr marL="533400" lvl="1" indent="-261938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0" dirty="0">
                <a:solidFill>
                  <a:schemeClr val="tx1"/>
                </a:solidFill>
                <a:latin typeface="+mn-lt"/>
              </a:rPr>
              <a:t>Tiempo completo o compaginado con una actividad profesional</a:t>
            </a:r>
          </a:p>
          <a:p>
            <a:pPr marL="358775" lvl="0" indent="-250825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>
                <a:solidFill>
                  <a:schemeClr val="tx1"/>
                </a:solidFill>
                <a:latin typeface="+mn-lt"/>
              </a:rPr>
              <a:t>Especialista en gestión comercial</a:t>
            </a:r>
          </a:p>
          <a:p>
            <a:pPr marL="533400" lvl="1" indent="-261938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0" dirty="0">
                <a:solidFill>
                  <a:schemeClr val="tx1"/>
                </a:solidFill>
                <a:latin typeface="+mn-lt"/>
              </a:rPr>
              <a:t>Duración variable</a:t>
            </a:r>
          </a:p>
          <a:p>
            <a:pPr marL="533400" lvl="1" indent="-261938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0" dirty="0">
                <a:solidFill>
                  <a:schemeClr val="tx1"/>
                </a:solidFill>
                <a:latin typeface="+mn-lt"/>
              </a:rPr>
              <a:t>Tiempo completo o compaginado con una actividad profesional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184575" y="2205038"/>
            <a:ext cx="3528000" cy="7188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  <a:latin typeface="+mn-lt"/>
              </a:rPr>
              <a:t>Admisión una vez obtenido el DQR 6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  <a:latin typeface="+mn-lt"/>
              </a:rPr>
              <a:t>Mín. 1.600 horas lectivas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184575" y="1563013"/>
            <a:ext cx="3528000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es-ES" sz="1800"/>
              <a:t>Master Professional [DQR 7]</a:t>
            </a:r>
          </a:p>
        </p:txBody>
      </p:sp>
    </p:spTree>
    <p:extLst>
      <p:ext uri="{BB962C8B-B14F-4D97-AF65-F5344CB8AC3E}">
        <p14:creationId xmlns:p14="http://schemas.microsoft.com/office/powerpoint/2010/main" val="41444042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6.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Oportunidades de formación continua y promoción profesional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8904289" cy="41385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 dirty="0"/>
              <a:t>Transición de la formación profesional a la enseñanza académica SIN título de acceso a la universidad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Acceso basado en la formación continua para ascender profesionalmente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p. ej., título de maestro en artes y oficios (Bachelor Professional) o cualificación de formación continua equiparable según la Ley Alemana de Formación Profesional (BBiG) o el Código de artesanía (HwO) o en el ámbito de las profesiones sanitarias reguladas por los Estados federados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Acceso general a la universidad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Acceso basado en la formación profesional y la actividad profesional pertinentes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Al menos dos años de formación profesional, seguidos de al menos tres años de experiencia en la profesión de formación profesional o en una profesión correspondiente a la formación profesional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Puede ser necesaria una conversación de asesoramiento, un examen de acceso o un curso de estudios de prueba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Acceso a un ciclo de estudios correspondiente a la titulación profesional/actividad profesional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Transición a la enseñanza académica</a:t>
            </a:r>
          </a:p>
        </p:txBody>
      </p:sp>
    </p:spTree>
    <p:extLst>
      <p:ext uri="{BB962C8B-B14F-4D97-AF65-F5344CB8AC3E}">
        <p14:creationId xmlns:p14="http://schemas.microsoft.com/office/powerpoint/2010/main" val="22149555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6.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Oportunidades de formación continua y promoción profesional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Otras vías de formación continua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5E17E19-A1FA-4EC5-BADD-810EC0C94935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Recuperación de los títulos escolares y profesionales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ABEEA2F-CC64-44BB-8CBD-899D8FC5D02B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Formación de reconversión profesional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37784B-0B82-42B3-B5BD-50F776E2C82F}"/>
              </a:ext>
            </a:extLst>
          </p:cNvPr>
          <p:cNvSpPr txBox="1"/>
          <p:nvPr/>
        </p:nvSpPr>
        <p:spPr>
          <a:xfrm>
            <a:off x="658813" y="2388618"/>
            <a:ext cx="5292725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Por ejemplo, para la cualificación para actividades de mayor valor	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Pueden realizarse paralelamente a la profesión en escuelas nocturnas o a tiempo completo en centros de formación profesional o en proveedores educativos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91ED3F-869F-4B64-ACB8-5CF085C86213}"/>
              </a:ext>
            </a:extLst>
          </p:cNvPr>
          <p:cNvSpPr txBox="1"/>
          <p:nvPr/>
        </p:nvSpPr>
        <p:spPr>
          <a:xfrm>
            <a:off x="6240463" y="2388618"/>
            <a:ext cx="5395277" cy="14455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Cualificación para una profesión distinta de la aprendida y ejercida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Por motivos de salud o relacionados con el mercado laboral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Reducción del periodo de formación profesional dual en un tercio como norma general debido a la formación profesional previa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E6F7A8-D969-4D62-8021-7DD1722B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91" y="3609313"/>
            <a:ext cx="1995672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10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Más información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2232025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s-ES" sz="1800" noProof="0"/>
              <a:t>Esta presentación y otras, así como información sobre la formación profesional alemana y la cooperación internacional en materia de formación profesional, están disponibles en nuestro sitio web: </a:t>
            </a:r>
          </a:p>
          <a:p>
            <a:pPr marL="0" indent="0">
              <a:buNone/>
            </a:pPr>
            <a:br>
              <a:rPr lang="es-ES" sz="1800" b="1" noProof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1800" b="1" noProof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97833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>
                <a:latin typeface="+mj-lt"/>
              </a:rPr>
              <a:t>Fuentes</a:t>
            </a:r>
          </a:p>
          <a:p>
            <a:pPr marL="266700" indent="-266700"/>
            <a:r>
              <a:rPr lang="es-ES" sz="1600">
                <a:latin typeface="+mj-lt"/>
              </a:rPr>
              <a:t>Informe de Datos de BIBB (</a:t>
            </a:r>
            <a:r>
              <a:rPr lang="es-ES" sz="1600">
                <a:solidFill>
                  <a:srgbClr val="D6851B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  <a:p>
            <a:pPr marL="266700" indent="-266700"/>
            <a:r>
              <a:rPr lang="es-ES" sz="1600">
                <a:latin typeface="+mj-lt"/>
              </a:rPr>
              <a:t>KMK – Conferencia Permanente de los Ministros de Educación de los Estados Federados (</a:t>
            </a:r>
            <a:r>
              <a:rPr lang="es-ES" sz="1600">
                <a:solidFill>
                  <a:srgbClr val="D6851B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  <a:p>
            <a:pPr marL="0" indent="0">
              <a:buNone/>
            </a:pPr>
            <a:br>
              <a:rPr lang="es-ES" sz="1600">
                <a:latin typeface="+mj-lt"/>
              </a:rPr>
            </a:br>
            <a:endParaRPr lang="es-ES" sz="1600">
              <a:latin typeface="+mj-lt"/>
            </a:endParaRPr>
          </a:p>
          <a:p>
            <a:pPr marL="266700" indent="-266700"/>
            <a:r>
              <a:rPr lang="es-ES" sz="1600">
                <a:latin typeface="+mj-lt"/>
              </a:rPr>
              <a:t>Portal de datos del Ministerio Federal de Educación e Investigación (BMBF) (</a:t>
            </a:r>
            <a:r>
              <a:rPr lang="es-ES" sz="1600">
                <a:solidFill>
                  <a:srgbClr val="D6851B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  <a:p>
            <a:pPr marL="266700" indent="-266700"/>
            <a:r>
              <a:rPr lang="es-ES" sz="1600">
                <a:latin typeface="+mj-lt"/>
              </a:rPr>
              <a:t>Destatis Statistik zu Berufsbildungspersonal (estadísticas sobre el personal de formación profesional) (</a:t>
            </a:r>
            <a:r>
              <a:rPr lang="es-ES" sz="1600">
                <a:solidFill>
                  <a:srgbClr val="D6851B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es-ES" sz="3600" noProof="0">
                <a:solidFill>
                  <a:srgbClr val="D6851B"/>
                </a:solidFill>
              </a:rPr>
              <a:t>Índice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Campos profesionales en Alemania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El Marco Alemán de Cualificaciones (DQR)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Dos tipos de formación profesional inicial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Formación profesional en la empresa en el sistema dual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Formación profesional en escuelas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Oportunidades de formación continua y promoción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 noProof="0">
                <a:solidFill>
                  <a:srgbClr val="D6851B"/>
                </a:solidFill>
              </a:rPr>
              <a:t>1. </a:t>
            </a:r>
            <a:r>
              <a:rPr lang="es-ES"/>
              <a:t>Campos profesionales en Alemania</a:t>
            </a:r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E39AA5FE-FAB5-4042-88A3-EA3C84EC8B3B}"/>
              </a:ext>
            </a:extLst>
          </p:cNvPr>
          <p:cNvGrpSpPr/>
          <p:nvPr/>
        </p:nvGrpSpPr>
        <p:grpSpPr>
          <a:xfrm>
            <a:off x="1335600" y="4023073"/>
            <a:ext cx="4608000" cy="540000"/>
            <a:chOff x="1236000" y="4023073"/>
            <a:chExt cx="4608000" cy="540000"/>
          </a:xfrm>
        </p:grpSpPr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0C975A4D-EB0E-48CB-971D-4A56275240A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Informática, computación</a:t>
              </a:r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7759702E-64DC-41F6-837F-D7300573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8895" y="4131148"/>
              <a:ext cx="342900" cy="333375"/>
            </a:xfrm>
            <a:prstGeom prst="rect">
              <a:avLst/>
            </a:prstGeom>
          </p:spPr>
        </p:pic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CB5DA963-1E4D-415B-8F84-13356F8E0F9F}"/>
              </a:ext>
            </a:extLst>
          </p:cNvPr>
          <p:cNvGrpSpPr/>
          <p:nvPr/>
        </p:nvGrpSpPr>
        <p:grpSpPr>
          <a:xfrm>
            <a:off x="1335600" y="3428961"/>
            <a:ext cx="4608000" cy="540000"/>
            <a:chOff x="1236000" y="3428961"/>
            <a:chExt cx="4608000" cy="540000"/>
          </a:xfrm>
        </p:grpSpPr>
        <p:sp>
          <p:nvSpPr>
            <p:cNvPr id="40" name="Textplatzhalter 3">
              <a:extLst>
                <a:ext uri="{FF2B5EF4-FFF2-40B4-BE49-F238E27FC236}">
                  <a16:creationId xmlns:a16="http://schemas.microsoft.com/office/drawing/2014/main" id="{889821B5-A069-4872-9E28-43FED36EB93C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Electricidad</a:t>
              </a:r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9AA22DE4-6A2E-464D-A6FE-1F127C1AE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3608" y="3538582"/>
              <a:ext cx="352425" cy="314325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38F789D-9901-427E-AE2C-5E098414B8D5}"/>
              </a:ext>
            </a:extLst>
          </p:cNvPr>
          <p:cNvGrpSpPr/>
          <p:nvPr/>
        </p:nvGrpSpPr>
        <p:grpSpPr>
          <a:xfrm>
            <a:off x="1335600" y="1646625"/>
            <a:ext cx="4608000" cy="540000"/>
            <a:chOff x="1236000" y="1646625"/>
            <a:chExt cx="4608000" cy="540000"/>
          </a:xfrm>
        </p:grpSpPr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58B7D7CD-ACD2-4621-8272-8AC3DD780ED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Producción, fabricación</a:t>
              </a: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C2ED5982-05C2-4010-9654-C319CDB7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6516" y="1717797"/>
              <a:ext cx="295275" cy="342900"/>
            </a:xfrm>
            <a:prstGeom prst="rect">
              <a:avLst/>
            </a:prstGeom>
          </p:spPr>
        </p:pic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B1C0053A-D1B7-4437-B095-06638C2221EB}"/>
              </a:ext>
            </a:extLst>
          </p:cNvPr>
          <p:cNvGrpSpPr/>
          <p:nvPr/>
        </p:nvGrpSpPr>
        <p:grpSpPr>
          <a:xfrm>
            <a:off x="1335600" y="2240737"/>
            <a:ext cx="4608000" cy="540000"/>
            <a:chOff x="1236000" y="2240737"/>
            <a:chExt cx="4608000" cy="540000"/>
          </a:xfrm>
        </p:grpSpPr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1439DB49-A13F-476E-B7DE-3C12C0FB5C1A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Construcción, arquitectura, topografía</a:t>
              </a:r>
            </a:p>
          </p:txBody>
        </p:sp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9968783C-FD42-4333-9373-AC49449B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44136" y="2285474"/>
              <a:ext cx="266700" cy="400050"/>
            </a:xfrm>
            <a:prstGeom prst="rect">
              <a:avLst/>
            </a:prstGeom>
          </p:spPr>
        </p:pic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C8A56207-F1D8-4D3F-BDA3-64DEEC546A17}"/>
              </a:ext>
            </a:extLst>
          </p:cNvPr>
          <p:cNvGrpSpPr/>
          <p:nvPr/>
        </p:nvGrpSpPr>
        <p:grpSpPr>
          <a:xfrm>
            <a:off x="1335600" y="4617185"/>
            <a:ext cx="4608000" cy="540000"/>
            <a:chOff x="1236000" y="4617185"/>
            <a:chExt cx="4608000" cy="540000"/>
          </a:xfrm>
        </p:grpSpPr>
        <p:sp>
          <p:nvSpPr>
            <p:cNvPr id="31" name="Textplatzhalter 3">
              <a:extLst>
                <a:ext uri="{FF2B5EF4-FFF2-40B4-BE49-F238E27FC236}">
                  <a16:creationId xmlns:a16="http://schemas.microsoft.com/office/drawing/2014/main" id="{F3C85012-3DA2-497A-A0D3-9856BC726B4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Ciencia</a:t>
              </a:r>
            </a:p>
          </p:txBody>
        </p:sp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4AEB1D6-AB83-4B8B-BF11-E3BA8675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0799" y="4722543"/>
              <a:ext cx="314325" cy="352425"/>
            </a:xfrm>
            <a:prstGeom prst="rect">
              <a:avLst/>
            </a:prstGeom>
          </p:spPr>
        </p:pic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EBDDA9B0-8753-4866-B689-6366E90D4997}"/>
              </a:ext>
            </a:extLst>
          </p:cNvPr>
          <p:cNvGrpSpPr/>
          <p:nvPr/>
        </p:nvGrpSpPr>
        <p:grpSpPr>
          <a:xfrm>
            <a:off x="1335600" y="5211296"/>
            <a:ext cx="4608000" cy="540000"/>
            <a:chOff x="1236000" y="5211296"/>
            <a:chExt cx="4608000" cy="540000"/>
          </a:xfrm>
        </p:grpSpPr>
        <p:sp>
          <p:nvSpPr>
            <p:cNvPr id="32" name="Textplatzhalter 3">
              <a:extLst>
                <a:ext uri="{FF2B5EF4-FFF2-40B4-BE49-F238E27FC236}">
                  <a16:creationId xmlns:a16="http://schemas.microsoft.com/office/drawing/2014/main" id="{095CE514-0BC8-4EFD-B1F9-F00314F2C8DE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5211296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Tecnología, campos de la tecnología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0F1DD893-150D-4B9D-98A4-1D26C4AB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11750" y="5317951"/>
              <a:ext cx="352425" cy="342900"/>
            </a:xfrm>
            <a:prstGeom prst="rect">
              <a:avLst/>
            </a:prstGeom>
          </p:spPr>
        </p:pic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869187DC-10E3-435D-BFFF-3DBCFE1E7DDD}"/>
              </a:ext>
            </a:extLst>
          </p:cNvPr>
          <p:cNvGrpSpPr/>
          <p:nvPr/>
        </p:nvGrpSpPr>
        <p:grpSpPr>
          <a:xfrm>
            <a:off x="1335600" y="2834849"/>
            <a:ext cx="4608000" cy="540000"/>
            <a:chOff x="1236000" y="2834849"/>
            <a:chExt cx="4608000" cy="540000"/>
          </a:xfrm>
        </p:grpSpPr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5F533EC0-77FA-48AA-B3C9-374D730AE1F4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Metal, ingeniería mecánica</a:t>
              </a:r>
            </a:p>
          </p:txBody>
        </p: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B71D90C-CA9A-443A-A8FF-6683DBE6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43608" y="2933194"/>
              <a:ext cx="333375" cy="314325"/>
            </a:xfrm>
            <a:prstGeom prst="rect">
              <a:avLst/>
            </a:prstGeom>
          </p:spPr>
        </p:pic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190F649-C85F-416C-9F8E-A4E1A44277A3}"/>
              </a:ext>
            </a:extLst>
          </p:cNvPr>
          <p:cNvGrpSpPr/>
          <p:nvPr/>
        </p:nvGrpSpPr>
        <p:grpSpPr>
          <a:xfrm>
            <a:off x="1335600" y="1052513"/>
            <a:ext cx="4608000" cy="540000"/>
            <a:chOff x="1236000" y="1052513"/>
            <a:chExt cx="4608000" cy="540000"/>
          </a:xfrm>
        </p:grpSpPr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346AFC13-4507-496D-AAAC-EBCB00F152F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Agricultura, naturaleza, medio ambiente</a:t>
              </a:r>
            </a:p>
          </p:txBody>
        </p: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EE0B399B-DBF8-4F50-99C5-DD504C62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8416" y="1159049"/>
              <a:ext cx="342900" cy="314325"/>
            </a:xfrm>
            <a:prstGeom prst="rect">
              <a:avLst/>
            </a:prstGeom>
          </p:spPr>
        </p:pic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C5B073CE-113C-4EBB-8280-8D40A67DAAAE}"/>
              </a:ext>
            </a:extLst>
          </p:cNvPr>
          <p:cNvGrpSpPr/>
          <p:nvPr/>
        </p:nvGrpSpPr>
        <p:grpSpPr>
          <a:xfrm>
            <a:off x="6098712" y="2240737"/>
            <a:ext cx="4608000" cy="540000"/>
            <a:chOff x="6251112" y="2240737"/>
            <a:chExt cx="4608000" cy="540000"/>
          </a:xfrm>
        </p:grpSpPr>
        <p:sp>
          <p:nvSpPr>
            <p:cNvPr id="44" name="Textplatzhalter 3">
              <a:extLst>
                <a:ext uri="{FF2B5EF4-FFF2-40B4-BE49-F238E27FC236}">
                  <a16:creationId xmlns:a16="http://schemas.microsoft.com/office/drawing/2014/main" id="{CDFC3C3E-9593-4489-80EB-45828C1F7FB5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Servicios</a:t>
              </a: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C00B9E5-0F8D-4922-97B1-E9382DD9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27469" y="2322347"/>
              <a:ext cx="371475" cy="323850"/>
            </a:xfrm>
            <a:prstGeom prst="rect">
              <a:avLst/>
            </a:prstGeom>
          </p:spPr>
        </p:pic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F6DA698A-3A19-4128-832E-BE8431A0A25B}"/>
              </a:ext>
            </a:extLst>
          </p:cNvPr>
          <p:cNvGrpSpPr/>
          <p:nvPr/>
        </p:nvGrpSpPr>
        <p:grpSpPr>
          <a:xfrm>
            <a:off x="6098712" y="4617185"/>
            <a:ext cx="4608000" cy="540000"/>
            <a:chOff x="6251112" y="4617185"/>
            <a:chExt cx="4608000" cy="540000"/>
          </a:xfrm>
        </p:grpSpPr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7F5E46F-6368-4A04-8E46-38110549396B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Arte, cultura, diseño </a:t>
              </a:r>
            </a:p>
          </p:txBody>
        </p:sp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3E6189A7-AEDB-47A5-A387-68D571EF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46519" y="4730857"/>
              <a:ext cx="333375" cy="304800"/>
            </a:xfrm>
            <a:prstGeom prst="rect">
              <a:avLst/>
            </a:prstGeom>
          </p:spPr>
        </p:pic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A84F113-C0E0-43A2-BFE5-A3E1C2D44036}"/>
              </a:ext>
            </a:extLst>
          </p:cNvPr>
          <p:cNvGrpSpPr/>
          <p:nvPr/>
        </p:nvGrpSpPr>
        <p:grpSpPr>
          <a:xfrm>
            <a:off x="6092204" y="5211296"/>
            <a:ext cx="4614508" cy="540000"/>
            <a:chOff x="6244604" y="5211296"/>
            <a:chExt cx="4614508" cy="540000"/>
          </a:xfrm>
        </p:grpSpPr>
        <p:sp>
          <p:nvSpPr>
            <p:cNvPr id="41" name="Textplatzhalter 3">
              <a:extLst>
                <a:ext uri="{FF2B5EF4-FFF2-40B4-BE49-F238E27FC236}">
                  <a16:creationId xmlns:a16="http://schemas.microsoft.com/office/drawing/2014/main" id="{1D46BDDE-D1D3-4FF6-8E10-3B54049D7366}"/>
                </a:ext>
              </a:extLst>
            </p:cNvPr>
            <p:cNvSpPr txBox="1">
              <a:spLocks/>
            </p:cNvSpPr>
            <p:nvPr/>
          </p:nvSpPr>
          <p:spPr>
            <a:xfrm>
              <a:off x="6244604" y="5211296"/>
              <a:ext cx="4614508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Medios de comunicación</a:t>
              </a:r>
            </a:p>
          </p:txBody>
        </p:sp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64AE22EA-B190-4987-B35F-2694E189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46519" y="5307264"/>
              <a:ext cx="333375" cy="333375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15E14B1F-DECF-4491-A5F6-DDB4DDDA34E9}"/>
              </a:ext>
            </a:extLst>
          </p:cNvPr>
          <p:cNvGrpSpPr/>
          <p:nvPr/>
        </p:nvGrpSpPr>
        <p:grpSpPr>
          <a:xfrm>
            <a:off x="6098712" y="1646625"/>
            <a:ext cx="4608000" cy="540000"/>
            <a:chOff x="6251112" y="1646625"/>
            <a:chExt cx="4608000" cy="540000"/>
          </a:xfrm>
        </p:grpSpPr>
        <p:sp>
          <p:nvSpPr>
            <p:cNvPr id="43" name="Textplatzhalter 3">
              <a:extLst>
                <a:ext uri="{FF2B5EF4-FFF2-40B4-BE49-F238E27FC236}">
                  <a16:creationId xmlns:a16="http://schemas.microsoft.com/office/drawing/2014/main" id="{4F527A36-D838-4854-A667-9AEBF43F0E81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Transporte, logística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D9F22008-02E4-4692-B133-CD78CDE6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451281" y="1759272"/>
              <a:ext cx="323850" cy="314325"/>
            </a:xfrm>
            <a:prstGeom prst="rect">
              <a:avLst/>
            </a:prstGeom>
          </p:spPr>
        </p:pic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EDB69BD-1A1E-4120-AAD4-8FE95C6DED16}"/>
              </a:ext>
            </a:extLst>
          </p:cNvPr>
          <p:cNvGrpSpPr/>
          <p:nvPr/>
        </p:nvGrpSpPr>
        <p:grpSpPr>
          <a:xfrm>
            <a:off x="6098712" y="3428961"/>
            <a:ext cx="4608000" cy="540000"/>
            <a:chOff x="6251112" y="3428961"/>
            <a:chExt cx="4608000" cy="540000"/>
          </a:xfrm>
        </p:grpSpPr>
        <p:sp>
          <p:nvSpPr>
            <p:cNvPr id="48" name="Textplatzhalter 3">
              <a:extLst>
                <a:ext uri="{FF2B5EF4-FFF2-40B4-BE49-F238E27FC236}">
                  <a16:creationId xmlns:a16="http://schemas.microsoft.com/office/drawing/2014/main" id="{185BAC08-2E0A-47DB-9B9F-0CE2BDFE832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Trabajo social, pedagogía</a:t>
              </a:r>
            </a:p>
          </p:txBody>
        </p:sp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183EF923-97E3-4F9A-9094-7AF215BA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2231" y="3509457"/>
              <a:ext cx="361950" cy="342900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7DD27192-9419-4B1B-A2E3-FD1D052C91A4}"/>
              </a:ext>
            </a:extLst>
          </p:cNvPr>
          <p:cNvGrpSpPr/>
          <p:nvPr/>
        </p:nvGrpSpPr>
        <p:grpSpPr>
          <a:xfrm>
            <a:off x="6098712" y="1052513"/>
            <a:ext cx="4608000" cy="540000"/>
            <a:chOff x="6251112" y="1052513"/>
            <a:chExt cx="4608000" cy="540000"/>
          </a:xfrm>
        </p:grpSpPr>
        <p:sp>
          <p:nvSpPr>
            <p:cNvPr id="42" name="Textplatzhalter 3">
              <a:extLst>
                <a:ext uri="{FF2B5EF4-FFF2-40B4-BE49-F238E27FC236}">
                  <a16:creationId xmlns:a16="http://schemas.microsoft.com/office/drawing/2014/main" id="{A9BBB006-6816-4075-BF99-7C1BDFCC4259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Economía, administración</a:t>
              </a: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A7506705-1CD3-4439-9255-3941CBC9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51281" y="1182862"/>
              <a:ext cx="323850" cy="266700"/>
            </a:xfrm>
            <a:prstGeom prst="rect">
              <a:avLst/>
            </a:prstGeom>
          </p:spPr>
        </p:pic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3EAAA32-6B03-4F99-A534-D1473B0E83D4}"/>
              </a:ext>
            </a:extLst>
          </p:cNvPr>
          <p:cNvGrpSpPr/>
          <p:nvPr/>
        </p:nvGrpSpPr>
        <p:grpSpPr>
          <a:xfrm>
            <a:off x="6098712" y="4023073"/>
            <a:ext cx="4608000" cy="540000"/>
            <a:chOff x="6251112" y="4023073"/>
            <a:chExt cx="4608000" cy="540000"/>
          </a:xfrm>
        </p:grpSpPr>
        <p:sp>
          <p:nvSpPr>
            <p:cNvPr id="46" name="Textplatzhalter 3">
              <a:extLst>
                <a:ext uri="{FF2B5EF4-FFF2-40B4-BE49-F238E27FC236}">
                  <a16:creationId xmlns:a16="http://schemas.microsoft.com/office/drawing/2014/main" id="{886CA2E2-B2BD-45D6-BAC3-0C59DBA8AD2F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Ciencias sociales y humanidades</a:t>
              </a: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160C5950-D0BF-49CF-8037-B8FD9085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66521" y="4124638"/>
              <a:ext cx="285750" cy="342900"/>
            </a:xfrm>
            <a:prstGeom prst="rect">
              <a:avLst/>
            </a:prstGeom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BF86B215-0146-4E7D-A4DB-1EC6FE54DF3A}"/>
              </a:ext>
            </a:extLst>
          </p:cNvPr>
          <p:cNvGrpSpPr/>
          <p:nvPr/>
        </p:nvGrpSpPr>
        <p:grpSpPr>
          <a:xfrm>
            <a:off x="6098712" y="2834849"/>
            <a:ext cx="4608000" cy="540000"/>
            <a:chOff x="6251112" y="2834849"/>
            <a:chExt cx="4608000" cy="540000"/>
          </a:xfrm>
        </p:grpSpPr>
        <p:sp>
          <p:nvSpPr>
            <p:cNvPr id="45" name="Textplatzhalter 3">
              <a:extLst>
                <a:ext uri="{FF2B5EF4-FFF2-40B4-BE49-F238E27FC236}">
                  <a16:creationId xmlns:a16="http://schemas.microsoft.com/office/drawing/2014/main" id="{A5EC706F-7197-4FAF-8306-026C09ED7F1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es-ES" sz="1800"/>
                <a:t>Salud</a:t>
              </a:r>
            </a:p>
          </p:txBody>
        </p: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1C9D6769-4964-4345-960A-D22678D5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13181" y="2940667"/>
              <a:ext cx="40005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21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447" y="1380053"/>
            <a:ext cx="4545965" cy="1122426"/>
          </a:xfrm>
          <a:solidFill>
            <a:srgbClr val="D6851B"/>
          </a:solidFill>
        </p:spPr>
        <p:txBody>
          <a:bodyPr lIns="108000" tIns="108000" rIns="108000" bIns="108000">
            <a:noAutofit/>
          </a:bodyPr>
          <a:lstStyle/>
          <a:p>
            <a:pPr algn="ctr"/>
            <a:r>
              <a:rPr lang="es-ES">
                <a:latin typeface="+mn-lt"/>
              </a:rPr>
              <a:t>Instrumento de clasificación de las cualificaciones en el sistema educativo alemán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noProof="0">
                <a:solidFill>
                  <a:srgbClr val="D6851B"/>
                </a:solidFill>
              </a:rPr>
              <a:t>2. </a:t>
            </a:r>
            <a:r>
              <a:rPr lang="es-ES"/>
              <a:t>El Marco Alemán de Cualificaciones </a:t>
            </a:r>
            <a:br>
              <a:rPr lang="es-ES"/>
            </a:br>
            <a:r>
              <a:rPr lang="es-ES"/>
              <a:t>(DQR, por sus siglas en alemán)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9EA0AE8-A61D-4F53-89A4-3304B7BA0026}"/>
              </a:ext>
            </a:extLst>
          </p:cNvPr>
          <p:cNvSpPr txBox="1">
            <a:spLocks/>
          </p:cNvSpPr>
          <p:nvPr/>
        </p:nvSpPr>
        <p:spPr>
          <a:xfrm>
            <a:off x="6426444" y="1380054"/>
            <a:ext cx="4541109" cy="1122425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/>
              <a:t>Orientación y transparencia de cualificaciones y competencias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BD70C40-98D9-4D3E-846B-179BAE5A98EA}"/>
              </a:ext>
            </a:extLst>
          </p:cNvPr>
          <p:cNvSpPr txBox="1">
            <a:spLocks/>
          </p:cNvSpPr>
          <p:nvPr/>
        </p:nvSpPr>
        <p:spPr>
          <a:xfrm>
            <a:off x="3880225" y="2889928"/>
            <a:ext cx="4545965" cy="1122426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latin typeface="+mn-lt"/>
              </a:rPr>
              <a:t>Ocho niveles que corresponden al Marco Europeo de Cualificaciones (MEC)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FA975B4-B965-4A40-BFC8-DEDE8F28BE15}"/>
              </a:ext>
            </a:extLst>
          </p:cNvPr>
          <p:cNvSpPr txBox="1">
            <a:spLocks/>
          </p:cNvSpPr>
          <p:nvPr/>
        </p:nvSpPr>
        <p:spPr>
          <a:xfrm>
            <a:off x="3880224" y="4100823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Genera comparabilidad internacional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DB36B227-E8C6-4D1B-A6AF-D73559204562}"/>
              </a:ext>
            </a:extLst>
          </p:cNvPr>
          <p:cNvSpPr txBox="1">
            <a:spLocks/>
          </p:cNvSpPr>
          <p:nvPr/>
        </p:nvSpPr>
        <p:spPr>
          <a:xfrm>
            <a:off x="3880224" y="4580920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Permite mayor movilidad profesional en Europa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noProof="0">
                <a:solidFill>
                  <a:srgbClr val="D6851B"/>
                </a:solidFill>
              </a:rPr>
              <a:t>2. </a:t>
            </a:r>
            <a:r>
              <a:rPr lang="es-ES"/>
              <a:t>El Marco Alemán de Cualificaciones </a:t>
            </a:r>
            <a:br>
              <a:rPr lang="es-ES"/>
            </a:br>
            <a:r>
              <a:rPr lang="es-ES"/>
              <a:t>(DQR, por sus siglas en alemán)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1029488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dirty="0"/>
              <a:t>Sistematización según el grado de complejidad y el tipo de actividad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6852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/>
              <a:t>Sin formación – trabajos sencillos de ayudante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877561"/>
            <a:ext cx="3575253" cy="5226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>
                <a:solidFill>
                  <a:schemeClr val="tx1"/>
                </a:solidFill>
              </a:rPr>
              <a:t>p. ej., </a:t>
            </a:r>
            <a:r>
              <a:rPr lang="es-ES" sz="1200" i="1">
                <a:solidFill>
                  <a:schemeClr val="tx1"/>
                </a:solidFill>
              </a:rPr>
              <a:t>ayudante de cosecha, auxiliar de cocina/ayudante de cocina, camarero/a temporal, ayudante de electricidad*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1-2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4" y="2168525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/>
              <a:t>Profesión de formación dual (= en la empresa) (2 años)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79894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>
                <a:solidFill>
                  <a:schemeClr val="tx1"/>
                </a:solidFill>
              </a:rPr>
              <a:t>p. ej., trabajador/a cualificado/a en el sector de la hostelería, almacenista, trabajador/a especializado/a en construcción adicional, vendedor/a, trabajador/a cualificado/a en tecnología del metal*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4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3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7" y="216852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/>
              <a:t>Profesión de formación dual (= en la empresa) (3 - 3,5 años)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7" y="2879893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>
                <a:solidFill>
                  <a:schemeClr val="tx1"/>
                </a:solidFill>
              </a:rPr>
              <a:t>p. ej., agricultor/a, cocinero/a, trabajador/a cualificado/a en logística de almacenes, técnico/a mecatrónico/a en tecnología de refrigeración, mecánico/a de planta*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184CEE6-0F69-4375-9712-81569A255C6F}"/>
              </a:ext>
            </a:extLst>
          </p:cNvPr>
          <p:cNvSpPr txBox="1">
            <a:spLocks/>
          </p:cNvSpPr>
          <p:nvPr/>
        </p:nvSpPr>
        <p:spPr>
          <a:xfrm>
            <a:off x="8137317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4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8137316" y="3696882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/>
              <a:t>o: </a:t>
            </a:r>
            <a:r>
              <a:rPr lang="es-ES" sz="1600" dirty="0"/>
              <a:t>profesión de formación en escuelas     (a tiempo completo)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8137315" y="4416793"/>
            <a:ext cx="3575259" cy="10997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>
                <a:solidFill>
                  <a:schemeClr val="tx1"/>
                </a:solidFill>
              </a:rPr>
              <a:t>p. ej.</a:t>
            </a:r>
            <a:r>
              <a:rPr lang="es-ES" sz="1200" i="1">
                <a:solidFill>
                  <a:schemeClr val="tx1"/>
                </a:solidFill>
              </a:rPr>
              <a:t>, ayudante técnico/a agrícola, ayudante técnico/a alimentario/a, ayudante en gestión de hoteles, ayudante técnico/a comercial en mantenimiento de edificios, ayudante de mecatrónica – especialización en mantenimiento y servicio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4AAA658-02E2-4556-8683-0125F920D414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/>
              <a:t> * Las profesiones aquí mencionadas en el mismo campo profesional no se basan necesariamente unas en otras. </a:t>
            </a:r>
            <a:br>
              <a:rPr lang="es-ES" sz="1000"/>
            </a:br>
            <a:r>
              <a:rPr lang="es-ES" sz="1000"/>
              <a:t>    Se trata de profesiones a modo de ejemplo en los diferentes niveles de cualificación del campo profesional correspondiente.</a:t>
            </a:r>
          </a:p>
        </p:txBody>
      </p:sp>
    </p:spTree>
    <p:extLst>
      <p:ext uri="{BB962C8B-B14F-4D97-AF65-F5344CB8AC3E}">
        <p14:creationId xmlns:p14="http://schemas.microsoft.com/office/powerpoint/2010/main" val="28255286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1131AF3-AB27-4890-9549-572EC31F962C}"/>
              </a:ext>
            </a:extLst>
          </p:cNvPr>
          <p:cNvSpPr txBox="1">
            <a:spLocks/>
          </p:cNvSpPr>
          <p:nvPr/>
        </p:nvSpPr>
        <p:spPr>
          <a:xfrm>
            <a:off x="8137317" y="3768901"/>
            <a:ext cx="3575258" cy="684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/>
              <a:t>o: </a:t>
            </a:r>
            <a:r>
              <a:rPr lang="es-ES" sz="1600" dirty="0"/>
              <a:t>estudios académicos de </a:t>
            </a:r>
            <a:r>
              <a:rPr lang="es-ES" sz="1600" dirty="0" err="1"/>
              <a:t>Bachelor</a:t>
            </a:r>
            <a:r>
              <a:rPr lang="es-ES" sz="1600" dirty="0"/>
              <a:t> en una Universidad de Ciencias Aplicadas/Escuela Superior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noProof="0">
                <a:solidFill>
                  <a:srgbClr val="D6851B"/>
                </a:solidFill>
              </a:rPr>
              <a:t>2. </a:t>
            </a:r>
            <a:r>
              <a:rPr lang="es-ES"/>
              <a:t>El Marco Alemán de Cualificaciones </a:t>
            </a:r>
            <a:br>
              <a:rPr lang="es-ES"/>
            </a:br>
            <a:r>
              <a:rPr lang="es-ES"/>
              <a:t>(DQR, por sus siglas en alemán)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1075784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dirty="0"/>
              <a:t>Sistematización según el grado de complejidad y el tipo de actividad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75506"/>
            <a:ext cx="3575252" cy="756000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/>
              <a:t>Cualificación superior especializada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3" y="3000385"/>
            <a:ext cx="3575253" cy="1170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 dirty="0">
                <a:solidFill>
                  <a:schemeClr val="tx1"/>
                </a:solidFill>
              </a:rPr>
              <a:t>p. ej., Especialista Profesional Certificado/a – Especialista en TI, Técnico/a de servicio, Cocinero/a Dietético/a, Instalador/a de Tecnología de Turbinas Eólicas, Asesor/a de Adaptación de Viviendas (IHK – Cámara de Comercio e Industria)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5" y="2174642"/>
            <a:ext cx="3575258" cy="756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/>
              <a:t>Formación continua para ascender profesionalmente y obtener el título de maestro/a (</a:t>
            </a:r>
            <a:r>
              <a:rPr lang="es-ES" sz="1600" dirty="0" err="1"/>
              <a:t>Meister</a:t>
            </a:r>
            <a:r>
              <a:rPr lang="es-ES" sz="1600" dirty="0"/>
              <a:t>/</a:t>
            </a:r>
            <a:r>
              <a:rPr lang="es-ES" sz="1600" dirty="0" err="1"/>
              <a:t>Meisterin</a:t>
            </a:r>
            <a:r>
              <a:rPr lang="es-ES" sz="1600" dirty="0"/>
              <a:t>)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1" y="2998656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 dirty="0">
                <a:solidFill>
                  <a:schemeClr val="tx1"/>
                </a:solidFill>
              </a:rPr>
              <a:t>p. ej., Bachelor Professional, Maestro/a Agrícola, Maestro/a de Cocina, Maestro/a Hostelero/a, Maestro/a Electricista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3" y="1557338"/>
            <a:ext cx="7314511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8" y="2174978"/>
            <a:ext cx="3575259" cy="756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/>
              <a:t>o: </a:t>
            </a:r>
            <a:r>
              <a:rPr lang="es-ES" sz="1600" dirty="0"/>
              <a:t>formación continua técnica para ascender profesionalmente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4" y="2998657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 dirty="0">
                <a:solidFill>
                  <a:schemeClr val="tx1"/>
                </a:solidFill>
              </a:rPr>
              <a:t>p. ej., Bachelor Professional*, Técnico/a en Tecnología Agrícola, Técnico/a en Tecnología de los Alimentos, Técnico/a en Sistemas de Gestión de Edificios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4398061" y="3769237"/>
            <a:ext cx="3575259" cy="684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/>
              <a:t>o:</a:t>
            </a:r>
            <a:r>
              <a:rPr lang="es-ES" sz="1600" dirty="0"/>
              <a:t> formación continua comercial para ascender profesionalmente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4398061" y="4484056"/>
            <a:ext cx="3575259" cy="9074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>
                <a:solidFill>
                  <a:schemeClr val="tx1"/>
                </a:solidFill>
              </a:rPr>
              <a:t>p. ej., Bachelor Professional, Especialista en Contabilidad Agrícola, Administrador/a de Empresas, Administrador/a de Empresas Industriales, Especialista en Medios de Comunicación y Edición de Publicaciones, Contable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/>
              <a:t> * Las profesiones aquí mencionadas en el mismo campo profesional no se basan necesariamente unas en otras. </a:t>
            </a:r>
            <a:br>
              <a:rPr lang="es-ES" sz="1000"/>
            </a:br>
            <a:r>
              <a:rPr lang="es-ES" sz="1000"/>
              <a:t>    Se trata de profesiones a modo de ejemplo en los diferentes niveles de cualificación del campo profesional correspondiente.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43129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noProof="0">
                <a:solidFill>
                  <a:srgbClr val="D6851B"/>
                </a:solidFill>
              </a:rPr>
              <a:t>2. </a:t>
            </a:r>
            <a:r>
              <a:rPr lang="es-ES"/>
              <a:t>El Marco Alemán de Cualificaciones </a:t>
            </a:r>
            <a:br>
              <a:rPr lang="es-ES"/>
            </a:br>
            <a:r>
              <a:rPr lang="es-ES"/>
              <a:t>(DQR, por sus siglas en alemán)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1087358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dirty="0"/>
              <a:t>Sistematización según el grado de complejidad y el tipo de actividad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76144"/>
            <a:ext cx="3575252" cy="720000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/>
              <a:t>Formación continua superior para ascender profesionalmente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960527"/>
            <a:ext cx="3575253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 dirty="0">
                <a:solidFill>
                  <a:schemeClr val="tx1"/>
                </a:solidFill>
              </a:rPr>
              <a:t>p. ej., Master Professional*, Economista Técnico/a de Empresa, Economista Comercial, Educador/a Profesional Certificado/a*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31450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3" y="2176144"/>
            <a:ext cx="3575258" cy="720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/>
              <a:t>o: estudios académicos de Master en una Universidad de Ciencias Aplicadas/Escuela Superior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5" y="2956380"/>
            <a:ext cx="3575259" cy="33032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>
                <a:solidFill>
                  <a:schemeClr val="tx1"/>
                </a:solidFill>
              </a:rPr>
              <a:t>p. ej., Master of Science (M. Sc.) Agrícola*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800" b="1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4"/>
            <a:ext cx="3575259" cy="720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/>
              <a:t>Doctorado </a:t>
            </a:r>
            <a:br>
              <a:rPr lang="es-ES" sz="1600"/>
            </a:br>
            <a:r>
              <a:rPr lang="es-ES" sz="1600"/>
              <a:t>en una universidad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960526"/>
            <a:ext cx="357525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200" dirty="0">
                <a:solidFill>
                  <a:schemeClr val="tx1"/>
                </a:solidFill>
              </a:rPr>
              <a:t>p. ej., Doctor/a en Ciencias Agrarias (Dr agr.), Doctor/a en Economía (Dr oec.), Doctor/a en Ciencias de la Nutrición (Dr oec. troph.), Doctor/a en Ingeniería (Dr Ing.)*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AB491A-E403-4996-91D5-1BF8F775782D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/>
              <a:t> * Las profesiones aquí mencionadas en el mismo campo profesional no se basan necesariamente unas en otras. </a:t>
            </a:r>
            <a:br>
              <a:rPr lang="es-ES" sz="1000"/>
            </a:br>
            <a:r>
              <a:rPr lang="es-ES" sz="1000"/>
              <a:t>    Se trata de profesiones a modo de ejemplo en los diferentes niveles de cualificación del campo profesional correspondiente.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Formación dual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Formación en escuelas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>
                <a:solidFill>
                  <a:srgbClr val="D6851B"/>
                </a:solidFill>
              </a:rPr>
              <a:t>3. </a:t>
            </a:r>
            <a:r>
              <a:rPr lang="es-ES"/>
              <a:t>Dos tipos de formación profesional inicial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2388618"/>
            <a:ext cx="5392428" cy="29459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70 % en la empresa – 30 % en el centro escolar de formación profesional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Remuneración durante la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Regulada por la legislación federal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328 profesiones*, de ellas aprox.: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130 profesiones de artes y oficios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250 profesiones industriales y científico-técnicas (en parte idénticas a los profesiones de artes y oficios)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50 profesiones comerciales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2388618"/>
            <a:ext cx="4497413" cy="38179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Periodos de prácticas elevados en empresas como parte de la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Remuneración en el sector sanitario, de otro modo parcialmente sin remuneración o sujeto al pago de tasas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Regulada por leyes de los Estados federados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Aprox. 70 profesiones en los ámbitos: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Tecnología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Idiomas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Diseño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Profesiones comerciales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es-ES" sz="1600" dirty="0"/>
              <a:t>Sanidad, servicios sociales, cuidados personales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5C1929-7ADA-45CA-8F87-5FCF4C97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" y="1013059"/>
            <a:ext cx="1476314" cy="1087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8A161E-7420-4571-9B57-BA2D3599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8046" y="861875"/>
            <a:ext cx="1215213" cy="11160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28C3F74-FDC2-48E0-98D9-D74B2E5564CF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/>
              <a:t> * parcialmente solapamientos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4.</a:t>
            </a:r>
            <a:r>
              <a:rPr lang="es-ES" noProof="0">
                <a:solidFill>
                  <a:srgbClr val="D6851B"/>
                </a:solidFill>
              </a:rPr>
              <a:t> </a:t>
            </a:r>
            <a:r>
              <a:rPr lang="es-ES"/>
              <a:t>Formación profesional en la empresa en el sistema dual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157913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600" b="1"/>
              <a:t>130 profesiones</a:t>
            </a:r>
            <a:r>
              <a:rPr lang="es-ES" sz="1600"/>
              <a:t>, particularmente en el ámbito de la jurisdicción de las Cámaras de Artes y Oficios, Gremios y Asociaciones de Artesanos de Distrito en los siguientes sectores: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Industria maderera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Industria de la construcción y acabado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Sector de la electricidad y el metal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Sector de la confección, textil y del cuero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711" y="4545013"/>
            <a:ext cx="4406582" cy="693249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bg1"/>
                </a:solidFill>
                <a:latin typeface="Calibri" panose="020F0502020204030204"/>
                <a:cs typeface="+mn-cs"/>
              </a:rPr>
              <a:t>Alrededor del </a:t>
            </a:r>
            <a:r>
              <a:rPr lang="es-ES" sz="1600" b="1">
                <a:solidFill>
                  <a:schemeClr val="bg1"/>
                </a:solidFill>
                <a:latin typeface="Calibri" panose="020F0502020204030204"/>
                <a:cs typeface="+mn-cs"/>
              </a:rPr>
              <a:t>25 %</a:t>
            </a:r>
            <a:r>
              <a:rPr lang="es-ES" sz="1600">
                <a:solidFill>
                  <a:schemeClr val="bg1"/>
                </a:solidFill>
                <a:latin typeface="Calibri" panose="020F0502020204030204"/>
                <a:cs typeface="+mn-cs"/>
              </a:rPr>
              <a:t> de todos los aprendices aprenden una profesión de artes y oficios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5013"/>
            <a:ext cx="5437188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s-ES" sz="1600" b="1">
                <a:solidFill>
                  <a:prstClr val="black"/>
                </a:solidFill>
                <a:latin typeface="Calibri" panose="020F0502020204030204"/>
                <a:cs typeface="+mn-cs"/>
              </a:rPr>
              <a:t>Acceso: </a:t>
            </a:r>
            <a:r>
              <a:rPr lang="es-ES" sz="1600" b="1">
                <a:solidFill>
                  <a:srgbClr val="D6851B"/>
                </a:solidFill>
                <a:latin typeface="Calibri" panose="020F0502020204030204"/>
                <a:cs typeface="+mn-cs"/>
              </a:rPr>
              <a:t>no hay restricciones formales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prstClr val="black"/>
                </a:solidFill>
                <a:latin typeface="Calibri" panose="020F0502020204030204"/>
                <a:cs typeface="+mn-cs"/>
              </a:rPr>
              <a:t>La empresa formadora decide sobre la formación escolar previa necesaria de los candidatos y candidatas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Profesiones de artes y oficios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78BABA-834B-48E5-8C4A-C9C807D7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82" y="2205037"/>
            <a:ext cx="1148426" cy="22450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255CE004-780A-4F60-9318-2FC8E0E98354}"/>
              </a:ext>
            </a:extLst>
          </p:cNvPr>
          <p:cNvSpPr/>
          <p:nvPr/>
        </p:nvSpPr>
        <p:spPr>
          <a:xfrm>
            <a:off x="6728460" y="2051291"/>
            <a:ext cx="4804728" cy="128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Industria de vidrio, papel, cerámica y otros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Industria química y de limpieza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Sector de la salud y cuidado personal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/>
              <a:t>Industria alimentaria</a:t>
            </a:r>
          </a:p>
        </p:txBody>
      </p:sp>
    </p:spTree>
    <p:extLst>
      <p:ext uri="{BB962C8B-B14F-4D97-AF65-F5344CB8AC3E}">
        <p14:creationId xmlns:p14="http://schemas.microsoft.com/office/powerpoint/2010/main" val="32244628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2887</Words>
  <Application>Microsoft Office PowerPoint</Application>
  <PresentationFormat>Breitbild</PresentationFormat>
  <Paragraphs>289</Paragraphs>
  <Slides>18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Calibri</vt:lpstr>
      <vt:lpstr>Wingdings 3</vt:lpstr>
      <vt:lpstr>Arial</vt:lpstr>
      <vt:lpstr>Wingdings</vt:lpstr>
      <vt:lpstr>Office</vt:lpstr>
      <vt:lpstr>1_Office</vt:lpstr>
      <vt:lpstr> </vt:lpstr>
      <vt:lpstr>Índice</vt:lpstr>
      <vt:lpstr>1. Campos profesionales en Alemania</vt:lpstr>
      <vt:lpstr>2. El Marco Alemán de Cualificaciones  (DQR, por sus siglas en alemán)</vt:lpstr>
      <vt:lpstr>2. El Marco Alemán de Cualificaciones  (DQR, por sus siglas en alemán)</vt:lpstr>
      <vt:lpstr>2. El Marco Alemán de Cualificaciones  (DQR, por sus siglas en alemán)</vt:lpstr>
      <vt:lpstr>2. El Marco Alemán de Cualificaciones  (DQR, por sus siglas en alemán)</vt:lpstr>
      <vt:lpstr>3. Dos tipos de formación profesional inicial </vt:lpstr>
      <vt:lpstr>4. Formación profesional en la empresa en el sistema dual</vt:lpstr>
      <vt:lpstr>4. Formación profesional en la empresa en el sistema dual</vt:lpstr>
      <vt:lpstr>4. Formación profesional en la empresa en el sistema dual</vt:lpstr>
      <vt:lpstr>5. Formación profesional en escuelas</vt:lpstr>
      <vt:lpstr>5. Formación profesional en escuelas</vt:lpstr>
      <vt:lpstr>5. Formación profesional en escuelas</vt:lpstr>
      <vt:lpstr>6. Oportunidades de formación continua y promoción profesional</vt:lpstr>
      <vt:lpstr>6. Oportunidades de formación continua y promoción profesional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405</cp:revision>
  <dcterms:created xsi:type="dcterms:W3CDTF">2020-12-18T10:19:10Z</dcterms:created>
  <dcterms:modified xsi:type="dcterms:W3CDTF">2025-02-10T07:22:39Z</dcterms:modified>
</cp:coreProperties>
</file>