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1"/>
  </p:notesMasterIdLst>
  <p:sldIdLst>
    <p:sldId id="257" r:id="rId3"/>
    <p:sldId id="368" r:id="rId4"/>
    <p:sldId id="400" r:id="rId5"/>
    <p:sldId id="370" r:id="rId6"/>
    <p:sldId id="388" r:id="rId7"/>
    <p:sldId id="401" r:id="rId8"/>
    <p:sldId id="390" r:id="rId9"/>
    <p:sldId id="367" r:id="rId10"/>
    <p:sldId id="391" r:id="rId11"/>
    <p:sldId id="392" r:id="rId12"/>
    <p:sldId id="393" r:id="rId13"/>
    <p:sldId id="394" r:id="rId14"/>
    <p:sldId id="395" r:id="rId15"/>
    <p:sldId id="397" r:id="rId16"/>
    <p:sldId id="398" r:id="rId17"/>
    <p:sldId id="399" r:id="rId18"/>
    <p:sldId id="359" r:id="rId19"/>
    <p:sldId id="291"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Wingdings 3" panose="05040102010807070707" pitchFamily="18" charset="2"/>
      <p:regular r:id="rId2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48" userDrawn="1">
          <p15:clr>
            <a:srgbClr val="A4A3A4"/>
          </p15:clr>
        </p15:guide>
        <p15:guide id="2" pos="3931" userDrawn="1">
          <p15:clr>
            <a:srgbClr val="A4A3A4"/>
          </p15:clr>
        </p15:guide>
        <p15:guide id="3" orient="horz" pos="2863" userDrawn="1">
          <p15:clr>
            <a:srgbClr val="A4A3A4"/>
          </p15:clr>
        </p15:guide>
        <p15:guide id="4" orient="horz" pos="3543" userDrawn="1">
          <p15:clr>
            <a:srgbClr val="A4A3A4"/>
          </p15:clr>
        </p15:guide>
        <p15:guide id="5" orient="horz" pos="3475" userDrawn="1">
          <p15:clr>
            <a:srgbClr val="A4A3A4"/>
          </p15:clr>
        </p15:guide>
        <p15:guide id="6" pos="6607" userDrawn="1">
          <p15:clr>
            <a:srgbClr val="A4A3A4"/>
          </p15:clr>
        </p15:guide>
        <p15:guide id="7" pos="6131" userDrawn="1">
          <p15:clr>
            <a:srgbClr val="A4A3A4"/>
          </p15:clr>
        </p15:guide>
        <p15:guide id="8" orient="horz" pos="1162" userDrawn="1">
          <p15:clr>
            <a:srgbClr val="A4A3A4"/>
          </p15:clr>
        </p15:guide>
        <p15:guide id="9" orient="horz" pos="2160" userDrawn="1">
          <p15:clr>
            <a:srgbClr val="A4A3A4"/>
          </p15:clr>
        </p15:guide>
        <p15:guide id="11" pos="642" userDrawn="1">
          <p15:clr>
            <a:srgbClr val="A4A3A4"/>
          </p15:clr>
        </p15:guide>
        <p15:guide id="12" orient="horz" pos="2092" userDrawn="1">
          <p15:clr>
            <a:srgbClr val="A4A3A4"/>
          </p15:clr>
        </p15:guide>
        <p15:guide id="13" orient="horz" pos="981" userDrawn="1">
          <p15:clr>
            <a:srgbClr val="A4A3A4"/>
          </p15:clr>
        </p15:guide>
        <p15:guide id="14" pos="5428" userDrawn="1">
          <p15:clr>
            <a:srgbClr val="A4A3A4"/>
          </p15:clr>
        </p15:guide>
        <p15:guide id="15" orient="horz" pos="3702" userDrawn="1">
          <p15:clr>
            <a:srgbClr val="A4A3A4"/>
          </p15:clr>
        </p15:guide>
        <p15:guide id="16" pos="4294" userDrawn="1">
          <p15:clr>
            <a:srgbClr val="A4A3A4"/>
          </p15:clr>
        </p15:guide>
        <p15:guide id="17" orient="horz" pos="2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Unbekannter Benutzer1" initials="Unbekannter Benutzer1" lastIdx="2" clrIdx="6">
    <p:extLst>
      <p:ext uri="{19B8F6BF-5375-455C-9EA6-DF929625EA0E}">
        <p15:presenceInfo xmlns:p15="http://schemas.microsoft.com/office/powerpoint/2012/main" userId="Kress, Dr. Hannelore" providerId="None"/>
      </p:ext>
    </p:extLst>
  </p:cmAuthor>
  <p:cmAuthor id="1" name="Peter Rechmann" initials="PR" lastIdx="37" clrIdx="0">
    <p:extLst>
      <p:ext uri="{19B8F6BF-5375-455C-9EA6-DF929625EA0E}">
        <p15:presenceInfo xmlns:p15="http://schemas.microsoft.com/office/powerpoint/2012/main" userId="Peter Rechmann" providerId="None"/>
      </p:ext>
    </p:extLst>
  </p:cmAuthor>
  <p:cmAuthor id="8" name="Hermann, Ralf" initials="HR" lastIdx="14" clrIdx="7">
    <p:extLst>
      <p:ext uri="{19B8F6BF-5375-455C-9EA6-DF929625EA0E}">
        <p15:presenceInfo xmlns:p15="http://schemas.microsoft.com/office/powerpoint/2012/main" userId="Hermann, Ralf" providerId="None"/>
      </p:ext>
    </p:extLst>
  </p:cmAuthor>
  <p:cmAuthor id="2" name="Schlich, Thorsten" initials="ST" lastIdx="66"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6" clrIdx="4">
    <p:extLst>
      <p:ext uri="{19B8F6BF-5375-455C-9EA6-DF929625EA0E}">
        <p15:presenceInfo xmlns:p15="http://schemas.microsoft.com/office/powerpoint/2012/main" userId="S::e.schimmelpfennig@mediacompany.com::3a67210d-cf20-4159-955d-1293d16c3207" providerId="AD"/>
      </p:ext>
    </p:extLst>
  </p:cmAuthor>
  <p:cmAuthor id="6" name="Olesen, Julia" initials="OJ" lastIdx="3" clrIdx="5">
    <p:extLst>
      <p:ext uri="{19B8F6BF-5375-455C-9EA6-DF929625EA0E}">
        <p15:presenceInfo xmlns:p15="http://schemas.microsoft.com/office/powerpoint/2012/main" userId="Olesen, Ju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851B"/>
    <a:srgbClr val="E2A95F"/>
    <a:srgbClr val="FBF3E8"/>
    <a:srgbClr val="EAC28D"/>
    <a:srgbClr val="33CC33"/>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9" autoAdjust="0"/>
    <p:restoredTop sz="79920" autoAdjust="0"/>
  </p:normalViewPr>
  <p:slideViewPr>
    <p:cSldViewPr snapToGrid="0" showGuides="1">
      <p:cViewPr varScale="1">
        <p:scale>
          <a:sx n="69" d="100"/>
          <a:sy n="69" d="100"/>
        </p:scale>
        <p:origin x="970" y="67"/>
      </p:cViewPr>
      <p:guideLst>
        <p:guide orient="horz" pos="1548"/>
        <p:guide pos="3931"/>
        <p:guide orient="horz" pos="2863"/>
        <p:guide orient="horz" pos="3543"/>
        <p:guide orient="horz" pos="3475"/>
        <p:guide pos="6607"/>
        <p:guide pos="6131"/>
        <p:guide orient="horz" pos="1162"/>
        <p:guide orient="horz" pos="2160"/>
        <p:guide pos="642"/>
        <p:guide orient="horz" pos="2092"/>
        <p:guide orient="horz" pos="981"/>
        <p:guide pos="5428"/>
        <p:guide orient="horz" pos="3702"/>
        <p:guide pos="4294"/>
        <p:guide orient="horz" pos="279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03.06.2024</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sz="1200" u="sng" dirty="0">
                <a:solidFill>
                  <a:schemeClr val="tx1"/>
                </a:solidFill>
                <a:latin typeface="+mn-lt"/>
                <a:ea typeface="+mn-ea"/>
                <a:cs typeface="+mn-cs"/>
              </a:rPr>
              <a:t>Informations complémentaires :</a:t>
            </a:r>
          </a:p>
          <a:p>
            <a:endParaRPr lang="de-DE" sz="1200" u="sng" kern="1200" dirty="0">
              <a:solidFill>
                <a:schemeClr val="tx1"/>
              </a:solidFill>
              <a:effectLst/>
              <a:latin typeface="+mn-lt"/>
              <a:ea typeface="+mn-ea"/>
              <a:cs typeface="+mn-cs"/>
            </a:endParaRPr>
          </a:p>
          <a:p>
            <a:r>
              <a:rPr lang="fr-FR" sz="1200" dirty="0">
                <a:solidFill>
                  <a:schemeClr val="tx1"/>
                </a:solidFill>
                <a:latin typeface="+mn-lt"/>
                <a:ea typeface="+mn-ea"/>
                <a:cs typeface="+mn-cs"/>
              </a:rPr>
              <a:t>&gt; Environ 50 % des personnes vivant en Allemagne ont commencé une formation professionnelle en alternance au cours de leur vie</a:t>
            </a:r>
          </a:p>
          <a:p>
            <a:r>
              <a:rPr lang="fr-FR" sz="1200" dirty="0">
                <a:solidFill>
                  <a:schemeClr val="tx1"/>
                </a:solidFill>
                <a:latin typeface="+mn-lt"/>
                <a:ea typeface="+mn-ea"/>
                <a:cs typeface="+mn-cs"/>
              </a:rPr>
              <a:t> </a:t>
            </a:r>
          </a:p>
          <a:p>
            <a:r>
              <a:rPr lang="fr-FR" sz="1200" dirty="0">
                <a:solidFill>
                  <a:schemeClr val="tx1"/>
                </a:solidFill>
                <a:latin typeface="+mn-lt"/>
                <a:ea typeface="+mn-ea"/>
                <a:cs typeface="+mn-cs"/>
              </a:rPr>
              <a:t>&gt; Le taux d’emploi est élevé : environ 96 % des diplômés trouvent un emploi (contre 82 % sans diplôme professionnel)</a:t>
            </a:r>
          </a:p>
          <a:p>
            <a:r>
              <a:rPr lang="fr-FR" sz="1200" dirty="0">
                <a:solidFill>
                  <a:schemeClr val="tx1"/>
                </a:solidFill>
                <a:latin typeface="+mn-lt"/>
                <a:ea typeface="+mn-ea"/>
                <a:cs typeface="+mn-cs"/>
              </a:rPr>
              <a:t> </a:t>
            </a:r>
          </a:p>
          <a:p>
            <a:r>
              <a:rPr lang="fr-FR" sz="1200" u="sng" dirty="0">
                <a:solidFill>
                  <a:schemeClr val="tx1"/>
                </a:solidFill>
                <a:latin typeface="+mn-lt"/>
                <a:ea typeface="+mn-ea"/>
                <a:cs typeface="+mn-cs"/>
              </a:rPr>
              <a:t>Effet positif :</a:t>
            </a:r>
          </a:p>
          <a:p>
            <a:endParaRPr lang="de-DE" sz="1200" kern="1200" dirty="0">
              <a:solidFill>
                <a:schemeClr val="tx1"/>
              </a:solidFill>
              <a:effectLst/>
              <a:latin typeface="+mn-lt"/>
              <a:ea typeface="+mn-ea"/>
              <a:cs typeface="+mn-cs"/>
            </a:endParaRPr>
          </a:p>
          <a:p>
            <a:r>
              <a:rPr lang="fr-FR" sz="1200" dirty="0">
                <a:solidFill>
                  <a:schemeClr val="tx1"/>
                </a:solidFill>
                <a:latin typeface="+mn-lt"/>
                <a:ea typeface="+mn-ea"/>
                <a:cs typeface="+mn-cs"/>
              </a:rPr>
              <a:t>en Allemagne, le taux de chômage des jeunes est </a:t>
            </a:r>
          </a:p>
          <a:p>
            <a:r>
              <a:rPr lang="fr-FR" sz="1200" dirty="0">
                <a:solidFill>
                  <a:schemeClr val="tx1"/>
                </a:solidFill>
                <a:latin typeface="+mn-lt"/>
                <a:ea typeface="+mn-ea"/>
                <a:cs typeface="+mn-cs"/>
              </a:rPr>
              <a:t>de seulement 5 %, environ</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2562075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3159134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Différence CEC/CAC :</a:t>
            </a:r>
          </a:p>
          <a:p>
            <a:endParaRPr lang="de-DE" dirty="0"/>
          </a:p>
          <a:p>
            <a:r>
              <a:rPr lang="fr-FR" b="1" dirty="0"/>
              <a:t>CEC : </a:t>
            </a:r>
          </a:p>
          <a:p>
            <a:pPr marL="171450" indent="-171450">
              <a:buFont typeface="Wingdings" panose="05000000000000000000" pitchFamily="2" charset="2"/>
              <a:buChar char="Ø"/>
            </a:pPr>
            <a:r>
              <a:rPr lang="fr-FR" dirty="0"/>
              <a:t>Chacun des 8 niveaux décrit 3 « piliers » : </a:t>
            </a:r>
            <a:r>
              <a:rPr lang="fr-FR" u="sng" dirty="0"/>
              <a:t>connaissances</a:t>
            </a:r>
            <a:r>
              <a:rPr lang="fr-FR" dirty="0"/>
              <a:t> / </a:t>
            </a:r>
            <a:r>
              <a:rPr lang="fr-FR" u="sng" dirty="0"/>
              <a:t>aptitudes</a:t>
            </a:r>
            <a:r>
              <a:rPr lang="fr-FR" dirty="0"/>
              <a:t> </a:t>
            </a:r>
            <a:r>
              <a:rPr lang="fr-FR" u="none" dirty="0"/>
              <a:t>/ </a:t>
            </a:r>
            <a:r>
              <a:rPr lang="fr-FR" u="sng" dirty="0"/>
              <a:t>compétences</a:t>
            </a:r>
          </a:p>
          <a:p>
            <a:pPr marL="171450" indent="-171450">
              <a:buFont typeface="Wingdings" panose="05000000000000000000" pitchFamily="2" charset="2"/>
              <a:buChar char="Ø"/>
            </a:pPr>
            <a:r>
              <a:rPr lang="fr-FR" u="none" dirty="0"/>
              <a:t>Niveau d’abstraction plus élevé que le CAC</a:t>
            </a:r>
          </a:p>
          <a:p>
            <a:pPr marL="171450" indent="-171450">
              <a:buFont typeface="Wingdings" panose="05000000000000000000" pitchFamily="2" charset="2"/>
              <a:buChar char="Ø"/>
            </a:pPr>
            <a:r>
              <a:rPr lang="fr-FR" u="none" dirty="0"/>
              <a:t>Métacadre, instrument de transparence transnational, doit permettre la mise en regard de différents systèmes de formation nationaux entre eux</a:t>
            </a:r>
          </a:p>
          <a:p>
            <a:pPr marL="171450" indent="-171450">
              <a:buFont typeface="Wingdings" panose="05000000000000000000" pitchFamily="2" charset="2"/>
              <a:buChar char="Ø"/>
            </a:pPr>
            <a:endParaRPr lang="de-DE" u="sng" dirty="0"/>
          </a:p>
          <a:p>
            <a:pPr marL="0" indent="0">
              <a:buFont typeface="Wingdings" panose="05000000000000000000" pitchFamily="2" charset="2"/>
              <a:buNone/>
            </a:pPr>
            <a:endParaRPr lang="de-DE" dirty="0"/>
          </a:p>
          <a:p>
            <a:pPr marL="0" indent="0">
              <a:buFont typeface="Wingdings" panose="05000000000000000000" pitchFamily="2" charset="2"/>
              <a:buNone/>
            </a:pPr>
            <a:r>
              <a:rPr lang="fr-FR" b="1" dirty="0"/>
              <a:t>CAC :</a:t>
            </a:r>
          </a:p>
          <a:p>
            <a:pPr marL="171450" indent="-171450">
              <a:buFont typeface="Wingdings" panose="05000000000000000000" pitchFamily="2" charset="2"/>
              <a:buChar char="Ø"/>
            </a:pPr>
            <a:r>
              <a:rPr lang="fr-FR" dirty="0"/>
              <a:t>Chacun des 8 niveaux décrit 4 « piliers » : </a:t>
            </a:r>
            <a:r>
              <a:rPr lang="fr-FR" i="1" dirty="0"/>
              <a:t>Compétence professionnelle</a:t>
            </a:r>
            <a:r>
              <a:rPr lang="fr-FR" dirty="0"/>
              <a:t> : </a:t>
            </a:r>
            <a:r>
              <a:rPr lang="fr-FR" u="sng" dirty="0"/>
              <a:t>connaissances</a:t>
            </a:r>
            <a:r>
              <a:rPr lang="fr-FR" dirty="0"/>
              <a:t> / </a:t>
            </a:r>
            <a:r>
              <a:rPr lang="fr-FR" u="sng" dirty="0"/>
              <a:t>aptitudes</a:t>
            </a:r>
            <a:r>
              <a:rPr lang="fr-FR" dirty="0"/>
              <a:t> ; </a:t>
            </a:r>
            <a:r>
              <a:rPr lang="fr-FR" i="1" dirty="0"/>
              <a:t>compétence personnelle</a:t>
            </a:r>
            <a:r>
              <a:rPr lang="fr-FR" dirty="0"/>
              <a:t> : </a:t>
            </a:r>
            <a:r>
              <a:rPr lang="fr-FR" u="sng" dirty="0"/>
              <a:t>compétence sociale</a:t>
            </a:r>
            <a:r>
              <a:rPr lang="fr-FR" dirty="0"/>
              <a:t> / </a:t>
            </a:r>
            <a:r>
              <a:rPr lang="fr-FR" u="sng" dirty="0"/>
              <a:t>autonomie</a:t>
            </a:r>
          </a:p>
          <a:p>
            <a:pPr marL="171450" indent="-171450">
              <a:buFont typeface="Wingdings" panose="05000000000000000000" pitchFamily="2" charset="2"/>
              <a:buChar char="Ø"/>
            </a:pPr>
            <a:r>
              <a:rPr lang="fr-FR" u="none" dirty="0"/>
              <a:t>Doit représenter ainsi avec plus d’acuité tous les aspects des compétences d’action ; l’accent est mis sur la compréhension holistique des compétences</a:t>
            </a:r>
          </a:p>
          <a:p>
            <a:pPr marL="171450" indent="-171450">
              <a:buFont typeface="Wingdings" panose="05000000000000000000" pitchFamily="2" charset="2"/>
              <a:buChar char="Ø"/>
            </a:pPr>
            <a:r>
              <a:rPr lang="fr-FR" u="none" dirty="0"/>
              <a:t>Chaque niveau est précédé par un texte bref décrivant de façon succincte la structure des exigences correspondante (« indicateur de niveau »)</a:t>
            </a:r>
          </a:p>
          <a:p>
            <a:pPr marL="171450" indent="-171450">
              <a:buFont typeface="Wingdings" panose="05000000000000000000" pitchFamily="2" charset="2"/>
              <a:buChar char="Ø"/>
            </a:pPr>
            <a:r>
              <a:rPr lang="fr-FR" u="none" dirty="0"/>
              <a:t>Complète et concrétise le CEC</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403680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u="sng" dirty="0"/>
              <a:t>CAC – Diplômes d’enseignement général :</a:t>
            </a:r>
          </a:p>
          <a:p>
            <a:endParaRPr lang="de-DE" u="sng" dirty="0"/>
          </a:p>
          <a:p>
            <a:pPr marL="171450" indent="-171450">
              <a:buFont typeface="Wingdings" panose="05000000000000000000" pitchFamily="2" charset="2"/>
              <a:buChar char="Ø"/>
            </a:pPr>
            <a:r>
              <a:rPr lang="fr-FR" u="none" dirty="0"/>
              <a:t>Brevet du premier cycle (Hauptschulabschluss) – CAC 2</a:t>
            </a:r>
          </a:p>
          <a:p>
            <a:pPr marL="171450" indent="-171450">
              <a:buFont typeface="Wingdings" panose="05000000000000000000" pitchFamily="2" charset="2"/>
              <a:buChar char="Ø"/>
            </a:pPr>
            <a:r>
              <a:rPr lang="fr-FR" u="none" dirty="0"/>
              <a:t>Brevet du premier cycle (Mittlerer Schulabschluss) – CAC 3</a:t>
            </a:r>
          </a:p>
          <a:p>
            <a:pPr marL="171450" indent="-171450">
              <a:buFont typeface="Wingdings" panose="05000000000000000000" pitchFamily="2" charset="2"/>
              <a:buChar char="Ø"/>
            </a:pPr>
            <a:r>
              <a:rPr lang="fr-FR" u="none" dirty="0"/>
              <a:t>Baccalauréat professionnel, b</a:t>
            </a:r>
            <a:r>
              <a:rPr lang="fr-FR" sz="1200" b="0" i="0" dirty="0">
                <a:solidFill>
                  <a:schemeClr val="tx1"/>
                </a:solidFill>
                <a:latin typeface="+mn-lt"/>
                <a:ea typeface="+mn-ea"/>
                <a:cs typeface="+mn-cs"/>
              </a:rPr>
              <a:t>accalauréat technologique, baccalauréat général – CAC 4</a:t>
            </a:r>
          </a:p>
          <a:p>
            <a:pPr marL="171450" indent="-171450">
              <a:buFont typeface="Wingdings" panose="05000000000000000000" pitchFamily="2" charset="2"/>
              <a:buChar char="Ø"/>
            </a:pPr>
            <a:r>
              <a:rPr lang="fr-FR" sz="1200" b="0" i="0" u="none" dirty="0">
                <a:solidFill>
                  <a:schemeClr val="tx1"/>
                </a:solidFill>
                <a:latin typeface="+mn-lt"/>
                <a:ea typeface="+mn-ea"/>
                <a:cs typeface="+mn-cs"/>
              </a:rPr>
              <a:t>Licence (diplôme d’une université de sciences appliquées, examen d’État) – CAC 6</a:t>
            </a:r>
          </a:p>
          <a:p>
            <a:pPr marL="171450" indent="-171450">
              <a:buFont typeface="Wingdings" panose="05000000000000000000" pitchFamily="2" charset="2"/>
              <a:buChar char="Ø"/>
            </a:pPr>
            <a:r>
              <a:rPr lang="fr-FR" sz="1200" b="0" i="0" u="none" dirty="0">
                <a:solidFill>
                  <a:schemeClr val="tx1"/>
                </a:solidFill>
                <a:latin typeface="+mn-lt"/>
                <a:ea typeface="+mn-ea"/>
                <a:cs typeface="+mn-cs"/>
              </a:rPr>
              <a:t>Master (diplôme universitaire ; examen d’État) – CAC 7</a:t>
            </a:r>
          </a:p>
          <a:p>
            <a:pPr marL="171450" indent="-171450">
              <a:buFont typeface="Wingdings" panose="05000000000000000000" pitchFamily="2" charset="2"/>
              <a:buChar char="Ø"/>
            </a:pPr>
            <a:r>
              <a:rPr lang="fr-FR" sz="1200" b="0" i="0" u="none" dirty="0">
                <a:solidFill>
                  <a:schemeClr val="tx1"/>
                </a:solidFill>
                <a:latin typeface="+mn-lt"/>
                <a:ea typeface="+mn-ea"/>
                <a:cs typeface="+mn-cs"/>
              </a:rPr>
              <a:t>Doctorat et diplômes artistiques équivalents – CAC 8</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1249923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319958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anose="05000000000000000000" pitchFamily="2" charset="2"/>
              <a:buNone/>
            </a:pPr>
            <a:r>
              <a:rPr lang="fr-FR" dirty="0"/>
              <a:t>Il est devenu plus difficile, aujourd’hui, de faire une </a:t>
            </a:r>
            <a:r>
              <a:rPr lang="fr-FR" u="sng" dirty="0"/>
              <a:t>distinction précise</a:t>
            </a:r>
            <a:r>
              <a:rPr lang="fr-FR" dirty="0"/>
              <a:t> entre les universités de sciences appliquées et les universités :</a:t>
            </a:r>
          </a:p>
          <a:p>
            <a:pPr marL="0" indent="0">
              <a:buFont typeface="Wingdings" panose="05000000000000000000" pitchFamily="2" charset="2"/>
              <a:buNone/>
            </a:pPr>
            <a:endParaRPr lang="de-DE" dirty="0"/>
          </a:p>
          <a:p>
            <a:pPr marL="171450" indent="-171450">
              <a:buFont typeface="Wingdings" panose="05000000000000000000" pitchFamily="2" charset="2"/>
              <a:buChar char="Ø"/>
            </a:pPr>
            <a:r>
              <a:rPr lang="fr-FR" dirty="0"/>
              <a:t>FH / HAW = </a:t>
            </a:r>
            <a:r>
              <a:rPr lang="fr-FR" sz="1200" b="0" i="0" dirty="0">
                <a:solidFill>
                  <a:schemeClr val="tx1"/>
                </a:solidFill>
                <a:latin typeface="+mn-lt"/>
                <a:ea typeface="+mn-ea"/>
                <a:cs typeface="+mn-cs"/>
              </a:rPr>
              <a:t>université de sciences appliquées = University of Applied Sciences </a:t>
            </a:r>
          </a:p>
          <a:p>
            <a:pPr marL="628650" lvl="1" indent="-171450">
              <a:buFont typeface="Arial" panose="020B0604020202020204" pitchFamily="34" charset="0"/>
              <a:buChar char="•"/>
            </a:pPr>
            <a:r>
              <a:rPr lang="fr-FR" sz="1200" b="0" i="0" dirty="0">
                <a:solidFill>
                  <a:schemeClr val="tx1"/>
                </a:solidFill>
                <a:latin typeface="+mn-lt"/>
                <a:ea typeface="+mn-ea"/>
                <a:cs typeface="+mn-cs"/>
              </a:rPr>
              <a:t>en général, nombre de disciplines plus élevé</a:t>
            </a:r>
          </a:p>
          <a:p>
            <a:pPr marL="171450" indent="-171450">
              <a:buFont typeface="Wingdings" panose="05000000000000000000" pitchFamily="2" charset="2"/>
              <a:buChar char="Ø"/>
            </a:pPr>
            <a:r>
              <a:rPr lang="fr-FR" sz="1200" b="0" i="0" dirty="0">
                <a:solidFill>
                  <a:schemeClr val="tx1"/>
                </a:solidFill>
                <a:latin typeface="+mn-lt"/>
                <a:ea typeface="+mn-ea"/>
                <a:cs typeface="+mn-cs"/>
              </a:rPr>
              <a:t>Autres « établissements d’enseignement supérieur » = universités</a:t>
            </a:r>
          </a:p>
          <a:p>
            <a:pPr marL="171450" indent="-171450">
              <a:buFont typeface="Wingdings" panose="05000000000000000000" pitchFamily="2" charset="2"/>
              <a:buChar char="Ø"/>
            </a:pPr>
            <a:r>
              <a:rPr lang="fr-FR" sz="1200" b="0" i="0" dirty="0">
                <a:solidFill>
                  <a:schemeClr val="tx1"/>
                </a:solidFill>
                <a:latin typeface="+mn-lt"/>
                <a:ea typeface="+mn-ea"/>
                <a:cs typeface="+mn-cs"/>
              </a:rPr>
              <a:t>La principale différence au niveau juridique est l’accréditation à délivrer le doctorat</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3071285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anose="05000000000000000000" pitchFamily="2" charset="2"/>
              <a:buChar char="Ø"/>
            </a:pPr>
            <a:r>
              <a:rPr lang="fr-FR" dirty="0"/>
              <a:t>L’enseignement est aujourd’hui souvent dispensé sous forme de blocs </a:t>
            </a:r>
          </a:p>
          <a:p>
            <a:pPr marL="171450" indent="-171450">
              <a:buFont typeface="Wingdings" panose="05000000000000000000" pitchFamily="2" charset="2"/>
              <a:buChar char="Ø"/>
            </a:pPr>
            <a:endParaRPr lang="de-DE" dirty="0"/>
          </a:p>
          <a:p>
            <a:pPr marL="0" indent="0">
              <a:buFont typeface="Wingdings" panose="05000000000000000000" pitchFamily="2" charset="2"/>
              <a:buNone/>
            </a:pPr>
            <a:r>
              <a:rPr lang="fr-FR" b="1" dirty="0"/>
              <a:t>Formation en coopération :</a:t>
            </a:r>
          </a:p>
          <a:p>
            <a:pPr marL="171450" indent="-171450">
              <a:buFont typeface="Wingdings" panose="05000000000000000000" pitchFamily="2" charset="2"/>
              <a:buChar char="Ø"/>
            </a:pPr>
            <a:r>
              <a:rPr lang="fr-FR" sz="1200" b="0" i="0" dirty="0">
                <a:solidFill>
                  <a:schemeClr val="tx1"/>
                </a:solidFill>
                <a:latin typeface="+mn-lt"/>
                <a:ea typeface="+mn-ea"/>
                <a:cs typeface="+mn-cs"/>
              </a:rPr>
              <a:t>une entreprise ne pouvant pas proposer tous les contenus de formation s’associe avec une ou plusieurs autres entreprises partenaires pour la formation d’une personne en apprentissage</a:t>
            </a:r>
          </a:p>
          <a:p>
            <a:pPr marL="171450" indent="-171450">
              <a:buFont typeface="Wingdings" panose="05000000000000000000" pitchFamily="2" charset="2"/>
              <a:buChar char="Ø"/>
            </a:pPr>
            <a:r>
              <a:rPr lang="fr-FR" sz="1200" b="0" i="0" dirty="0">
                <a:solidFill>
                  <a:schemeClr val="tx1"/>
                </a:solidFill>
                <a:latin typeface="+mn-lt"/>
                <a:ea typeface="+mn-ea"/>
                <a:cs typeface="+mn-cs"/>
              </a:rPr>
              <a:t>C’est à l’entreprise chargée de la coordination que revient la responsabilité de la formation ; elle signe le contrat avec la personne en apprentissage et lui verse aussi la rémunération</a:t>
            </a:r>
          </a:p>
          <a:p>
            <a:pPr marL="171450" indent="-171450">
              <a:buFont typeface="Wingdings" panose="05000000000000000000" pitchFamily="2" charset="2"/>
              <a:buChar char="Ø"/>
            </a:pPr>
            <a:r>
              <a:rPr lang="fr-FR" sz="1200" b="0" i="0" dirty="0">
                <a:solidFill>
                  <a:schemeClr val="tx1"/>
                </a:solidFill>
                <a:latin typeface="+mn-lt"/>
                <a:ea typeface="+mn-ea"/>
                <a:cs typeface="+mn-cs"/>
              </a:rPr>
              <a:t>Sur le temps de formation, les personnes en apprentissage doivent passer au minimum six mois dans l’entreprise partenaire pour travailler et pour apprendre</a:t>
            </a:r>
          </a:p>
          <a:p>
            <a:pPr marL="171450" indent="-171450">
              <a:buFont typeface="Wingdings" panose="05000000000000000000" pitchFamily="2" charset="2"/>
              <a:buChar char="Ø"/>
            </a:pPr>
            <a:r>
              <a:rPr lang="fr-FR" sz="1200" b="0" i="0" dirty="0">
                <a:solidFill>
                  <a:schemeClr val="tx1"/>
                </a:solidFill>
                <a:latin typeface="+mn-lt"/>
                <a:ea typeface="+mn-ea"/>
                <a:cs typeface="+mn-cs"/>
              </a:rPr>
              <a:t>Les coopérations ne sont pas uniquement possibles entre entreprises, mais aussi entre une entreprise et un prestataire de formation</a:t>
            </a:r>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2669665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dirty="0"/>
              <a:t>La somme des pourcentages des professions artisanales et des professions technico-industrielles et technico-scientifiques n’est pas égale à 100 % parce que les catégories se recoupent</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104472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b="1" dirty="0"/>
              <a:t>Exemples de professions</a:t>
            </a:r>
            <a:r>
              <a:rPr lang="fr-FR" dirty="0"/>
              <a:t> :</a:t>
            </a:r>
          </a:p>
          <a:p>
            <a:endParaRPr lang="de-DE" dirty="0"/>
          </a:p>
          <a:p>
            <a:pPr algn="l"/>
            <a:r>
              <a:rPr lang="fr-FR" sz="1200" u="sng" dirty="0"/>
              <a:t>Spécialiste certifié·e (</a:t>
            </a:r>
            <a:r>
              <a:rPr lang="fr-FR" u="sng" dirty="0"/>
              <a:t>CAC 5) :</a:t>
            </a:r>
          </a:p>
          <a:p>
            <a:pPr marL="171450" indent="-171450" algn="l">
              <a:buFont typeface="Wingdings" panose="05000000000000000000" pitchFamily="2" charset="2"/>
              <a:buChar char="Ø"/>
            </a:pPr>
            <a:r>
              <a:rPr lang="fr-FR" u="none" dirty="0"/>
              <a:t>Spécialiste certifié en communication en langues étrangères/Spécialiste certifiée en communication en langues étrangères</a:t>
            </a:r>
          </a:p>
          <a:p>
            <a:pPr marL="171450" indent="-171450" algn="l">
              <a:buFont typeface="Wingdings" panose="05000000000000000000" pitchFamily="2" charset="2"/>
              <a:buChar char="Ø"/>
            </a:pPr>
            <a:r>
              <a:rPr lang="fr-FR" u="none" dirty="0"/>
              <a:t>Spécialiste certifié en intégration de systèmes domotiques/Spécialiste certifiée en intégration de systèmes domotiques</a:t>
            </a:r>
          </a:p>
          <a:p>
            <a:pPr marL="171450" indent="-171450" algn="l">
              <a:buFont typeface="Wingdings" panose="05000000000000000000" pitchFamily="2" charset="2"/>
              <a:buChar char="Ø"/>
            </a:pPr>
            <a:r>
              <a:rPr lang="fr-FR" u="none" dirty="0"/>
              <a:t>Spécialiste certifié en énergies renouvelables, efficacité énergétique et gestion de l’énergie/Spécialiste certifiée en énergies renouvelables, efficacité énergétique et gestion de l’énergie</a:t>
            </a:r>
          </a:p>
          <a:p>
            <a:pPr marL="171450" indent="-171450" algn="l">
              <a:buFont typeface="Wingdings" panose="05000000000000000000" pitchFamily="2" charset="2"/>
              <a:buChar char="Ø"/>
            </a:pPr>
            <a:endParaRPr lang="de-DE" u="none" dirty="0"/>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u="sng" dirty="0"/>
              <a:t>Bachelor Professional [CAC 6]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 Bachelor Professional en comptabilité d’entreprise (</a:t>
            </a:r>
            <a:r>
              <a:rPr lang="fr-FR" sz="1200" b="0" i="0" dirty="0">
                <a:solidFill>
                  <a:schemeClr val="tx1"/>
                </a:solidFill>
                <a:latin typeface="+mn-lt"/>
                <a:ea typeface="+mn-ea"/>
                <a:cs typeface="+mn-cs"/>
              </a:rPr>
              <a:t>comptable d’entreprise certifié·e)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b="0" i="0" dirty="0">
                <a:solidFill>
                  <a:schemeClr val="tx1"/>
                </a:solidFill>
                <a:latin typeface="+mn-lt"/>
                <a:ea typeface="+mn-ea"/>
                <a:cs typeface="+mn-cs"/>
              </a:rPr>
              <a:t>Bachelor Professional en régie (régisseur·euse de spectacles certifié·e)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b="0" i="0" dirty="0">
                <a:solidFill>
                  <a:schemeClr val="tx1"/>
                </a:solidFill>
                <a:latin typeface="+mn-lt"/>
                <a:ea typeface="+mn-ea"/>
                <a:cs typeface="+mn-cs"/>
              </a:rPr>
              <a:t>Bachelor Professional en médias (gestionnaire certifié·e spécialisé·e en médias)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e-DE"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fr-FR" sz="1200" u="sng" dirty="0"/>
              <a:t>Master Professional [CAC 7]</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Master professionnel en gestion d’entreprise (gestionnaire d'entreprise certifié·e)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Restaurateur·rice d’art certifié·e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u="none" dirty="0"/>
              <a:t>Master Professional of Vocational Training (</a:t>
            </a:r>
            <a:r>
              <a:rPr lang="fr-FR" sz="1200" b="0" i="0" dirty="0">
                <a:solidFill>
                  <a:schemeClr val="tx1"/>
                </a:solidFill>
                <a:latin typeface="+mn-lt"/>
                <a:ea typeface="+mn-ea"/>
                <a:cs typeface="+mn-cs"/>
              </a:rPr>
              <a:t>enseignant·e en formation professionnelle certifié·e IHK)</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r-FR" sz="1200" b="0" i="0" dirty="0">
                <a:solidFill>
                  <a:schemeClr val="tx1"/>
                </a:solidFill>
                <a:latin typeface="+mn-lt"/>
                <a:ea typeface="+mn-ea"/>
                <a:cs typeface="+mn-cs"/>
              </a:rPr>
              <a:t>Master Professional of IT Business Engineering (ingénieur·e en informatique commerciale)</a:t>
            </a:r>
          </a:p>
        </p:txBody>
      </p:sp>
      <p:sp>
        <p:nvSpPr>
          <p:cNvPr id="4" name="Foliennummernplatzhalter 3"/>
          <p:cNvSpPr>
            <a:spLocks noGrp="1"/>
          </p:cNvSpPr>
          <p:nvPr>
            <p:ph type="sldNum" sz="quarter" idx="5"/>
          </p:nvPr>
        </p:nvSpPr>
        <p:spPr/>
        <p:txBody>
          <a:bodyPr/>
          <a:lstStyle/>
          <a:p>
            <a:fld id="{41A0F3E6-BB32-6A49-8260-2D8D30743B15}" type="slidenum">
              <a:rPr lang="de-DE" smtClean="0"/>
              <a:t>14</a:t>
            </a:fld>
            <a:endParaRPr lang="de-DE" dirty="0"/>
          </a:p>
        </p:txBody>
      </p:sp>
    </p:spTree>
    <p:extLst>
      <p:ext uri="{BB962C8B-B14F-4D97-AF65-F5344CB8AC3E}">
        <p14:creationId xmlns:p14="http://schemas.microsoft.com/office/powerpoint/2010/main" val="369510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24.jpe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hyperlink" Target="mailto:govet@bibb.de" TargetMode="External"/><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hyperlink" Target="http://www.govet.international/" TargetMode="External"/><Relationship Id="rId9"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90390F7-7094-4D5B-B02F-792A69586BC7}"/>
              </a:ext>
            </a:extLst>
          </p:cNvPr>
          <p:cNvSpPr/>
          <p:nvPr userDrawn="1"/>
        </p:nvSpPr>
        <p:spPr>
          <a:xfrm>
            <a:off x="0" y="1963554"/>
            <a:ext cx="12192000" cy="3137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1963555"/>
            <a:ext cx="11053762" cy="3137834"/>
          </a:xfrm>
        </p:spPr>
        <p:txBody>
          <a:bodyPr anchor="ctr">
            <a:normAutofit/>
          </a:bodyPr>
          <a:lstStyle>
            <a:lvl1pPr algn="ctr">
              <a:lnSpc>
                <a:spcPct val="100000"/>
              </a:lnSpc>
              <a:defRPr sz="2400">
                <a:solidFill>
                  <a:schemeClr val="bg1"/>
                </a:solidFill>
              </a:defRPr>
            </a:lvl1pPr>
          </a:lstStyle>
          <a:p>
            <a:r>
              <a:rPr lang="de-DE" dirty="0"/>
              <a:t>Mastertitelformat bearbeiten</a:t>
            </a:r>
          </a:p>
        </p:txBody>
      </p:sp>
      <p:pic>
        <p:nvPicPr>
          <p:cNvPr id="11" name="Grafik 10">
            <a:extLst>
              <a:ext uri="{FF2B5EF4-FFF2-40B4-BE49-F238E27FC236}">
                <a16:creationId xmlns:a16="http://schemas.microsoft.com/office/drawing/2014/main" id="{412980F1-C50C-488A-8CFC-46FCA009403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65617" y="296863"/>
            <a:ext cx="6346295" cy="1337738"/>
          </a:xfrm>
          <a:prstGeom prst="rect">
            <a:avLst/>
          </a:prstGeom>
        </p:spPr>
      </p:pic>
      <p:pic>
        <p:nvPicPr>
          <p:cNvPr id="12" name="Grafik 11">
            <a:extLst>
              <a:ext uri="{FF2B5EF4-FFF2-40B4-BE49-F238E27FC236}">
                <a16:creationId xmlns:a16="http://schemas.microsoft.com/office/drawing/2014/main" id="{730622A3-D8A2-473D-88A9-D0A33009DB49}"/>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B6A18CF-1D5D-4975-AAF2-52E98D55C14D}"/>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201901898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264386" y="5506915"/>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Untertitel 2"/>
          <p:cNvSpPr>
            <a:spLocks noGrp="1"/>
          </p:cNvSpPr>
          <p:nvPr>
            <p:ph type="subTitle" idx="1"/>
          </p:nvPr>
        </p:nvSpPr>
        <p:spPr>
          <a:xfrm>
            <a:off x="378864" y="2926922"/>
            <a:ext cx="5734228" cy="80759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45841" y="5790398"/>
            <a:ext cx="1974230" cy="658078"/>
          </a:xfrm>
          <a:prstGeom prst="rect">
            <a:avLst/>
          </a:prstGeom>
        </p:spPr>
      </p:pic>
      <p:sp>
        <p:nvSpPr>
          <p:cNvPr id="11"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060808"/>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folie BuReg EN">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2" cstate="screen">
            <a:extLst>
              <a:ext uri="{28A0092B-C50C-407E-A947-70E740481C1C}">
                <a14:useLocalDpi xmlns:a14="http://schemas.microsoft.com/office/drawing/2010/main"/>
              </a:ext>
            </a:extLst>
          </a:blip>
          <a:srcRect l="168" t="10576" b="13391"/>
          <a:stretch/>
        </p:blipFill>
        <p:spPr>
          <a:xfrm>
            <a:off x="-17092" y="801842"/>
            <a:ext cx="12226183" cy="4828374"/>
          </a:xfrm>
          <a:prstGeom prst="rect">
            <a:avLst/>
          </a:prstGeom>
        </p:spPr>
      </p:pic>
      <p:sp>
        <p:nvSpPr>
          <p:cNvPr id="3" name="Inhaltsplatzhalter 2"/>
          <p:cNvSpPr>
            <a:spLocks noGrp="1"/>
          </p:cNvSpPr>
          <p:nvPr>
            <p:ph idx="1"/>
          </p:nvPr>
        </p:nvSpPr>
        <p:spPr>
          <a:xfrm>
            <a:off x="376727" y="2868212"/>
            <a:ext cx="5719273" cy="849209"/>
          </a:xfrm>
          <a:prstGeom prst="rect">
            <a:avLst/>
          </a:prstGeom>
        </p:spPr>
        <p:txBody>
          <a:bodyPr/>
          <a:lstStyle/>
          <a:p>
            <a:pPr lvl="0"/>
            <a:r>
              <a:rPr lang="de-DE" dirty="0"/>
              <a:t>Formatvorlagen des Textmasters bearbeiten</a:t>
            </a:r>
          </a:p>
        </p:txBody>
      </p:sp>
      <p:sp>
        <p:nvSpPr>
          <p:cNvPr id="8" name="Textplatzhalter 10"/>
          <p:cNvSpPr>
            <a:spLocks noGrp="1"/>
          </p:cNvSpPr>
          <p:nvPr>
            <p:ph type="body" sz="quarter" idx="12" hasCustomPrompt="1"/>
          </p:nvPr>
        </p:nvSpPr>
        <p:spPr>
          <a:xfrm>
            <a:off x="9255095" y="2799162"/>
            <a:ext cx="2493994" cy="935352"/>
          </a:xfrm>
          <a:prstGeom prst="rect">
            <a:avLst/>
          </a:prstGeom>
        </p:spPr>
        <p:txBody>
          <a:bodyPr/>
          <a:lstStyle>
            <a:lvl1pPr algn="r">
              <a:spcBef>
                <a:spcPts val="0"/>
              </a:spcBef>
              <a:spcAft>
                <a:spcPts val="300"/>
              </a:spcAft>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9" name="Textfeld 8"/>
          <p:cNvSpPr txBox="1"/>
          <p:nvPr userDrawn="1"/>
        </p:nvSpPr>
        <p:spPr>
          <a:xfrm>
            <a:off x="3781425" y="5819775"/>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a:t>
            </a:r>
            <a:b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76726" y="5676892"/>
            <a:ext cx="2107670" cy="1152000"/>
          </a:xfrm>
          <a:prstGeom prst="rect">
            <a:avLst/>
          </a:prstGeom>
        </p:spPr>
      </p:pic>
      <p:pic>
        <p:nvPicPr>
          <p:cNvPr id="10" name="Grafik 9"/>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606349" y="5769210"/>
            <a:ext cx="2318510" cy="720000"/>
          </a:xfrm>
          <a:prstGeom prst="rect">
            <a:avLst/>
          </a:prstGeom>
        </p:spPr>
      </p:pic>
    </p:spTree>
    <p:extLst>
      <p:ext uri="{BB962C8B-B14F-4D97-AF65-F5344CB8AC3E}">
        <p14:creationId xmlns:p14="http://schemas.microsoft.com/office/powerpoint/2010/main" val="135022470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
        <p:nvSpPr>
          <p:cNvPr id="3" name="Textplatzhalter 2"/>
          <p:cNvSpPr>
            <a:spLocks noGrp="1"/>
          </p:cNvSpPr>
          <p:nvPr>
            <p:ph type="body" sz="quarter" idx="12"/>
          </p:nvPr>
        </p:nvSpPr>
        <p:spPr>
          <a:xfrm>
            <a:off x="479425" y="1949450"/>
            <a:ext cx="11269663" cy="3736975"/>
          </a:xfrm>
          <a:prstGeom prst="rect">
            <a:avLst/>
          </a:prstGeom>
        </p:spPr>
        <p:txBody>
          <a:bodyPr/>
          <a:lstStyle>
            <a:lvl1pPr marL="457200" indent="-457200">
              <a:buClr>
                <a:srgbClr val="D6851B"/>
              </a:buClr>
              <a:buFont typeface="Wingdings 3" panose="05040102010807070707" pitchFamily="18" charset="2"/>
              <a:buChar char=""/>
              <a:defRPr sz="2000">
                <a:solidFill>
                  <a:schemeClr val="tx1">
                    <a:lumMod val="50000"/>
                    <a:lumOff val="50000"/>
                  </a:schemeClr>
                </a:solidFill>
              </a:defRPr>
            </a:lvl1pPr>
            <a:lvl2pPr marL="685800" indent="-228600">
              <a:buClr>
                <a:srgbClr val="D6851B"/>
              </a:buClr>
              <a:buFont typeface="Wingdings 3" panose="05040102010807070707" pitchFamily="18" charset="2"/>
              <a:buChar char=""/>
              <a:defRPr sz="1800">
                <a:solidFill>
                  <a:schemeClr val="tx1">
                    <a:lumMod val="50000"/>
                    <a:lumOff val="50000"/>
                  </a:schemeClr>
                </a:solidFill>
              </a:defRPr>
            </a:lvl2pPr>
            <a:lvl3pPr marL="1143000" indent="-228600">
              <a:buClr>
                <a:srgbClr val="D6851B"/>
              </a:buClr>
              <a:buFont typeface="Wingdings 3" panose="05040102010807070707" pitchFamily="18" charset="2"/>
              <a:buChar char=""/>
              <a:defRPr sz="1800">
                <a:solidFill>
                  <a:schemeClr val="tx1">
                    <a:lumMod val="50000"/>
                    <a:lumOff val="50000"/>
                  </a:schemeClr>
                </a:solidFill>
              </a:defRPr>
            </a:lvl3pPr>
            <a:lvl4pPr marL="1600200" indent="-228600">
              <a:buClr>
                <a:srgbClr val="D6851B"/>
              </a:buClr>
              <a:buFont typeface="Wingdings 3" panose="05040102010807070707" pitchFamily="18" charset="2"/>
              <a:buChar char=""/>
              <a:defRPr>
                <a:solidFill>
                  <a:schemeClr val="tx1">
                    <a:lumMod val="50000"/>
                    <a:lumOff val="50000"/>
                  </a:schemeClr>
                </a:solidFill>
              </a:defRPr>
            </a:lvl4pPr>
            <a:lvl5pPr marL="2057400" indent="-228600">
              <a:buClr>
                <a:srgbClr val="D6851B"/>
              </a:buClr>
              <a:buFont typeface="Wingdings 3" panose="05040102010807070707" pitchFamily="18" charset="2"/>
              <a:buChar char=""/>
              <a:defRPr>
                <a:solidFill>
                  <a:schemeClr val="tx1">
                    <a:lumMod val="50000"/>
                    <a:lumOff val="50000"/>
                  </a:schemeClr>
                </a:solidFill>
              </a:defRPr>
            </a:lvl5pPr>
          </a:lstStyle>
          <a:p>
            <a:pPr lvl="0"/>
            <a:r>
              <a:rPr lang="de-DE" dirty="0"/>
              <a:t>Formatvorlagen des Textmasters bearbeiten</a:t>
            </a:r>
          </a:p>
          <a:p>
            <a:pPr lvl="1"/>
            <a:r>
              <a:rPr lang="de-DE" dirty="0"/>
              <a:t>Zweite Ebene</a:t>
            </a:r>
          </a:p>
          <a:p>
            <a:pPr lvl="2"/>
            <a:r>
              <a:rPr lang="de-DE" dirty="0"/>
              <a:t>Dritte Ebene</a:t>
            </a:r>
          </a:p>
        </p:txBody>
      </p:sp>
    </p:spTree>
    <p:extLst>
      <p:ext uri="{BB962C8B-B14F-4D97-AF65-F5344CB8AC3E}">
        <p14:creationId xmlns:p14="http://schemas.microsoft.com/office/powerpoint/2010/main" val="2682094303"/>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tartfolie">
    <p:bg>
      <p:bgRef idx="1001">
        <a:schemeClr val="bg1"/>
      </p:bgRef>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D11CEA51-0EC7-44E9-9456-0656B507293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640" t="6646" r="5164" b="14435"/>
          <a:stretch/>
        </p:blipFill>
        <p:spPr>
          <a:xfrm>
            <a:off x="-1" y="1052513"/>
            <a:ext cx="12192001"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1266879"/>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7154426" y="2062162"/>
            <a:ext cx="5037574" cy="479583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642379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196842436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6" r="2141" b="11120"/>
          <a:stretch/>
        </p:blipFill>
        <p:spPr>
          <a:xfrm>
            <a:off x="0" y="1052513"/>
            <a:ext cx="12192000" cy="4105275"/>
          </a:xfrm>
          <a:prstGeom prst="rect">
            <a:avLst/>
          </a:prstGeom>
        </p:spPr>
      </p:pic>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24455" y="5714934"/>
            <a:ext cx="1888119" cy="395896"/>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08439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Berufsausbildung in </a:t>
            </a:r>
            <a:br>
              <a:rPr lang="de-DE" dirty="0"/>
            </a:br>
            <a:r>
              <a:rPr lang="de-DE" dirty="0"/>
              <a:t>Deutschland</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fik 7">
            <a:extLst>
              <a:ext uri="{FF2B5EF4-FFF2-40B4-BE49-F238E27FC236}">
                <a16:creationId xmlns:a16="http://schemas.microsoft.com/office/drawing/2014/main" id="{01DE69E4-879D-45B2-82B7-5021D8DC9D1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59552" y="5367012"/>
            <a:ext cx="1118500" cy="1219526"/>
          </a:xfrm>
          <a:prstGeom prst="rect">
            <a:avLst/>
          </a:prstGeom>
        </p:spPr>
      </p:pic>
    </p:spTree>
    <p:extLst>
      <p:ext uri="{BB962C8B-B14F-4D97-AF65-F5344CB8AC3E}">
        <p14:creationId xmlns:p14="http://schemas.microsoft.com/office/powerpoint/2010/main" val="1639775373"/>
      </p:ext>
    </p:extLst>
  </p:cSld>
  <p:clrMapOvr>
    <a:overrideClrMapping bg1="lt1" tx1="dk1" bg2="lt2" tx2="dk2" accent1="accent1" accent2="accent2" accent3="accent3" accent4="accent4" accent5="accent5" accent6="accent6" hlink="hlink" folHlink="folHlink"/>
  </p:clrMapOvr>
  <p:transition spd="slow">
    <p:fade/>
  </p:transition>
  <p:extLst>
    <p:ext uri="{DCECCB84-F9BA-43D5-87BE-67443E8EF086}">
      <p15:sldGuideLst xmlns:p15="http://schemas.microsoft.com/office/powerpoint/2012/main">
        <p15:guide id="1" orient="horz" pos="3249" userDrawn="1">
          <p15:clr>
            <a:srgbClr val="FBAE40"/>
          </p15:clr>
        </p15:guide>
        <p15:guide id="2" orient="horz" pos="2160" userDrawn="1">
          <p15:clr>
            <a:srgbClr val="FBAE40"/>
          </p15:clr>
        </p15:guide>
        <p15:guide id="3" orient="horz" pos="37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00E7926-226D-4987-B9DE-A933E0AD4A9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pic>
        <p:nvPicPr>
          <p:cNvPr id="9" name="Grafik 8">
            <a:extLst>
              <a:ext uri="{FF2B5EF4-FFF2-40B4-BE49-F238E27FC236}">
                <a16:creationId xmlns:a16="http://schemas.microsoft.com/office/drawing/2014/main" id="{58BF97C7-FD58-4F5D-B6A7-523CDE2D6091}"/>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3927" r="15010"/>
          <a:stretch/>
        </p:blipFill>
        <p:spPr>
          <a:xfrm>
            <a:off x="0" y="1052514"/>
            <a:ext cx="12192000" cy="4105274"/>
          </a:xfrm>
          <a:prstGeom prst="rect">
            <a:avLst/>
          </a:prstGeom>
        </p:spPr>
      </p:pic>
      <p:sp>
        <p:nvSpPr>
          <p:cNvPr id="11" name="Textplatzhalter 1">
            <a:extLst>
              <a:ext uri="{FF2B5EF4-FFF2-40B4-BE49-F238E27FC236}">
                <a16:creationId xmlns:a16="http://schemas.microsoft.com/office/drawing/2014/main" id="{080E086B-B287-4241-9962-A953E7A22DAF}"/>
              </a:ext>
            </a:extLst>
          </p:cNvPr>
          <p:cNvSpPr>
            <a:spLocks noGrp="1"/>
          </p:cNvSpPr>
          <p:nvPr>
            <p:ph type="body" sz="quarter" idx="4294967295" hasCustomPrompt="1"/>
          </p:nvPr>
        </p:nvSpPr>
        <p:spPr>
          <a:xfrm>
            <a:off x="658813" y="3274541"/>
            <a:ext cx="10066338" cy="650688"/>
          </a:xfrm>
        </p:spPr>
        <p:txBody>
          <a:bodyPr>
            <a:normAutofit/>
          </a:bodyPr>
          <a:lstStyle>
            <a:lvl1pPr>
              <a:lnSpc>
                <a:spcPct val="100000"/>
              </a:lnSpc>
              <a:spcBef>
                <a:spcPts val="0"/>
              </a:spcBef>
              <a:defRPr sz="2800"/>
            </a:lvl1pPr>
          </a:lstStyle>
          <a:p>
            <a:pPr marL="0" indent="0">
              <a:buNone/>
            </a:pPr>
            <a:r>
              <a:rPr lang="de-DE" dirty="0">
                <a:solidFill>
                  <a:schemeClr val="bg1"/>
                </a:solidFill>
              </a:rPr>
              <a:t>Zusammenfassung – </a:t>
            </a:r>
          </a:p>
          <a:p>
            <a:pPr marL="0" indent="0">
              <a:buNone/>
            </a:pPr>
            <a:r>
              <a:rPr lang="de-DE" dirty="0">
                <a:solidFill>
                  <a:schemeClr val="bg1"/>
                </a:solidFill>
              </a:rPr>
              <a:t>Motor der Dualen Berufsausbildung</a:t>
            </a:r>
          </a:p>
        </p:txBody>
      </p:sp>
      <p:sp>
        <p:nvSpPr>
          <p:cNvPr id="5" name="Textplatzhalter 1">
            <a:extLst>
              <a:ext uri="{FF2B5EF4-FFF2-40B4-BE49-F238E27FC236}">
                <a16:creationId xmlns:a16="http://schemas.microsoft.com/office/drawing/2014/main" id="{7E8F1EBE-7A88-4B07-A9FF-8C01825336A3}"/>
              </a:ext>
            </a:extLst>
          </p:cNvPr>
          <p:cNvSpPr>
            <a:spLocks noGrp="1"/>
          </p:cNvSpPr>
          <p:nvPr>
            <p:ph type="body" sz="quarter" idx="4294967295"/>
          </p:nvPr>
        </p:nvSpPr>
        <p:spPr>
          <a:xfrm>
            <a:off x="658813" y="2750710"/>
            <a:ext cx="10066338" cy="295231"/>
          </a:xfrm>
        </p:spPr>
        <p:txBody>
          <a:bodyPr>
            <a:normAutofit/>
          </a:bodyPr>
          <a:lstStyle/>
          <a:p>
            <a:pPr marL="0" indent="0">
              <a:buNone/>
            </a:pPr>
            <a:r>
              <a:rPr lang="de-DE" sz="1600" dirty="0">
                <a:solidFill>
                  <a:schemeClr val="bg1"/>
                </a:solidFill>
              </a:rPr>
              <a:t>Motor der Dualen Berufsausbildung</a:t>
            </a:r>
          </a:p>
        </p:txBody>
      </p:sp>
    </p:spTree>
    <p:extLst>
      <p:ext uri="{BB962C8B-B14F-4D97-AF65-F5344CB8AC3E}">
        <p14:creationId xmlns:p14="http://schemas.microsoft.com/office/powerpoint/2010/main" val="341265782"/>
      </p:ext>
    </p:extLst>
  </p:cSld>
  <p:clrMapOvr>
    <a:masterClrMapping/>
  </p:clrMapOvr>
  <p:transition spd="slow">
    <p:fade/>
  </p:transition>
  <p:extLst>
    <p:ext uri="{DCECCB84-F9BA-43D5-87BE-67443E8EF086}">
      <p15:sldGuideLst xmlns:p15="http://schemas.microsoft.com/office/powerpoint/2012/main">
        <p15:guide id="1" orient="horz" pos="324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Grau">
    <p:bg>
      <p:bgPr>
        <a:solidFill>
          <a:schemeClr val="tx2"/>
        </a:solidFill>
        <a:effectLst/>
      </p:bgPr>
    </p:bg>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8" name="Rechteck 7">
            <a:extLst>
              <a:ext uri="{FF2B5EF4-FFF2-40B4-BE49-F238E27FC236}">
                <a16:creationId xmlns:a16="http://schemas.microsoft.com/office/drawing/2014/main" id="{5FF0BF7C-FDB0-44B9-BC47-F9D2DBDDCE91}"/>
              </a:ext>
            </a:extLst>
          </p:cNvPr>
          <p:cNvSpPr/>
          <p:nvPr userDrawn="1"/>
        </p:nvSpPr>
        <p:spPr>
          <a:xfrm>
            <a:off x="0" y="6063528"/>
            <a:ext cx="12191999" cy="25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9" name="Grafik 8">
            <a:extLst>
              <a:ext uri="{FF2B5EF4-FFF2-40B4-BE49-F238E27FC236}">
                <a16:creationId xmlns:a16="http://schemas.microsoft.com/office/drawing/2014/main" id="{C84B869F-B6A6-407F-81DD-B706461062F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328423" y="5648096"/>
            <a:ext cx="1097857" cy="1096100"/>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accent1"/>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Tree>
    <p:extLst>
      <p:ext uri="{BB962C8B-B14F-4D97-AF65-F5344CB8AC3E}">
        <p14:creationId xmlns:p14="http://schemas.microsoft.com/office/powerpoint/2010/main" val="336902741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folie BuReg DE">
    <p:spTree>
      <p:nvGrpSpPr>
        <p:cNvPr id="1" name=""/>
        <p:cNvGrpSpPr/>
        <p:nvPr/>
      </p:nvGrpSpPr>
      <p:grpSpPr>
        <a:xfrm>
          <a:off x="0" y="0"/>
          <a:ext cx="0" cy="0"/>
          <a:chOff x="0" y="0"/>
          <a:chExt cx="0" cy="0"/>
        </a:xfrm>
      </p:grpSpPr>
      <p:pic>
        <p:nvPicPr>
          <p:cNvPr id="7" name="Picture 2" descr="O:\Zentralstelle\05 Kommunikation\07 Corporate Design\Logo\BReg_Foerderzusatz\BReg_Office_Farbe_de_WBZ.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6852"/>
          <a:stretch/>
        </p:blipFill>
        <p:spPr bwMode="auto">
          <a:xfrm>
            <a:off x="451675" y="5253524"/>
            <a:ext cx="1750394" cy="1351087"/>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p:cNvPicPr>
            <a:picLocks noChangeAspect="1"/>
          </p:cNvPicPr>
          <p:nvPr userDrawn="1"/>
        </p:nvPicPr>
        <p:blipFill rotWithShape="1">
          <a:blip r:embed="rId3" cstate="screen">
            <a:extLst>
              <a:ext uri="{28A0092B-C50C-407E-A947-70E740481C1C}">
                <a14:useLocalDpi xmlns:a14="http://schemas.microsoft.com/office/drawing/2010/main"/>
              </a:ext>
            </a:extLst>
          </a:blip>
          <a:srcRect l="168" t="13830" b="21207"/>
          <a:stretch/>
        </p:blipFill>
        <p:spPr>
          <a:xfrm>
            <a:off x="-17092" y="1052513"/>
            <a:ext cx="12226183" cy="4125416"/>
          </a:xfrm>
          <a:prstGeom prst="rect">
            <a:avLst/>
          </a:prstGeom>
        </p:spPr>
      </p:pic>
      <p:sp>
        <p:nvSpPr>
          <p:cNvPr id="3" name="Untertitel 2"/>
          <p:cNvSpPr>
            <a:spLocks noGrp="1"/>
          </p:cNvSpPr>
          <p:nvPr>
            <p:ph type="subTitle" idx="1"/>
          </p:nvPr>
        </p:nvSpPr>
        <p:spPr>
          <a:xfrm>
            <a:off x="658813" y="2926922"/>
            <a:ext cx="5312330" cy="807592"/>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pic>
        <p:nvPicPr>
          <p:cNvPr id="9" name="Grafik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912790" y="5522880"/>
            <a:ext cx="1974230" cy="658078"/>
          </a:xfrm>
          <a:prstGeom prst="rect">
            <a:avLst/>
          </a:prstGeom>
        </p:spPr>
      </p:pic>
      <p:sp>
        <p:nvSpPr>
          <p:cNvPr id="11" name="Textplatzhalter 10"/>
          <p:cNvSpPr>
            <a:spLocks noGrp="1"/>
          </p:cNvSpPr>
          <p:nvPr>
            <p:ph type="body" sz="quarter" idx="12" hasCustomPrompt="1"/>
          </p:nvPr>
        </p:nvSpPr>
        <p:spPr>
          <a:xfrm>
            <a:off x="9222044" y="2926922"/>
            <a:ext cx="2493994" cy="807592"/>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3 Zeilen: Ort, Datum, Referent*in</a:t>
            </a:r>
          </a:p>
          <a:p>
            <a:pPr lvl="0"/>
            <a:endParaRPr lang="de-DE" dirty="0"/>
          </a:p>
        </p:txBody>
      </p:sp>
      <p:sp>
        <p:nvSpPr>
          <p:cNvPr id="12" name="Textfeld 11"/>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Zentralstelle der Bundesregierung für internationale Berufsbildungszusammenarbeit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Grafik 9">
            <a:extLst>
              <a:ext uri="{FF2B5EF4-FFF2-40B4-BE49-F238E27FC236}">
                <a16:creationId xmlns:a16="http://schemas.microsoft.com/office/drawing/2014/main" id="{04F1E446-A11B-4E8D-BCF6-2B0257520D6A}"/>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593337" y="296863"/>
            <a:ext cx="2119238" cy="446715"/>
          </a:xfrm>
          <a:prstGeom prst="rect">
            <a:avLst/>
          </a:prstGeom>
        </p:spPr>
      </p:pic>
    </p:spTree>
    <p:extLst>
      <p:ext uri="{BB962C8B-B14F-4D97-AF65-F5344CB8AC3E}">
        <p14:creationId xmlns:p14="http://schemas.microsoft.com/office/powerpoint/2010/main" val="71561943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22.jpe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4" r:id="rId3"/>
    <p:sldLayoutId id="2147483682" r:id="rId4"/>
    <p:sldLayoutId id="2147483683" r:id="rId5"/>
    <p:sldLayoutId id="2147483660" r:id="rId6"/>
    <p:sldLayoutId id="2147483679" r:id="rId7"/>
    <p:sldLayoutId id="2147483663" r:id="rId8"/>
    <p:sldLayoutId id="2147483650" r:id="rId9"/>
    <p:sldLayoutId id="2147483653" r:id="rId10"/>
    <p:sldLayoutId id="2147483655" r:id="rId11"/>
    <p:sldLayoutId id="2147483661" r:id="rId12"/>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10"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9" r:id="rId3"/>
    <p:sldLayoutId id="2147483670" r:id="rId4"/>
    <p:sldLayoutId id="2147483671" r:id="rId5"/>
    <p:sldLayoutId id="2147483672" r:id="rId6"/>
    <p:sldLayoutId id="2147483674" r:id="rId7"/>
    <p:sldLayoutId id="2147483675" r:id="rId8"/>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64.svg"/></Relationships>
</file>

<file path=ppt/slides/_rels/slide1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7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hyperlink" Target="http://www.govet.international/" TargetMode="External"/><Relationship Id="rId7" Type="http://schemas.openxmlformats.org/officeDocument/2006/relationships/hyperlink" Target="https://www.destatis.de/DE/Publikationen/Thematisch/BildungForschungKultur/BeruflicheBildung/BerufsbildungBlick0110019129004.pdf?__blob=publicationFile" TargetMode="External"/><Relationship Id="rId2" Type="http://schemas.openxmlformats.org/officeDocument/2006/relationships/hyperlink" Target="http://www.govet.international/fr" TargetMode="External"/><Relationship Id="rId1" Type="http://schemas.openxmlformats.org/officeDocument/2006/relationships/slideLayout" Target="../slideLayouts/slideLayout8.xml"/><Relationship Id="rId6" Type="http://schemas.openxmlformats.org/officeDocument/2006/relationships/hyperlink" Target="http://www.datenportal.bmbf.de/" TargetMode="External"/><Relationship Id="rId5" Type="http://schemas.openxmlformats.org/officeDocument/2006/relationships/hyperlink" Target="https://www.kmk.org/" TargetMode="External"/><Relationship Id="rId4" Type="http://schemas.openxmlformats.org/officeDocument/2006/relationships/hyperlink" Target="https://www.bibb.de/datenreport/de/189191.php"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18" Type="http://schemas.openxmlformats.org/officeDocument/2006/relationships/image" Target="../media/image41.svg"/><Relationship Id="rId26" Type="http://schemas.openxmlformats.org/officeDocument/2006/relationships/image" Target="../media/image49.svg"/><Relationship Id="rId3" Type="http://schemas.openxmlformats.org/officeDocument/2006/relationships/image" Target="../media/image26.png"/><Relationship Id="rId21" Type="http://schemas.openxmlformats.org/officeDocument/2006/relationships/image" Target="../media/image44.png"/><Relationship Id="rId34" Type="http://schemas.openxmlformats.org/officeDocument/2006/relationships/image" Target="../media/image57.svg"/><Relationship Id="rId7" Type="http://schemas.openxmlformats.org/officeDocument/2006/relationships/image" Target="../media/image30.png"/><Relationship Id="rId12" Type="http://schemas.openxmlformats.org/officeDocument/2006/relationships/image" Target="../media/image35.sv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2" Type="http://schemas.openxmlformats.org/officeDocument/2006/relationships/notesSlide" Target="../notesSlides/notesSlide2.xml"/><Relationship Id="rId16" Type="http://schemas.openxmlformats.org/officeDocument/2006/relationships/image" Target="../media/image39.svg"/><Relationship Id="rId20" Type="http://schemas.openxmlformats.org/officeDocument/2006/relationships/image" Target="../media/image43.svg"/><Relationship Id="rId29"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29.svg"/><Relationship Id="rId11" Type="http://schemas.openxmlformats.org/officeDocument/2006/relationships/image" Target="../media/image34.png"/><Relationship Id="rId24" Type="http://schemas.openxmlformats.org/officeDocument/2006/relationships/image" Target="../media/image47.svg"/><Relationship Id="rId32" Type="http://schemas.openxmlformats.org/officeDocument/2006/relationships/image" Target="../media/image55.sv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svg"/><Relationship Id="rId10" Type="http://schemas.openxmlformats.org/officeDocument/2006/relationships/image" Target="../media/image33.svg"/><Relationship Id="rId19" Type="http://schemas.openxmlformats.org/officeDocument/2006/relationships/image" Target="../media/image42.png"/><Relationship Id="rId31" Type="http://schemas.openxmlformats.org/officeDocument/2006/relationships/image" Target="../media/image54.pn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 Id="rId22" Type="http://schemas.openxmlformats.org/officeDocument/2006/relationships/image" Target="../media/image45.svg"/><Relationship Id="rId27" Type="http://schemas.openxmlformats.org/officeDocument/2006/relationships/image" Target="../media/image50.png"/><Relationship Id="rId30" Type="http://schemas.openxmlformats.org/officeDocument/2006/relationships/image" Target="../media/image5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60.sv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2"/>
          </p:nvPr>
        </p:nvSpPr>
        <p:spPr>
          <a:xfrm>
            <a:off x="9255095" y="3058886"/>
            <a:ext cx="2493994" cy="675628"/>
          </a:xfrm>
        </p:spPr>
        <p:txBody>
          <a:bodyPr>
            <a:noAutofit/>
          </a:bodyPr>
          <a:lstStyle/>
          <a:p>
            <a:r>
              <a:rPr lang="fr-FR" sz="1600" noProof="0" dirty="0"/>
              <a:t>Formation professionnelle </a:t>
            </a:r>
            <a:br>
              <a:rPr lang="fr-FR" sz="1600" noProof="0" dirty="0"/>
            </a:br>
            <a:r>
              <a:rPr lang="fr-FR" sz="1600" noProof="0" dirty="0"/>
              <a:t>en Allemagne</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fr-FR"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954272"/>
            <a:ext cx="5437187"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dirty="0"/>
              <a:t>Professions et voies de qualification</a:t>
            </a:r>
            <a:br>
              <a:rPr lang="fr-FR" sz="2800" dirty="0"/>
            </a:br>
            <a:r>
              <a:rPr lang="fr-FR" sz="2800" dirty="0"/>
              <a:t>en Allemagne</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4.</a:t>
            </a:r>
            <a:r>
              <a:rPr lang="fr-FR" noProof="0" dirty="0">
                <a:solidFill>
                  <a:srgbClr val="D6851B"/>
                </a:solidFill>
              </a:rPr>
              <a:t> </a:t>
            </a:r>
            <a:r>
              <a:rPr lang="fr-FR" dirty="0"/>
              <a:t>Formation en entreprise en alternance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6754359" cy="2830518"/>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250 professions technico-industrielles et technico-scientifiques </a:t>
            </a:r>
            <a:r>
              <a:rPr lang="fr-FR" sz="1600" dirty="0"/>
              <a:t>(en partie identiques aux professions artisanales). La formation a lieu dans l’industrie ou dans des grandes entreprises d’autres secteurs.</a:t>
            </a:r>
          </a:p>
          <a:p>
            <a:pPr>
              <a:lnSpc>
                <a:spcPts val="2200"/>
              </a:lnSpc>
              <a:spcBef>
                <a:spcPts val="600"/>
              </a:spcBef>
              <a:spcAft>
                <a:spcPts val="600"/>
              </a:spcAft>
              <a:buClr>
                <a:srgbClr val="D6851B"/>
              </a:buClr>
              <a:buSzPct val="65000"/>
            </a:pPr>
            <a:r>
              <a:rPr lang="fr-FR" sz="1600" dirty="0"/>
              <a:t>Exemples :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Mécanicien·ne installateur·rice de systèmes </a:t>
            </a:r>
            <a:br>
              <a:rPr lang="fr-FR" sz="1600" dirty="0"/>
            </a:br>
            <a:r>
              <a:rPr lang="fr-FR" sz="1600" dirty="0"/>
              <a:t>sanitaires, de chauffage et de climatisation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Technicien·ne de laboratoire en biologie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Préparateur·rice en chimie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Électronicien·ne pour la technique d’exploitation</a:t>
            </a:r>
          </a:p>
        </p:txBody>
      </p:sp>
      <p:sp>
        <p:nvSpPr>
          <p:cNvPr id="20" name="Textfeld 19">
            <a:extLst>
              <a:ext uri="{FF2B5EF4-FFF2-40B4-BE49-F238E27FC236}">
                <a16:creationId xmlns:a16="http://schemas.microsoft.com/office/drawing/2014/main" id="{3ED23082-CAED-4AAB-9439-21126E5BCE7A}"/>
              </a:ext>
            </a:extLst>
          </p:cNvPr>
          <p:cNvSpPr txBox="1">
            <a:spLocks noChangeArrowheads="1"/>
          </p:cNvSpPr>
          <p:nvPr/>
        </p:nvSpPr>
        <p:spPr bwMode="auto">
          <a:xfrm>
            <a:off x="6832800" y="4546800"/>
            <a:ext cx="4406582" cy="975377"/>
          </a:xfrm>
          <a:prstGeom prst="rect">
            <a:avLst/>
          </a:prstGeom>
          <a:solidFill>
            <a:srgbClr val="D6851B"/>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fr-FR" sz="1600" dirty="0">
                <a:solidFill>
                  <a:schemeClr val="bg1"/>
                </a:solidFill>
                <a:latin typeface="Calibri" panose="020F0502020204030204"/>
                <a:cs typeface="+mn-cs"/>
              </a:rPr>
              <a:t>Environ </a:t>
            </a:r>
            <a:r>
              <a:rPr lang="fr-FR" sz="1600" b="1" dirty="0">
                <a:solidFill>
                  <a:schemeClr val="bg1"/>
                </a:solidFill>
                <a:latin typeface="Calibri" panose="020F0502020204030204"/>
                <a:cs typeface="+mn-cs"/>
              </a:rPr>
              <a:t>60 % </a:t>
            </a:r>
            <a:r>
              <a:rPr lang="fr-FR" sz="1600" dirty="0">
                <a:solidFill>
                  <a:schemeClr val="bg1"/>
                </a:solidFill>
                <a:latin typeface="Calibri" panose="020F0502020204030204"/>
                <a:cs typeface="+mn-cs"/>
              </a:rPr>
              <a:t>des personnes en apprentissage suivent une formation technico-industrielles et technico-scientifiques</a:t>
            </a:r>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1" y="4548806"/>
            <a:ext cx="5642235" cy="939470"/>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aucune restriction formelle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C’est l’entreprise de formation qui décide du niveau scolaire préalable dont les candidat·e·s doivent faire preuve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technico- et technico-scientifiques</a:t>
            </a:r>
          </a:p>
          <a:p>
            <a:endParaRPr lang="de-DE" sz="2000" dirty="0"/>
          </a:p>
        </p:txBody>
      </p:sp>
      <p:sp>
        <p:nvSpPr>
          <p:cNvPr id="2" name="Rechteck 1">
            <a:extLst>
              <a:ext uri="{FF2B5EF4-FFF2-40B4-BE49-F238E27FC236}">
                <a16:creationId xmlns:a16="http://schemas.microsoft.com/office/drawing/2014/main" id="{26388FB5-88D3-486E-B554-980BFDC08511}"/>
              </a:ext>
            </a:extLst>
          </p:cNvPr>
          <p:cNvSpPr/>
          <p:nvPr/>
        </p:nvSpPr>
        <p:spPr>
          <a:xfrm>
            <a:off x="6728460" y="2489538"/>
            <a:ext cx="5708015" cy="1589153"/>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Technicien ne métal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Conducteur·rice de machines et des installations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Mécatronicien·ne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Technicien·ne de production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Contrôleur·euse des matériaux</a:t>
            </a:r>
          </a:p>
        </p:txBody>
      </p:sp>
      <p:pic>
        <p:nvPicPr>
          <p:cNvPr id="5" name="Grafik 4">
            <a:extLst>
              <a:ext uri="{FF2B5EF4-FFF2-40B4-BE49-F238E27FC236}">
                <a16:creationId xmlns:a16="http://schemas.microsoft.com/office/drawing/2014/main" id="{096F26A2-06A8-42D2-B55D-BA0074A2F0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09923" y="2205037"/>
            <a:ext cx="1086077" cy="2255699"/>
          </a:xfrm>
          <a:prstGeom prst="rect">
            <a:avLst/>
          </a:prstGeom>
        </p:spPr>
      </p:pic>
    </p:spTree>
    <p:extLst>
      <p:ext uri="{BB962C8B-B14F-4D97-AF65-F5344CB8AC3E}">
        <p14:creationId xmlns:p14="http://schemas.microsoft.com/office/powerpoint/2010/main" val="39681772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4.</a:t>
            </a:r>
            <a:r>
              <a:rPr lang="fr-FR" noProof="0" dirty="0">
                <a:solidFill>
                  <a:srgbClr val="D6851B"/>
                </a:solidFill>
              </a:rPr>
              <a:t> </a:t>
            </a:r>
            <a:r>
              <a:rPr lang="fr-FR" dirty="0"/>
              <a:t>Formation en entreprise en alternance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7311708" cy="3010055"/>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50 professions ou plus </a:t>
            </a:r>
            <a:r>
              <a:rPr lang="fr-FR" sz="1600" dirty="0"/>
              <a:t>( en fonction de la méthode de comptage). </a:t>
            </a:r>
            <a:br>
              <a:rPr lang="fr-FR" sz="1600" dirty="0"/>
            </a:br>
            <a:r>
              <a:rPr lang="fr-FR" sz="1600" dirty="0"/>
              <a:t>Dans les domaines suivants, par exemple :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Commerce (commerce de détails, commerce de gros</a:t>
            </a:r>
            <a:br>
              <a:rPr lang="fr-FR" sz="1600" dirty="0"/>
            </a:br>
            <a:r>
              <a:rPr lang="fr-FR" sz="1600" dirty="0"/>
              <a:t> et extérieur, industrie)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Bureaux et administrations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Finances, controlling et droit (banques, assurances, </a:t>
            </a:r>
            <a:br>
              <a:rPr lang="fr-FR" sz="1600" dirty="0"/>
            </a:br>
            <a:r>
              <a:rPr lang="fr-FR" sz="1600" dirty="0"/>
              <a:t>système juridique)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Gestion de la santé</a:t>
            </a:r>
          </a:p>
          <a:p>
            <a:pPr>
              <a:lnSpc>
                <a:spcPts val="2200"/>
              </a:lnSpc>
              <a:spcAft>
                <a:spcPts val="200"/>
              </a:spcAft>
              <a:buClr>
                <a:srgbClr val="D6851B"/>
              </a:buClr>
              <a:buSzPct val="65000"/>
            </a:pPr>
            <a:endParaRPr lang="de-DE" sz="1600" dirty="0"/>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2" y="4543825"/>
            <a:ext cx="10097857" cy="965118"/>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aucune restriction formelle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C’est l’entreprise de formation qui décide du niveau scolaire préalable dont les candidat·e·s doivent faire preuve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Un diplôme scolaire équivalent au brevet du premier cycle, voire de niveau supérieur, est fréquemment requis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commerciales</a:t>
            </a:r>
          </a:p>
        </p:txBody>
      </p:sp>
      <p:sp>
        <p:nvSpPr>
          <p:cNvPr id="2" name="Rechteck 1">
            <a:extLst>
              <a:ext uri="{FF2B5EF4-FFF2-40B4-BE49-F238E27FC236}">
                <a16:creationId xmlns:a16="http://schemas.microsoft.com/office/drawing/2014/main" id="{26388FB5-88D3-486E-B554-980BFDC08511}"/>
              </a:ext>
            </a:extLst>
          </p:cNvPr>
          <p:cNvSpPr/>
          <p:nvPr/>
        </p:nvSpPr>
        <p:spPr>
          <a:xfrm>
            <a:off x="6728460" y="2034049"/>
            <a:ext cx="4984115" cy="1563505"/>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Logistique et transport (services </a:t>
            </a:r>
            <a:br>
              <a:rPr lang="fr-FR" sz="1600" dirty="0"/>
            </a:br>
            <a:r>
              <a:rPr lang="fr-FR" sz="1600" dirty="0"/>
              <a:t>d’expédition et de logistique)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Immobilier</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Hôtellerie et gastronomie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Loisirs et tourisme</a:t>
            </a:r>
          </a:p>
        </p:txBody>
      </p:sp>
      <p:pic>
        <p:nvPicPr>
          <p:cNvPr id="6" name="Grafik 5">
            <a:extLst>
              <a:ext uri="{FF2B5EF4-FFF2-40B4-BE49-F238E27FC236}">
                <a16:creationId xmlns:a16="http://schemas.microsoft.com/office/drawing/2014/main" id="{452E5F81-28A9-494C-97AC-4B5B0CA2765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74344" y="2215924"/>
            <a:ext cx="1561517" cy="2228654"/>
          </a:xfrm>
          <a:prstGeom prst="rect">
            <a:avLst/>
          </a:prstGeom>
        </p:spPr>
      </p:pic>
    </p:spTree>
    <p:extLst>
      <p:ext uri="{BB962C8B-B14F-4D97-AF65-F5344CB8AC3E}">
        <p14:creationId xmlns:p14="http://schemas.microsoft.com/office/powerpoint/2010/main" val="820029000"/>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5.</a:t>
            </a:r>
            <a:r>
              <a:rPr lang="fr-FR" noProof="0" dirty="0">
                <a:solidFill>
                  <a:srgbClr val="D6851B"/>
                </a:solidFill>
              </a:rPr>
              <a:t> </a:t>
            </a:r>
            <a:r>
              <a:rPr lang="fr-FR" dirty="0"/>
              <a:t>Formations en école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5437188" cy="2445798"/>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On distingue les domaines suivants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réglementées </a:t>
            </a:r>
            <a:r>
              <a:rPr lang="fr-FR" sz="1400" dirty="0"/>
              <a:t>➔</a:t>
            </a:r>
            <a:r>
              <a:rPr lang="fr-FR" sz="1600" dirty="0"/>
              <a:t> ne peuvent être exercées </a:t>
            </a:r>
            <a:br>
              <a:rPr lang="fr-FR" sz="1600" dirty="0"/>
            </a:br>
            <a:r>
              <a:rPr lang="fr-FR" sz="1600" dirty="0"/>
              <a:t>que par des personnes avec diplôme reconnu par l’État</a:t>
            </a:r>
          </a:p>
          <a:p>
            <a:pPr marL="612000" lvl="1" indent="-252000">
              <a:lnSpc>
                <a:spcPts val="2200"/>
              </a:lnSpc>
              <a:spcAft>
                <a:spcPts val="200"/>
              </a:spcAft>
              <a:buClr>
                <a:srgbClr val="D6851B"/>
              </a:buClr>
              <a:buSzPct val="65000"/>
              <a:buFont typeface="Wingdings 3" panose="05040102010807070707" pitchFamily="18" charset="2"/>
              <a:buChar char=""/>
            </a:pPr>
            <a:r>
              <a:rPr lang="fr-FR" sz="1600" dirty="0"/>
              <a:t>Domaines :</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Soins, services d’urgence et obstétrique</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Professions d’assistant·e technico-médical·e</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Kinésithérapie et langue</a:t>
            </a:r>
          </a:p>
          <a:p>
            <a:pPr>
              <a:lnSpc>
                <a:spcPts val="2200"/>
              </a:lnSpc>
              <a:spcAft>
                <a:spcPts val="200"/>
              </a:spcAft>
              <a:buClr>
                <a:srgbClr val="D6851B"/>
              </a:buClr>
              <a:buSzPct val="65000"/>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3" y="4176984"/>
            <a:ext cx="9865100" cy="1339579"/>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spcAft>
                <a:spcPts val="600"/>
              </a:spcAft>
            </a:pPr>
            <a:r>
              <a:rPr lang="fr-FR" sz="1600" b="1" dirty="0">
                <a:solidFill>
                  <a:prstClr val="black"/>
                </a:solidFill>
                <a:latin typeface="Calibri" panose="020F0502020204030204"/>
                <a:cs typeface="+mn-cs"/>
              </a:rPr>
              <a:t>Durée de la formation</a:t>
            </a:r>
            <a:r>
              <a:rPr lang="fr-FR" sz="1600" dirty="0">
                <a:solidFill>
                  <a:prstClr val="black"/>
                </a:solidFill>
                <a:latin typeface="Calibri" panose="020F0502020204030204"/>
                <a:cs typeface="+mn-cs"/>
              </a:rPr>
              <a:t> : 3 ans, en général</a:t>
            </a:r>
          </a:p>
          <a:p>
            <a:pPr lvl="0" eaLnBrk="1" hangingPunct="1">
              <a:spcAft>
                <a:spcPts val="600"/>
              </a:spcAft>
            </a:pPr>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brevet du premier cycle, en général (Mittlerer Schulabschluss)</a:t>
            </a:r>
          </a:p>
          <a:p>
            <a:pPr lvl="0" eaLnBrk="1" hangingPunct="1">
              <a:lnSpc>
                <a:spcPts val="2200"/>
              </a:lnSpc>
              <a:spcAft>
                <a:spcPts val="200"/>
              </a:spcAft>
              <a:buClr>
                <a:srgbClr val="D6851B"/>
              </a:buClr>
              <a:buSzPct val="65000"/>
            </a:pPr>
            <a:r>
              <a:rPr lang="fr-FR" sz="1600" dirty="0">
                <a:solidFill>
                  <a:prstClr val="black"/>
                </a:solidFill>
                <a:latin typeface="Calibri" panose="020F0502020204030204"/>
                <a:cs typeface="+mn-cs"/>
              </a:rPr>
              <a:t>Parallèlement aux professions habituelles du domaine des soins : par exemple logopédie, ergothérapie et kinésithérapie, ainsi que les professions d’infirmier·ère secouriste, de podologue et d’assistant·e en diététique.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de la santé</a:t>
            </a:r>
          </a:p>
        </p:txBody>
      </p:sp>
      <p:sp>
        <p:nvSpPr>
          <p:cNvPr id="2" name="Rechteck 1">
            <a:extLst>
              <a:ext uri="{FF2B5EF4-FFF2-40B4-BE49-F238E27FC236}">
                <a16:creationId xmlns:a16="http://schemas.microsoft.com/office/drawing/2014/main" id="{26388FB5-88D3-486E-B554-980BFDC08511}"/>
              </a:ext>
            </a:extLst>
          </p:cNvPr>
          <p:cNvSpPr/>
          <p:nvPr/>
        </p:nvSpPr>
        <p:spPr>
          <a:xfrm>
            <a:off x="6366192" y="2364595"/>
            <a:ext cx="5051267" cy="1255728"/>
          </a:xfrm>
          <a:prstGeom prst="rect">
            <a:avLst/>
          </a:prstGeom>
        </p:spPr>
        <p:txBody>
          <a:bodyPr wrap="square">
            <a:spAutoFit/>
          </a:bodyPr>
          <a:lstStyle/>
          <a:p>
            <a:pPr marL="612000" lvl="1" indent="-252000">
              <a:lnSpc>
                <a:spcPts val="2200"/>
              </a:lnSpc>
              <a:spcAft>
                <a:spcPts val="200"/>
              </a:spcAft>
              <a:buClr>
                <a:srgbClr val="D6851B"/>
              </a:buClr>
              <a:buSzPct val="65000"/>
              <a:buFont typeface="Wingdings 3" panose="05040102010807070707" pitchFamily="18" charset="2"/>
              <a:buChar char=""/>
            </a:pPr>
            <a:r>
              <a:rPr lang="fr-FR" sz="1600" dirty="0"/>
              <a:t>Autres domaines :</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Professions commerciales/gestion de la santé</a:t>
            </a:r>
          </a:p>
          <a:p>
            <a:pPr marL="900000" lvl="2" indent="-252000">
              <a:lnSpc>
                <a:spcPts val="2200"/>
              </a:lnSpc>
              <a:spcAft>
                <a:spcPts val="200"/>
              </a:spcAft>
              <a:buClr>
                <a:srgbClr val="D6851B"/>
              </a:buClr>
              <a:buSzPct val="65000"/>
              <a:buFont typeface="Wingdings 3" panose="05040102010807070707" pitchFamily="18" charset="2"/>
              <a:buChar char=""/>
            </a:pPr>
            <a:r>
              <a:rPr lang="fr-FR" sz="1600" dirty="0"/>
              <a:t>Technicien·ne·s du secteur de la santé</a:t>
            </a:r>
          </a:p>
        </p:txBody>
      </p:sp>
      <p:pic>
        <p:nvPicPr>
          <p:cNvPr id="7" name="Grafik 6">
            <a:extLst>
              <a:ext uri="{FF2B5EF4-FFF2-40B4-BE49-F238E27FC236}">
                <a16:creationId xmlns:a16="http://schemas.microsoft.com/office/drawing/2014/main" id="{40F26427-CC85-4EF7-84CF-DA0EA859D7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62748" y="2969599"/>
            <a:ext cx="1454850" cy="1075982"/>
          </a:xfrm>
          <a:prstGeom prst="rect">
            <a:avLst/>
          </a:prstGeom>
        </p:spPr>
      </p:pic>
    </p:spTree>
    <p:extLst>
      <p:ext uri="{BB962C8B-B14F-4D97-AF65-F5344CB8AC3E}">
        <p14:creationId xmlns:p14="http://schemas.microsoft.com/office/powerpoint/2010/main" val="408955383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5.</a:t>
            </a:r>
            <a:r>
              <a:rPr lang="fr-FR" noProof="0" dirty="0">
                <a:solidFill>
                  <a:srgbClr val="D6851B"/>
                </a:solidFill>
              </a:rPr>
              <a:t> </a:t>
            </a:r>
            <a:r>
              <a:rPr lang="fr-FR" dirty="0"/>
              <a:t>Formations en école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1" y="1469027"/>
            <a:ext cx="6157913" cy="2753574"/>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b="1" dirty="0"/>
              <a:t>Environ 50 professions </a:t>
            </a:r>
            <a:r>
              <a:rPr lang="fr-FR" sz="1600" dirty="0"/>
              <a:t>avec composante pratique importante, par exemple dans les domaines suivants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technique en audiovisuel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technique dans les domaines</a:t>
            </a:r>
            <a:br>
              <a:rPr lang="fr-FR" sz="1600" dirty="0"/>
            </a:br>
            <a:r>
              <a:rPr lang="fr-FR" sz="1600" dirty="0"/>
              <a:t>pharmaceutique, chimique ou biologique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technique dans les techniques de l’information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en technique opérationnelle de navigation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commercial·e en gestion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en gestion européenne</a:t>
            </a:r>
          </a:p>
          <a:p>
            <a:pPr>
              <a:lnSpc>
                <a:spcPts val="2200"/>
              </a:lnSpc>
              <a:spcAft>
                <a:spcPts val="200"/>
              </a:spcAft>
              <a:buClr>
                <a:srgbClr val="D6851B"/>
              </a:buClr>
              <a:buSzPct val="65000"/>
            </a:pPr>
            <a:endParaRPr lang="de-DE" sz="1600" dirty="0"/>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3" y="4801770"/>
            <a:ext cx="9074151" cy="714793"/>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spcAft>
                <a:spcPts val="600"/>
              </a:spcAft>
            </a:pPr>
            <a:r>
              <a:rPr lang="fr-FR" sz="1600" b="1" dirty="0">
                <a:solidFill>
                  <a:prstClr val="black"/>
                </a:solidFill>
                <a:latin typeface="Calibri" panose="020F0502020204030204"/>
                <a:cs typeface="+mn-cs"/>
              </a:rPr>
              <a:t>Durée de la formation : </a:t>
            </a:r>
            <a:r>
              <a:rPr lang="fr-FR" sz="1600" dirty="0">
                <a:solidFill>
                  <a:prstClr val="black"/>
                </a:solidFill>
                <a:latin typeface="Calibri" panose="020F0502020204030204"/>
                <a:cs typeface="+mn-cs"/>
              </a:rPr>
              <a:t>de 1 à 3 ans (formation à plein temps ou à temps partiel).</a:t>
            </a:r>
          </a:p>
          <a:p>
            <a:pPr lvl="0" eaLnBrk="1" hangingPunct="1">
              <a:spcAft>
                <a:spcPts val="600"/>
              </a:spcAft>
            </a:pPr>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brevet du premier cycle, principalement (Mittlerer Schulabschluss)</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Autres professions :</a:t>
            </a:r>
          </a:p>
        </p:txBody>
      </p:sp>
      <p:sp>
        <p:nvSpPr>
          <p:cNvPr id="2" name="Rechteck 1">
            <a:extLst>
              <a:ext uri="{FF2B5EF4-FFF2-40B4-BE49-F238E27FC236}">
                <a16:creationId xmlns:a16="http://schemas.microsoft.com/office/drawing/2014/main" id="{26388FB5-88D3-486E-B554-980BFDC08511}"/>
              </a:ext>
            </a:extLst>
          </p:cNvPr>
          <p:cNvSpPr/>
          <p:nvPr/>
        </p:nvSpPr>
        <p:spPr>
          <a:xfrm>
            <a:off x="6729252" y="2035028"/>
            <a:ext cx="5157947" cy="2768963"/>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Secrétaire en affaires européennes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Professionnel·le·s spécialisé·e·s en gestion hôtelière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d’assistant·e·s dans le domaine des soins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Assistant·e social·e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créatives (par exemple céramiste, designer)</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Professions dans le domaine du sport (par exemple artiste de cirque, danseur·euse, professeur·e de gymnastique)</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Tree>
    <p:extLst>
      <p:ext uri="{BB962C8B-B14F-4D97-AF65-F5344CB8AC3E}">
        <p14:creationId xmlns:p14="http://schemas.microsoft.com/office/powerpoint/2010/main" val="242818210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5.</a:t>
            </a:r>
            <a:r>
              <a:rPr lang="fr-FR" noProof="0" dirty="0">
                <a:solidFill>
                  <a:srgbClr val="D6851B"/>
                </a:solidFill>
              </a:rPr>
              <a:t> </a:t>
            </a:r>
            <a:r>
              <a:rPr lang="fr-FR" dirty="0"/>
              <a:t>Formations en école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Voies d’accès à la formation professionnelle supérieure</a:t>
            </a:r>
          </a:p>
          <a:p>
            <a:endParaRPr lang="de-DE" sz="2000" dirty="0"/>
          </a:p>
        </p:txBody>
      </p:sp>
      <p:pic>
        <p:nvPicPr>
          <p:cNvPr id="6" name="Grafik 5">
            <a:extLst>
              <a:ext uri="{FF2B5EF4-FFF2-40B4-BE49-F238E27FC236}">
                <a16:creationId xmlns:a16="http://schemas.microsoft.com/office/drawing/2014/main" id="{CC018010-DB65-4785-B9D5-3A3300996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2445" y="3558047"/>
            <a:ext cx="1121139" cy="2386014"/>
          </a:xfrm>
          <a:prstGeom prst="rect">
            <a:avLst/>
          </a:prstGeom>
        </p:spPr>
      </p:pic>
      <p:sp>
        <p:nvSpPr>
          <p:cNvPr id="8" name="Textplatzhalter 3">
            <a:extLst>
              <a:ext uri="{FF2B5EF4-FFF2-40B4-BE49-F238E27FC236}">
                <a16:creationId xmlns:a16="http://schemas.microsoft.com/office/drawing/2014/main" id="{BE55CB87-1106-45F8-8E99-CA8BEFE37703}"/>
              </a:ext>
            </a:extLst>
          </p:cNvPr>
          <p:cNvSpPr txBox="1">
            <a:spLocks/>
          </p:cNvSpPr>
          <p:nvPr/>
        </p:nvSpPr>
        <p:spPr>
          <a:xfrm>
            <a:off x="658812" y="2205038"/>
            <a:ext cx="3599999" cy="71889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400 heures d’apprentissage</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essentiellement dans le secteur des TI </a:t>
            </a:r>
          </a:p>
        </p:txBody>
      </p:sp>
      <p:sp>
        <p:nvSpPr>
          <p:cNvPr id="9" name="Textplatzhalter 3">
            <a:extLst>
              <a:ext uri="{FF2B5EF4-FFF2-40B4-BE49-F238E27FC236}">
                <a16:creationId xmlns:a16="http://schemas.microsoft.com/office/drawing/2014/main" id="{AE453899-D478-4F7A-8BD2-CD821857EEBD}"/>
              </a:ext>
            </a:extLst>
          </p:cNvPr>
          <p:cNvSpPr txBox="1">
            <a:spLocks/>
          </p:cNvSpPr>
          <p:nvPr/>
        </p:nvSpPr>
        <p:spPr>
          <a:xfrm>
            <a:off x="658812" y="1560918"/>
            <a:ext cx="3600000" cy="563323"/>
          </a:xfrm>
          <a:prstGeom prst="rect">
            <a:avLst/>
          </a:prstGeom>
          <a:solidFill>
            <a:srgbClr val="D6851B"/>
          </a:solidFill>
        </p:spPr>
        <p:txBody>
          <a:bodyPr vert="horz" wrap="square" lIns="72000" tIns="144000" rIns="72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Aft>
                <a:spcPts val="200"/>
              </a:spcAft>
              <a:buClr>
                <a:srgbClr val="D6851B"/>
              </a:buClr>
              <a:buSzPct val="65000"/>
            </a:pPr>
            <a:r>
              <a:rPr lang="fr-FR" sz="1800" dirty="0"/>
              <a:t>Spécialiste certifié·e [CAC 5]</a:t>
            </a:r>
          </a:p>
        </p:txBody>
      </p:sp>
      <p:sp>
        <p:nvSpPr>
          <p:cNvPr id="13" name="Textplatzhalter 3">
            <a:extLst>
              <a:ext uri="{FF2B5EF4-FFF2-40B4-BE49-F238E27FC236}">
                <a16:creationId xmlns:a16="http://schemas.microsoft.com/office/drawing/2014/main" id="{8BA6E691-F99B-48B8-B286-58CCCAC3BBF1}"/>
              </a:ext>
            </a:extLst>
          </p:cNvPr>
          <p:cNvSpPr txBox="1">
            <a:spLocks/>
          </p:cNvSpPr>
          <p:nvPr/>
        </p:nvSpPr>
        <p:spPr>
          <a:xfrm>
            <a:off x="4308901" y="1560918"/>
            <a:ext cx="3832129"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dirty="0"/>
              <a:t>Bachelor Professional [CAC 6]</a:t>
            </a:r>
          </a:p>
        </p:txBody>
      </p:sp>
      <p:sp>
        <p:nvSpPr>
          <p:cNvPr id="14" name="Textplatzhalter 3">
            <a:extLst>
              <a:ext uri="{FF2B5EF4-FFF2-40B4-BE49-F238E27FC236}">
                <a16:creationId xmlns:a16="http://schemas.microsoft.com/office/drawing/2014/main" id="{41A70E3C-7FBF-4B05-B8D0-54A86DC34860}"/>
              </a:ext>
            </a:extLst>
          </p:cNvPr>
          <p:cNvSpPr txBox="1">
            <a:spLocks/>
          </p:cNvSpPr>
          <p:nvPr/>
        </p:nvSpPr>
        <p:spPr>
          <a:xfrm>
            <a:off x="4308901" y="2216740"/>
            <a:ext cx="3832129" cy="3636042"/>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Possibilité d’accès après avoir atteint le niveau DQR 4</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spc="-20" dirty="0">
                <a:solidFill>
                  <a:schemeClr val="tx1"/>
                </a:solidFill>
                <a:latin typeface="+mn-lt"/>
              </a:rPr>
              <a:t>1 200 heures d’apprentissage au minimum</a:t>
            </a:r>
          </a:p>
          <a:p>
            <a:pPr marL="360000" lvl="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b="1" dirty="0">
                <a:solidFill>
                  <a:schemeClr val="tx1"/>
                </a:solidFill>
                <a:latin typeface="+mn-lt"/>
              </a:rPr>
              <a:t>Brevet de maître artisan·e</a:t>
            </a:r>
          </a:p>
          <a:p>
            <a:pPr marL="684000" lvl="1" indent="-288000" defTabSz="914400">
              <a:lnSpc>
                <a:spcPts val="2200"/>
              </a:lnSpc>
              <a:spcBef>
                <a:spcPts val="0"/>
              </a:spcBef>
              <a:buClr>
                <a:srgbClr val="D6851B"/>
              </a:buClr>
              <a:buSzPct val="65000"/>
              <a:buFont typeface="Wingdings 3" panose="05040102010807070707" pitchFamily="18" charset="2"/>
              <a:buChar char=""/>
            </a:pPr>
            <a:r>
              <a:rPr lang="fr-FR" sz="1400" b="0" dirty="0">
                <a:latin typeface="+mn-lt"/>
              </a:rPr>
              <a:t>de 1 à 3,5 </a:t>
            </a:r>
            <a:r>
              <a:rPr lang="fr-FR" sz="1400" b="0" dirty="0">
                <a:solidFill>
                  <a:schemeClr val="tx1"/>
                </a:solidFill>
                <a:latin typeface="+mn-lt"/>
              </a:rPr>
              <a:t>ans</a:t>
            </a:r>
          </a:p>
          <a:p>
            <a:pPr marL="684000" lvl="1" indent="-288000"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À plein temps ou en cours d’emploi</a:t>
            </a:r>
          </a:p>
          <a:p>
            <a:pPr marL="468000" lvl="0" indent="-360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b="1" dirty="0">
                <a:solidFill>
                  <a:schemeClr val="tx1"/>
                </a:solidFill>
                <a:latin typeface="+mn-lt"/>
              </a:rPr>
              <a:t>Technicien·ne</a:t>
            </a:r>
          </a:p>
          <a:p>
            <a:pPr marL="631825" lvl="1" indent="-273050"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Différentes durées de formation</a:t>
            </a:r>
          </a:p>
          <a:p>
            <a:pPr marL="631825" lvl="1" indent="-273050"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À plein temps ou en cours d’emploi</a:t>
            </a:r>
          </a:p>
          <a:p>
            <a:pPr marL="468000" lvl="0" indent="-360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b="1" dirty="0">
                <a:solidFill>
                  <a:schemeClr val="tx1"/>
                </a:solidFill>
                <a:latin typeface="+mn-lt"/>
              </a:rPr>
              <a:t>Gestionnaire spécialisé·e</a:t>
            </a:r>
          </a:p>
          <a:p>
            <a:pPr marL="719138" lvl="1" indent="-358775"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Différentes durées de formation</a:t>
            </a:r>
          </a:p>
          <a:p>
            <a:pPr marL="719138" lvl="1" indent="-358775" defTabSz="914400">
              <a:lnSpc>
                <a:spcPts val="2200"/>
              </a:lnSpc>
              <a:spcBef>
                <a:spcPts val="0"/>
              </a:spcBef>
              <a:buClr>
                <a:srgbClr val="D6851B"/>
              </a:buClr>
              <a:buSzPct val="65000"/>
              <a:buFont typeface="Wingdings 3" panose="05040102010807070707" pitchFamily="18" charset="2"/>
              <a:buChar char=""/>
            </a:pPr>
            <a:r>
              <a:rPr lang="fr-FR" sz="1400" b="0" dirty="0">
                <a:solidFill>
                  <a:schemeClr val="tx1"/>
                </a:solidFill>
                <a:latin typeface="+mn-lt"/>
              </a:rPr>
              <a:t>À plein temps ou en cours d’emploi</a:t>
            </a:r>
            <a:endParaRPr lang="fr-FR" sz="1200" b="0" dirty="0">
              <a:solidFill>
                <a:schemeClr val="tx1"/>
              </a:solidFill>
              <a:latin typeface="+mn-lt"/>
            </a:endParaRPr>
          </a:p>
        </p:txBody>
      </p:sp>
      <p:sp>
        <p:nvSpPr>
          <p:cNvPr id="15" name="Textplatzhalter 3">
            <a:extLst>
              <a:ext uri="{FF2B5EF4-FFF2-40B4-BE49-F238E27FC236}">
                <a16:creationId xmlns:a16="http://schemas.microsoft.com/office/drawing/2014/main" id="{420C4352-C66B-410A-BBF5-401F27134B01}"/>
              </a:ext>
            </a:extLst>
          </p:cNvPr>
          <p:cNvSpPr txBox="1">
            <a:spLocks/>
          </p:cNvSpPr>
          <p:nvPr/>
        </p:nvSpPr>
        <p:spPr>
          <a:xfrm>
            <a:off x="8184575" y="2195973"/>
            <a:ext cx="3528000" cy="1283154"/>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Possibilité d’accès après avoir atteint le niveau DQR 6</a:t>
            </a:r>
          </a:p>
          <a:p>
            <a:pPr marL="360000" indent="-252000" defTabSz="914400">
              <a:lnSpc>
                <a:spcPts val="2200"/>
              </a:lnSpc>
              <a:spcBef>
                <a:spcPts val="0"/>
              </a:spcBef>
              <a:spcAft>
                <a:spcPts val="200"/>
              </a:spcAft>
              <a:buClr>
                <a:srgbClr val="D6851B"/>
              </a:buClr>
              <a:buSzPct val="65000"/>
              <a:buFont typeface="Wingdings 3" panose="05040102010807070707" pitchFamily="18" charset="2"/>
              <a:buChar char=""/>
            </a:pPr>
            <a:r>
              <a:rPr lang="fr-FR" sz="1600" dirty="0">
                <a:solidFill>
                  <a:schemeClr val="tx1"/>
                </a:solidFill>
                <a:latin typeface="+mn-lt"/>
              </a:rPr>
              <a:t>1 600 heures d’apprentissage au minimum</a:t>
            </a:r>
          </a:p>
        </p:txBody>
      </p:sp>
      <p:sp>
        <p:nvSpPr>
          <p:cNvPr id="16" name="Textplatzhalter 3">
            <a:extLst>
              <a:ext uri="{FF2B5EF4-FFF2-40B4-BE49-F238E27FC236}">
                <a16:creationId xmlns:a16="http://schemas.microsoft.com/office/drawing/2014/main" id="{A2FC6EBC-975A-4492-820C-C532F9DF48A0}"/>
              </a:ext>
            </a:extLst>
          </p:cNvPr>
          <p:cNvSpPr txBox="1">
            <a:spLocks/>
          </p:cNvSpPr>
          <p:nvPr/>
        </p:nvSpPr>
        <p:spPr>
          <a:xfrm>
            <a:off x="8184575" y="1563013"/>
            <a:ext cx="3528000" cy="563323"/>
          </a:xfrm>
          <a:prstGeom prst="rect">
            <a:avLst/>
          </a:prstGeom>
          <a:solidFill>
            <a:srgbClr val="D6851B"/>
          </a:solidFill>
        </p:spPr>
        <p:txBody>
          <a:bodyPr vert="horz" wrap="square" lIns="72000" tIns="144000" rIns="72000" bIns="144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2200"/>
              </a:lnSpc>
              <a:spcAft>
                <a:spcPts val="200"/>
              </a:spcAft>
              <a:buClr>
                <a:srgbClr val="D6851B"/>
              </a:buClr>
              <a:buSzPct val="65000"/>
            </a:pPr>
            <a:r>
              <a:rPr lang="fr-FR" sz="1800" dirty="0"/>
              <a:t>Master Professional [CAC 7]</a:t>
            </a:r>
          </a:p>
        </p:txBody>
      </p:sp>
    </p:spTree>
    <p:extLst>
      <p:ext uri="{BB962C8B-B14F-4D97-AF65-F5344CB8AC3E}">
        <p14:creationId xmlns:p14="http://schemas.microsoft.com/office/powerpoint/2010/main" val="414440421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6</a:t>
            </a:r>
            <a:r>
              <a:rPr lang="fr-FR" noProof="0" dirty="0">
                <a:solidFill>
                  <a:srgbClr val="D6851B"/>
                </a:solidFill>
              </a:rPr>
              <a:t>. </a:t>
            </a:r>
            <a:r>
              <a:rPr lang="fr-FR" dirty="0"/>
              <a:t>Possibilités de formation continue et de promotion professionnelle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0" y="1469027"/>
            <a:ext cx="10379303" cy="3574312"/>
          </a:xfrm>
          <a:prstGeom prst="rect">
            <a:avLst/>
          </a:prstGeom>
          <a:noFill/>
        </p:spPr>
        <p:txBody>
          <a:bodyPr wrap="square" lIns="0" tIns="0" rIns="0" bIns="0">
            <a:spAutoFit/>
          </a:bodyPr>
          <a:lstStyle/>
          <a:p>
            <a:pPr>
              <a:lnSpc>
                <a:spcPts val="2200"/>
              </a:lnSpc>
              <a:spcBef>
                <a:spcPts val="600"/>
              </a:spcBef>
              <a:spcAft>
                <a:spcPts val="600"/>
              </a:spcAft>
              <a:buClr>
                <a:srgbClr val="D6851B"/>
              </a:buClr>
              <a:buSzPct val="65000"/>
            </a:pPr>
            <a:r>
              <a:rPr lang="fr-FR" sz="1600" dirty="0"/>
              <a:t>Passage de la formation professionnelle à la formation universitaire sans droit d’accès aux études supérieures</a:t>
            </a:r>
          </a:p>
          <a:p>
            <a:pPr marL="285750" indent="-285750">
              <a:lnSpc>
                <a:spcPts val="2200"/>
              </a:lnSpc>
              <a:spcBef>
                <a:spcPts val="600"/>
              </a:spcBef>
              <a:spcAft>
                <a:spcPts val="200"/>
              </a:spcAft>
              <a:buClr>
                <a:srgbClr val="D6851B"/>
              </a:buClr>
              <a:buSzPct val="65000"/>
              <a:buFont typeface="Wingdings 3" panose="05040102010807070707" pitchFamily="18" charset="2"/>
              <a:buChar char=""/>
            </a:pPr>
            <a:r>
              <a:rPr lang="fr-FR" sz="1600" dirty="0"/>
              <a:t>Accès grâce à une formation de promotion professionnelle</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Par ex. brevet de maître artisan·e (Bachelor Professional) ou diplôme de formation continue comparable au titre de la loi BBiG ou du code HwO, ou dans le domaine des professions de la santé réglementées par la législation des Länder</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Droit d’accès général aux études supérieures</a:t>
            </a:r>
          </a:p>
          <a:p>
            <a:pPr marL="285750" indent="-285750">
              <a:lnSpc>
                <a:spcPts val="2200"/>
              </a:lnSpc>
              <a:spcBef>
                <a:spcPts val="600"/>
              </a:spcBef>
              <a:spcAft>
                <a:spcPts val="200"/>
              </a:spcAft>
              <a:buClr>
                <a:srgbClr val="D6851B"/>
              </a:buClr>
              <a:buSzPct val="65000"/>
              <a:buFont typeface="Wingdings 3" panose="05040102010807070707" pitchFamily="18" charset="2"/>
              <a:buChar char=""/>
            </a:pPr>
            <a:r>
              <a:rPr lang="fr-FR" sz="1600" dirty="0"/>
              <a:t>Accès grâce à une formation professionnelle et une activité professionnelle correspondantes sur le plan technique</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Formation professionnelle de deux ans au minimum, ensuite au moins trois ans d’expérience dans le métier de formation ou dans un métier correspondant, sur le plan technique, à la formation professionnelle suivie</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Entretien de conseil, examen d’accès ou études à titre d’essai requis le cas échéant</a:t>
            </a:r>
          </a:p>
          <a:p>
            <a:pPr marL="612000" lvl="1" indent="-252000">
              <a:lnSpc>
                <a:spcPts val="2200"/>
              </a:lnSpc>
              <a:spcBef>
                <a:spcPts val="600"/>
              </a:spcBef>
              <a:spcAft>
                <a:spcPts val="200"/>
              </a:spcAft>
              <a:buClr>
                <a:srgbClr val="D6851B"/>
              </a:buClr>
              <a:buSzPct val="65000"/>
              <a:buFont typeface="Wingdings 3" panose="05040102010807070707" pitchFamily="18" charset="2"/>
              <a:buChar char=""/>
            </a:pPr>
            <a:r>
              <a:rPr lang="fr-FR" sz="1600" dirty="0"/>
              <a:t>Accès à un cursus d’études correspondant au diplôme professionnel/à l’activité professionnelle sur le plan technique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Passage au cursus de formation universitaire</a:t>
            </a:r>
          </a:p>
        </p:txBody>
      </p:sp>
    </p:spTree>
    <p:extLst>
      <p:ext uri="{BB962C8B-B14F-4D97-AF65-F5344CB8AC3E}">
        <p14:creationId xmlns:p14="http://schemas.microsoft.com/office/powerpoint/2010/main" val="221495554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6</a:t>
            </a:r>
            <a:r>
              <a:rPr lang="fr-FR" noProof="0" dirty="0">
                <a:solidFill>
                  <a:srgbClr val="D6851B"/>
                </a:solidFill>
              </a:rPr>
              <a:t>. </a:t>
            </a:r>
            <a:r>
              <a:rPr lang="fr-FR" dirty="0"/>
              <a:t>Possibilités de formation continue et de promotion professionnelle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Autres voies d’accès à la formation continue</a:t>
            </a:r>
          </a:p>
        </p:txBody>
      </p:sp>
      <p:sp>
        <p:nvSpPr>
          <p:cNvPr id="5" name="Rechteck: abgerundete Ecken 4">
            <a:extLst>
              <a:ext uri="{FF2B5EF4-FFF2-40B4-BE49-F238E27FC236}">
                <a16:creationId xmlns:a16="http://schemas.microsoft.com/office/drawing/2014/main" id="{65E17E19-A1FA-4EC5-BADD-810EC0C94935}"/>
              </a:ext>
            </a:extLst>
          </p:cNvPr>
          <p:cNvSpPr/>
          <p:nvPr/>
        </p:nvSpPr>
        <p:spPr>
          <a:xfrm>
            <a:off x="658813" y="1556675"/>
            <a:ext cx="5437187"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dirty="0">
                <a:solidFill>
                  <a:schemeClr val="bg1"/>
                </a:solidFill>
              </a:rPr>
              <a:t>Rattrapage des diplômes scolaires/professionnels</a:t>
            </a:r>
          </a:p>
        </p:txBody>
      </p:sp>
      <p:sp>
        <p:nvSpPr>
          <p:cNvPr id="6" name="Rechteck: abgerundete Ecken 5">
            <a:extLst>
              <a:ext uri="{FF2B5EF4-FFF2-40B4-BE49-F238E27FC236}">
                <a16:creationId xmlns:a16="http://schemas.microsoft.com/office/drawing/2014/main" id="{3ABEEA2F-CC64-44BB-8CBD-899D8FC5D02B}"/>
              </a:ext>
            </a:extLst>
          </p:cNvPr>
          <p:cNvSpPr/>
          <p:nvPr/>
        </p:nvSpPr>
        <p:spPr>
          <a:xfrm>
            <a:off x="6240463" y="1556675"/>
            <a:ext cx="5479347"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Reconversion</a:t>
            </a:r>
          </a:p>
        </p:txBody>
      </p:sp>
      <p:sp>
        <p:nvSpPr>
          <p:cNvPr id="7" name="Textfeld 6">
            <a:extLst>
              <a:ext uri="{FF2B5EF4-FFF2-40B4-BE49-F238E27FC236}">
                <a16:creationId xmlns:a16="http://schemas.microsoft.com/office/drawing/2014/main" id="{0C37784B-0B82-42B3-B5BD-50F776E2C82F}"/>
              </a:ext>
            </a:extLst>
          </p:cNvPr>
          <p:cNvSpPr txBox="1"/>
          <p:nvPr/>
        </p:nvSpPr>
        <p:spPr>
          <a:xfrm>
            <a:off x="658813" y="2388618"/>
            <a:ext cx="5292725" cy="1419876"/>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Par ex. en vue de la qualification pour des activités supérieures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En cours d’emploi par des cours du soir, ou à temps plein, dans des établissements de préparation aux examens</a:t>
            </a:r>
            <a:br>
              <a:rPr lang="fr-FR" sz="1600" dirty="0"/>
            </a:br>
            <a:r>
              <a:rPr lang="fr-FR" sz="1600" dirty="0"/>
              <a:t> ou auprès de prestataires de formation </a:t>
            </a:r>
          </a:p>
        </p:txBody>
      </p:sp>
      <p:sp>
        <p:nvSpPr>
          <p:cNvPr id="8" name="Textfeld 7">
            <a:extLst>
              <a:ext uri="{FF2B5EF4-FFF2-40B4-BE49-F238E27FC236}">
                <a16:creationId xmlns:a16="http://schemas.microsoft.com/office/drawing/2014/main" id="{4791ED3F-869F-4B64-ACB8-5CF085C86213}"/>
              </a:ext>
            </a:extLst>
          </p:cNvPr>
          <p:cNvSpPr txBox="1"/>
          <p:nvPr/>
        </p:nvSpPr>
        <p:spPr>
          <a:xfrm>
            <a:off x="6240463" y="2388618"/>
            <a:ext cx="5395277" cy="1445524"/>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Qualification pour une autre activité que celle apprise et exercée auparavant</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Pour des raisons de santé ou liées au marché du travail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En général, le temps de formation est réduit d’un tiers du fait des acquis professionnels</a:t>
            </a:r>
          </a:p>
        </p:txBody>
      </p:sp>
      <p:pic>
        <p:nvPicPr>
          <p:cNvPr id="3" name="Grafik 2">
            <a:extLst>
              <a:ext uri="{FF2B5EF4-FFF2-40B4-BE49-F238E27FC236}">
                <a16:creationId xmlns:a16="http://schemas.microsoft.com/office/drawing/2014/main" id="{DBE6F7A8-D969-4D62-8021-7DD1722B1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0328" y="3429000"/>
            <a:ext cx="1995672" cy="2232025"/>
          </a:xfrm>
          <a:prstGeom prst="rect">
            <a:avLst/>
          </a:prstGeom>
        </p:spPr>
      </p:pic>
    </p:spTree>
    <p:extLst>
      <p:ext uri="{BB962C8B-B14F-4D97-AF65-F5344CB8AC3E}">
        <p14:creationId xmlns:p14="http://schemas.microsoft.com/office/powerpoint/2010/main" val="144886100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32D17-3325-40F7-8519-636D449FEA87}"/>
              </a:ext>
            </a:extLst>
          </p:cNvPr>
          <p:cNvSpPr>
            <a:spLocks noGrp="1"/>
          </p:cNvSpPr>
          <p:nvPr>
            <p:ph type="title"/>
          </p:nvPr>
        </p:nvSpPr>
        <p:spPr/>
        <p:txBody>
          <a:bodyPr/>
          <a:lstStyle/>
          <a:p>
            <a:r>
              <a:rPr lang="fr-FR" noProof="0" dirty="0"/>
              <a:t>Informations supplémentaires</a:t>
            </a:r>
          </a:p>
        </p:txBody>
      </p:sp>
      <p:sp>
        <p:nvSpPr>
          <p:cNvPr id="7" name="Inhaltsplatzhalter 4">
            <a:extLst>
              <a:ext uri="{FF2B5EF4-FFF2-40B4-BE49-F238E27FC236}">
                <a16:creationId xmlns:a16="http://schemas.microsoft.com/office/drawing/2014/main" id="{5562CB77-B8C0-4841-AE85-A70AB85CD56F}"/>
              </a:ext>
            </a:extLst>
          </p:cNvPr>
          <p:cNvSpPr txBox="1">
            <a:spLocks/>
          </p:cNvSpPr>
          <p:nvPr/>
        </p:nvSpPr>
        <p:spPr>
          <a:xfrm>
            <a:off x="836267" y="1686929"/>
            <a:ext cx="3261845" cy="4126642"/>
          </a:xfrm>
          <a:prstGeom prst="rect">
            <a:avLst/>
          </a:prstGeom>
        </p:spPr>
        <p:txBody>
          <a:bodyPr/>
          <a:lst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7187" lvl="1" indent="0">
              <a:buNone/>
            </a:pPr>
            <a:endParaRPr lang="de-DE" dirty="0"/>
          </a:p>
        </p:txBody>
      </p:sp>
      <p:sp>
        <p:nvSpPr>
          <p:cNvPr id="16" name="Inhaltsplatzhalter 4">
            <a:extLst>
              <a:ext uri="{FF2B5EF4-FFF2-40B4-BE49-F238E27FC236}">
                <a16:creationId xmlns:a16="http://schemas.microsoft.com/office/drawing/2014/main" id="{CF51AEC1-89BB-4869-9295-1AE585D09EAE}"/>
              </a:ext>
            </a:extLst>
          </p:cNvPr>
          <p:cNvSpPr>
            <a:spLocks noGrp="1"/>
          </p:cNvSpPr>
          <p:nvPr>
            <p:ph idx="1"/>
          </p:nvPr>
        </p:nvSpPr>
        <p:spPr>
          <a:xfrm>
            <a:off x="663823" y="1808163"/>
            <a:ext cx="6460877" cy="2232025"/>
          </a:xfrm>
        </p:spPr>
        <p:txBody>
          <a:bodyPr numCol="1">
            <a:noAutofit/>
          </a:bodyPr>
          <a:lstStyle/>
          <a:p>
            <a:pPr marL="0" indent="0">
              <a:buNone/>
            </a:pPr>
            <a:r>
              <a:rPr lang="fr-FR" sz="1800" noProof="0" dirty="0"/>
              <a:t>Vous trouverez cette présentation, ainsi que d’autres, de même que des informations sur la formation professionnelle en Allemagne et sur la collaboration internationale dans la formation professionnelle sur notre site Internet : </a:t>
            </a:r>
          </a:p>
          <a:p>
            <a:pPr marL="0" indent="0">
              <a:buNone/>
            </a:pPr>
            <a:br>
              <a:rPr lang="fr-FR" sz="1800" b="1" noProof="0" dirty="0">
                <a:solidFill>
                  <a:srgbClr val="D6851B"/>
                </a:solidFill>
                <a:hlinkClick r:id="rId2">
                  <a:extLst>
                    <a:ext uri="{A12FA001-AC4F-418D-AE19-62706E023703}">
                      <ahyp:hlinkClr xmlns:ahyp="http://schemas.microsoft.com/office/drawing/2018/hyperlinkcolor" val="tx"/>
                    </a:ext>
                  </a:extLst>
                </a:hlinkClick>
              </a:rPr>
            </a:br>
            <a:r>
              <a:rPr lang="fr-FR" sz="1800" b="1" noProof="0" dirty="0">
                <a:solidFill>
                  <a:srgbClr val="D6851B"/>
                </a:solidFill>
                <a:hlinkClick r:id="rId2">
                  <a:extLst>
                    <a:ext uri="{A12FA001-AC4F-418D-AE19-62706E023703}">
                      <ahyp:hlinkClr xmlns:ahyp="http://schemas.microsoft.com/office/drawing/2018/hyperlinkcolor" val="tx"/>
                    </a:ext>
                  </a:extLst>
                </a:hlinkClick>
              </a:rPr>
              <a:t>www.govet.international/fr</a:t>
            </a:r>
            <a:endParaRPr lang="fr-FR" sz="1800" b="1" noProof="0" dirty="0">
              <a:solidFill>
                <a:srgbClr val="D6851B"/>
              </a:solidFill>
              <a:hlinkClick r:id="rId3">
                <a:extLst>
                  <a:ext uri="{A12FA001-AC4F-418D-AE19-62706E023703}">
                    <ahyp:hlinkClr xmlns:ahyp="http://schemas.microsoft.com/office/drawing/2018/hyperlinkcolor" val="tx"/>
                  </a:ext>
                </a:extLst>
              </a:hlinkClick>
            </a:endParaRPr>
          </a:p>
          <a:p>
            <a:pPr marL="0" indent="0">
              <a:buNone/>
            </a:pPr>
            <a:endParaRPr lang="de-DE" sz="1400" b="1" noProof="0" dirty="0"/>
          </a:p>
        </p:txBody>
      </p:sp>
      <p:sp>
        <p:nvSpPr>
          <p:cNvPr id="17" name="Inhaltsplatzhalter 4">
            <a:extLst>
              <a:ext uri="{FF2B5EF4-FFF2-40B4-BE49-F238E27FC236}">
                <a16:creationId xmlns:a16="http://schemas.microsoft.com/office/drawing/2014/main" id="{FA3A0241-8DA4-40A3-A6AA-51BBABD44202}"/>
              </a:ext>
            </a:extLst>
          </p:cNvPr>
          <p:cNvSpPr txBox="1">
            <a:spLocks/>
          </p:cNvSpPr>
          <p:nvPr/>
        </p:nvSpPr>
        <p:spPr>
          <a:xfrm>
            <a:off x="658813" y="4192734"/>
            <a:ext cx="11053762" cy="978337"/>
          </a:xfrm>
          <a:prstGeom prst="rect">
            <a:avLst/>
          </a:prstGeom>
        </p:spPr>
        <p:txBody>
          <a:bodyPr vert="horz" lIns="91440" tIns="45720" rIns="91440" bIns="45720" numCol="2"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00" b="1" dirty="0">
                <a:latin typeface="+mj-lt"/>
              </a:rPr>
              <a:t>Sources</a:t>
            </a:r>
          </a:p>
          <a:p>
            <a:pPr marL="266700" indent="-266700"/>
            <a:r>
              <a:rPr lang="fr-FR" sz="1600" dirty="0">
                <a:latin typeface="+mj-lt"/>
              </a:rPr>
              <a:t>Rapport de données BIBB (</a:t>
            </a:r>
            <a:r>
              <a:rPr lang="fr-FR" sz="1600" dirty="0">
                <a:solidFill>
                  <a:srgbClr val="D6851B"/>
                </a:solidFill>
                <a:latin typeface="+mj-lt"/>
                <a:hlinkClick r:id="rId4">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Conférence permanente des ministres de l’Éducation (KMK, </a:t>
            </a:r>
            <a:r>
              <a:rPr lang="fr-FR" sz="1600" dirty="0">
                <a:solidFill>
                  <a:srgbClr val="D6851B"/>
                </a:solidFill>
                <a:latin typeface="+mj-lt"/>
                <a:hlinkClick r:id="rId5">
                  <a:extLst>
                    <a:ext uri="{A12FA001-AC4F-418D-AE19-62706E023703}">
                      <ahyp:hlinkClr xmlns:ahyp="http://schemas.microsoft.com/office/drawing/2018/hyperlinkcolor" val="tx"/>
                    </a:ext>
                  </a:extLst>
                </a:hlinkClick>
              </a:rPr>
              <a:t>lien</a:t>
            </a:r>
            <a:r>
              <a:rPr lang="fr-FR" sz="1600" dirty="0">
                <a:latin typeface="+mj-lt"/>
              </a:rPr>
              <a:t>)</a:t>
            </a:r>
          </a:p>
          <a:p>
            <a:pPr marL="0" indent="0">
              <a:buNone/>
            </a:pPr>
            <a:br>
              <a:rPr lang="fr-FR" sz="1600" dirty="0">
                <a:latin typeface="+mj-lt"/>
              </a:rPr>
            </a:br>
            <a:endParaRPr lang="fr-FR" sz="1600" dirty="0">
              <a:latin typeface="+mj-lt"/>
            </a:endParaRPr>
          </a:p>
          <a:p>
            <a:pPr marL="266700" indent="-266700"/>
            <a:r>
              <a:rPr lang="fr-FR" sz="1600" dirty="0">
                <a:latin typeface="+mj-lt"/>
              </a:rPr>
              <a:t>Portail des données du ministère fédéral de l’Éducation et de la Recherche (BMBF, </a:t>
            </a:r>
            <a:r>
              <a:rPr lang="fr-FR" sz="1600" dirty="0">
                <a:solidFill>
                  <a:srgbClr val="D6851B"/>
                </a:solidFill>
                <a:latin typeface="+mj-lt"/>
                <a:hlinkClick r:id="rId6">
                  <a:extLst>
                    <a:ext uri="{A12FA001-AC4F-418D-AE19-62706E023703}">
                      <ahyp:hlinkClr xmlns:ahyp="http://schemas.microsoft.com/office/drawing/2018/hyperlinkcolor" val="tx"/>
                    </a:ext>
                  </a:extLst>
                </a:hlinkClick>
              </a:rPr>
              <a:t>lien</a:t>
            </a:r>
            <a:r>
              <a:rPr lang="fr-FR" sz="1600" dirty="0">
                <a:latin typeface="+mj-lt"/>
              </a:rPr>
              <a:t>)</a:t>
            </a:r>
          </a:p>
          <a:p>
            <a:pPr marL="266700" indent="-266700"/>
            <a:r>
              <a:rPr lang="fr-FR" sz="1600" dirty="0">
                <a:latin typeface="+mj-lt"/>
              </a:rPr>
              <a:t>Statistiques Destatis sur la formation professionnelle (</a:t>
            </a:r>
            <a:r>
              <a:rPr lang="fr-FR" sz="1600" dirty="0">
                <a:solidFill>
                  <a:srgbClr val="D6851B"/>
                </a:solidFill>
                <a:latin typeface="+mj-lt"/>
                <a:hlinkClick r:id="rId7">
                  <a:extLst>
                    <a:ext uri="{A12FA001-AC4F-418D-AE19-62706E023703}">
                      <ahyp:hlinkClr xmlns:ahyp="http://schemas.microsoft.com/office/drawing/2018/hyperlinkcolor" val="tx"/>
                    </a:ext>
                  </a:extLst>
                </a:hlinkClick>
              </a:rPr>
              <a:t>lien</a:t>
            </a:r>
            <a:r>
              <a:rPr lang="fr-FR" sz="1600" dirty="0">
                <a:latin typeface="+mj-lt"/>
              </a:rPr>
              <a:t>)</a:t>
            </a:r>
          </a:p>
        </p:txBody>
      </p:sp>
    </p:spTree>
    <p:extLst>
      <p:ext uri="{BB962C8B-B14F-4D97-AF65-F5344CB8AC3E}">
        <p14:creationId xmlns:p14="http://schemas.microsoft.com/office/powerpoint/2010/main" val="3295409912"/>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fr-FR" b="1" noProof="0" dirty="0"/>
              <a:t>GOVET auprès du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fr-FR" sz="3600" noProof="0" dirty="0">
                <a:solidFill>
                  <a:srgbClr val="D6851B"/>
                </a:solidFill>
              </a:rPr>
              <a:t>Contenu</a:t>
            </a:r>
          </a:p>
        </p:txBody>
      </p:sp>
      <p:sp>
        <p:nvSpPr>
          <p:cNvPr id="12" name="Textfeld 11">
            <a:extLst>
              <a:ext uri="{FF2B5EF4-FFF2-40B4-BE49-F238E27FC236}">
                <a16:creationId xmlns:a16="http://schemas.microsoft.com/office/drawing/2014/main" id="{EF5F9F5E-ECA7-4F0F-8CB4-6E016A211F75}"/>
              </a:ext>
            </a:extLst>
          </p:cNvPr>
          <p:cNvSpPr txBox="1"/>
          <p:nvPr/>
        </p:nvSpPr>
        <p:spPr>
          <a:xfrm>
            <a:off x="658812" y="1573553"/>
            <a:ext cx="7528844" cy="2616101"/>
          </a:xfrm>
          <a:prstGeom prst="rect">
            <a:avLst/>
          </a:prstGeom>
          <a:noFill/>
        </p:spPr>
        <p:txBody>
          <a:bodyPr wrap="square" lIns="0" tIns="0" rIns="0" bIns="0" rtlCol="0">
            <a:spAutoFit/>
          </a:bodyPr>
          <a:lstStyle/>
          <a:p>
            <a:pPr indent="-360000">
              <a:lnSpc>
                <a:spcPts val="2400"/>
              </a:lnSpc>
              <a:spcAft>
                <a:spcPts val="1200"/>
              </a:spcAft>
              <a:buFont typeface="+mj-lt"/>
              <a:buAutoNum type="arabicPeriod"/>
            </a:pPr>
            <a:r>
              <a:rPr lang="fr-FR" sz="2000" dirty="0">
                <a:latin typeface="+mj-lt"/>
              </a:rPr>
              <a:t>Champs professionnels en Allemagne</a:t>
            </a:r>
          </a:p>
          <a:p>
            <a:pPr indent="-360000">
              <a:lnSpc>
                <a:spcPts val="2400"/>
              </a:lnSpc>
              <a:spcAft>
                <a:spcPts val="1200"/>
              </a:spcAft>
              <a:buFont typeface="+mj-lt"/>
              <a:buAutoNum type="arabicPeriod"/>
            </a:pPr>
            <a:r>
              <a:rPr lang="fr-FR" sz="2000" dirty="0">
                <a:latin typeface="+mj-lt"/>
              </a:rPr>
              <a:t>Le cadre allemand des certifications (CAC)</a:t>
            </a:r>
          </a:p>
          <a:p>
            <a:pPr indent="-360000">
              <a:lnSpc>
                <a:spcPts val="2400"/>
              </a:lnSpc>
              <a:spcAft>
                <a:spcPts val="1200"/>
              </a:spcAft>
              <a:buFont typeface="+mj-lt"/>
              <a:buAutoNum type="arabicPeriod"/>
            </a:pPr>
            <a:r>
              <a:rPr lang="fr-FR" sz="2000" dirty="0">
                <a:latin typeface="+mj-lt"/>
              </a:rPr>
              <a:t>Deux types de formation professionnelle initiale</a:t>
            </a:r>
          </a:p>
          <a:p>
            <a:pPr indent="-360000">
              <a:lnSpc>
                <a:spcPts val="2400"/>
              </a:lnSpc>
              <a:spcAft>
                <a:spcPts val="1200"/>
              </a:spcAft>
              <a:buFont typeface="+mj-lt"/>
              <a:buAutoNum type="arabicPeriod"/>
            </a:pPr>
            <a:r>
              <a:rPr lang="fr-FR" sz="2000" dirty="0">
                <a:latin typeface="+mj-lt"/>
              </a:rPr>
              <a:t>Formation en entreprise en alternance</a:t>
            </a:r>
          </a:p>
          <a:p>
            <a:pPr indent="-360000">
              <a:lnSpc>
                <a:spcPts val="2400"/>
              </a:lnSpc>
              <a:spcAft>
                <a:spcPts val="1200"/>
              </a:spcAft>
              <a:buFont typeface="+mj-lt"/>
              <a:buAutoNum type="arabicPeriod"/>
            </a:pPr>
            <a:r>
              <a:rPr lang="fr-FR" sz="2000" dirty="0">
                <a:latin typeface="+mj-lt"/>
              </a:rPr>
              <a:t>Formations en école</a:t>
            </a:r>
          </a:p>
          <a:p>
            <a:pPr indent="-360000">
              <a:lnSpc>
                <a:spcPts val="2400"/>
              </a:lnSpc>
              <a:spcAft>
                <a:spcPts val="1200"/>
              </a:spcAft>
              <a:buFont typeface="+mj-lt"/>
              <a:buAutoNum type="arabicPeriod"/>
            </a:pPr>
            <a:r>
              <a:rPr lang="fr-FR" sz="2000" dirty="0">
                <a:latin typeface="+mj-lt"/>
              </a:rPr>
              <a:t>Possibilités de formation continue et de promotion professionnelle</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296863"/>
            <a:ext cx="9000000" cy="446715"/>
          </a:xfrm>
        </p:spPr>
        <p:txBody>
          <a:bodyPr>
            <a:normAutofit/>
          </a:bodyPr>
          <a:lstStyle/>
          <a:p>
            <a:r>
              <a:rPr lang="fr-FR" noProof="0" dirty="0">
                <a:solidFill>
                  <a:srgbClr val="D6851B"/>
                </a:solidFill>
              </a:rPr>
              <a:t>1. </a:t>
            </a:r>
            <a:r>
              <a:rPr lang="fr-FR" dirty="0"/>
              <a:t>Champs professionnels en Allemagne</a:t>
            </a:r>
          </a:p>
        </p:txBody>
      </p:sp>
      <p:grpSp>
        <p:nvGrpSpPr>
          <p:cNvPr id="127" name="Gruppieren 126">
            <a:extLst>
              <a:ext uri="{FF2B5EF4-FFF2-40B4-BE49-F238E27FC236}">
                <a16:creationId xmlns:a16="http://schemas.microsoft.com/office/drawing/2014/main" id="{E39AA5FE-FAB5-4042-88A3-EA3C84EC8B3B}"/>
              </a:ext>
            </a:extLst>
          </p:cNvPr>
          <p:cNvGrpSpPr/>
          <p:nvPr/>
        </p:nvGrpSpPr>
        <p:grpSpPr>
          <a:xfrm>
            <a:off x="1335600" y="4023073"/>
            <a:ext cx="4608000" cy="540000"/>
            <a:chOff x="1236000" y="4023073"/>
            <a:chExt cx="4608000" cy="540000"/>
          </a:xfrm>
        </p:grpSpPr>
        <p:sp>
          <p:nvSpPr>
            <p:cNvPr id="30" name="Textplatzhalter 3">
              <a:extLst>
                <a:ext uri="{FF2B5EF4-FFF2-40B4-BE49-F238E27FC236}">
                  <a16:creationId xmlns:a16="http://schemas.microsoft.com/office/drawing/2014/main" id="{0C975A4D-EB0E-48CB-971D-4A56275240A9}"/>
                </a:ext>
              </a:extLst>
            </p:cNvPr>
            <p:cNvSpPr txBox="1">
              <a:spLocks/>
            </p:cNvSpPr>
            <p:nvPr/>
          </p:nvSpPr>
          <p:spPr>
            <a:xfrm>
              <a:off x="1236000" y="402307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TI, informatique</a:t>
              </a:r>
            </a:p>
          </p:txBody>
        </p:sp>
        <p:pic>
          <p:nvPicPr>
            <p:cNvPr id="83" name="Grafik 82">
              <a:extLst>
                <a:ext uri="{FF2B5EF4-FFF2-40B4-BE49-F238E27FC236}">
                  <a16:creationId xmlns:a16="http://schemas.microsoft.com/office/drawing/2014/main" id="{7759702E-64DC-41F6-837F-D73005738B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28895" y="4131148"/>
              <a:ext cx="342900" cy="333375"/>
            </a:xfrm>
            <a:prstGeom prst="rect">
              <a:avLst/>
            </a:prstGeom>
          </p:spPr>
        </p:pic>
      </p:grpSp>
      <p:grpSp>
        <p:nvGrpSpPr>
          <p:cNvPr id="128" name="Gruppieren 127">
            <a:extLst>
              <a:ext uri="{FF2B5EF4-FFF2-40B4-BE49-F238E27FC236}">
                <a16:creationId xmlns:a16="http://schemas.microsoft.com/office/drawing/2014/main" id="{CB5DA963-1E4D-415B-8F84-13356F8E0F9F}"/>
              </a:ext>
            </a:extLst>
          </p:cNvPr>
          <p:cNvGrpSpPr/>
          <p:nvPr/>
        </p:nvGrpSpPr>
        <p:grpSpPr>
          <a:xfrm>
            <a:off x="1335600" y="3428961"/>
            <a:ext cx="4608000" cy="540000"/>
            <a:chOff x="1236000" y="3428961"/>
            <a:chExt cx="4608000" cy="540000"/>
          </a:xfrm>
        </p:grpSpPr>
        <p:sp>
          <p:nvSpPr>
            <p:cNvPr id="40" name="Textplatzhalter 3">
              <a:extLst>
                <a:ext uri="{FF2B5EF4-FFF2-40B4-BE49-F238E27FC236}">
                  <a16:creationId xmlns:a16="http://schemas.microsoft.com/office/drawing/2014/main" id="{889821B5-A069-4872-9E28-43FED36EB93C}"/>
                </a:ext>
              </a:extLst>
            </p:cNvPr>
            <p:cNvSpPr txBox="1">
              <a:spLocks/>
            </p:cNvSpPr>
            <p:nvPr/>
          </p:nvSpPr>
          <p:spPr>
            <a:xfrm>
              <a:off x="1236000" y="3428961"/>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Électrotechnique</a:t>
              </a:r>
            </a:p>
          </p:txBody>
        </p:sp>
        <p:pic>
          <p:nvPicPr>
            <p:cNvPr id="85" name="Grafik 84">
              <a:extLst>
                <a:ext uri="{FF2B5EF4-FFF2-40B4-BE49-F238E27FC236}">
                  <a16:creationId xmlns:a16="http://schemas.microsoft.com/office/drawing/2014/main" id="{9AA22DE4-6A2E-464D-A6FE-1F127C1AE3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3608" y="3538582"/>
              <a:ext cx="352425" cy="314325"/>
            </a:xfrm>
            <a:prstGeom prst="rect">
              <a:avLst/>
            </a:prstGeom>
          </p:spPr>
        </p:pic>
      </p:grpSp>
      <p:grpSp>
        <p:nvGrpSpPr>
          <p:cNvPr id="129" name="Gruppieren 128">
            <a:extLst>
              <a:ext uri="{FF2B5EF4-FFF2-40B4-BE49-F238E27FC236}">
                <a16:creationId xmlns:a16="http://schemas.microsoft.com/office/drawing/2014/main" id="{038F789D-9901-427E-AE2C-5E098414B8D5}"/>
              </a:ext>
            </a:extLst>
          </p:cNvPr>
          <p:cNvGrpSpPr/>
          <p:nvPr/>
        </p:nvGrpSpPr>
        <p:grpSpPr>
          <a:xfrm>
            <a:off x="1335600" y="1646625"/>
            <a:ext cx="4608000" cy="540000"/>
            <a:chOff x="1236000" y="1646625"/>
            <a:chExt cx="4608000" cy="540000"/>
          </a:xfrm>
        </p:grpSpPr>
        <p:sp>
          <p:nvSpPr>
            <p:cNvPr id="27" name="Textplatzhalter 3">
              <a:extLst>
                <a:ext uri="{FF2B5EF4-FFF2-40B4-BE49-F238E27FC236}">
                  <a16:creationId xmlns:a16="http://schemas.microsoft.com/office/drawing/2014/main" id="{58B7D7CD-ACD2-4621-8272-8AC3DD780ED9}"/>
                </a:ext>
              </a:extLst>
            </p:cNvPr>
            <p:cNvSpPr txBox="1">
              <a:spLocks/>
            </p:cNvSpPr>
            <p:nvPr/>
          </p:nvSpPr>
          <p:spPr>
            <a:xfrm>
              <a:off x="1236000" y="164662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Production, fabrication</a:t>
              </a:r>
            </a:p>
          </p:txBody>
        </p:sp>
        <p:pic>
          <p:nvPicPr>
            <p:cNvPr id="87" name="Grafik 86">
              <a:extLst>
                <a:ext uri="{FF2B5EF4-FFF2-40B4-BE49-F238E27FC236}">
                  <a16:creationId xmlns:a16="http://schemas.microsoft.com/office/drawing/2014/main" id="{C2ED5982-05C2-4010-9654-C319CDB7C4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36516" y="1717797"/>
              <a:ext cx="295275" cy="342900"/>
            </a:xfrm>
            <a:prstGeom prst="rect">
              <a:avLst/>
            </a:prstGeom>
          </p:spPr>
        </p:pic>
      </p:grpSp>
      <p:grpSp>
        <p:nvGrpSpPr>
          <p:cNvPr id="116" name="Gruppieren 115">
            <a:extLst>
              <a:ext uri="{FF2B5EF4-FFF2-40B4-BE49-F238E27FC236}">
                <a16:creationId xmlns:a16="http://schemas.microsoft.com/office/drawing/2014/main" id="{B1C0053A-D1B7-4437-B095-06638C2221EB}"/>
              </a:ext>
            </a:extLst>
          </p:cNvPr>
          <p:cNvGrpSpPr/>
          <p:nvPr/>
        </p:nvGrpSpPr>
        <p:grpSpPr>
          <a:xfrm>
            <a:off x="1335600" y="2240737"/>
            <a:ext cx="4608000" cy="540000"/>
            <a:chOff x="1236000" y="2240737"/>
            <a:chExt cx="4608000" cy="540000"/>
          </a:xfrm>
        </p:grpSpPr>
        <p:sp>
          <p:nvSpPr>
            <p:cNvPr id="28" name="Textplatzhalter 3">
              <a:extLst>
                <a:ext uri="{FF2B5EF4-FFF2-40B4-BE49-F238E27FC236}">
                  <a16:creationId xmlns:a16="http://schemas.microsoft.com/office/drawing/2014/main" id="{1439DB49-A13F-476E-B7DE-3C12C0FB5C1A}"/>
                </a:ext>
              </a:extLst>
            </p:cNvPr>
            <p:cNvSpPr txBox="1">
              <a:spLocks/>
            </p:cNvSpPr>
            <p:nvPr/>
          </p:nvSpPr>
          <p:spPr>
            <a:xfrm>
              <a:off x="1236000" y="2240737"/>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Bâtiment, architecture, mesures</a:t>
              </a:r>
            </a:p>
          </p:txBody>
        </p:sp>
        <p:pic>
          <p:nvPicPr>
            <p:cNvPr id="89" name="Grafik 88">
              <a:extLst>
                <a:ext uri="{FF2B5EF4-FFF2-40B4-BE49-F238E27FC236}">
                  <a16:creationId xmlns:a16="http://schemas.microsoft.com/office/drawing/2014/main" id="{9968783C-FD42-4333-9373-AC49449B61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4136" y="2285474"/>
              <a:ext cx="266700" cy="400050"/>
            </a:xfrm>
            <a:prstGeom prst="rect">
              <a:avLst/>
            </a:prstGeom>
          </p:spPr>
        </p:pic>
      </p:grpSp>
      <p:grpSp>
        <p:nvGrpSpPr>
          <p:cNvPr id="126" name="Gruppieren 125">
            <a:extLst>
              <a:ext uri="{FF2B5EF4-FFF2-40B4-BE49-F238E27FC236}">
                <a16:creationId xmlns:a16="http://schemas.microsoft.com/office/drawing/2014/main" id="{C8A56207-F1D8-4D3F-BDA3-64DEEC546A17}"/>
              </a:ext>
            </a:extLst>
          </p:cNvPr>
          <p:cNvGrpSpPr/>
          <p:nvPr/>
        </p:nvGrpSpPr>
        <p:grpSpPr>
          <a:xfrm>
            <a:off x="1335600" y="4617185"/>
            <a:ext cx="4608000" cy="540000"/>
            <a:chOff x="1236000" y="4617185"/>
            <a:chExt cx="4608000" cy="540000"/>
          </a:xfrm>
        </p:grpSpPr>
        <p:sp>
          <p:nvSpPr>
            <p:cNvPr id="31" name="Textplatzhalter 3">
              <a:extLst>
                <a:ext uri="{FF2B5EF4-FFF2-40B4-BE49-F238E27FC236}">
                  <a16:creationId xmlns:a16="http://schemas.microsoft.com/office/drawing/2014/main" id="{F3C85012-3DA2-497A-A0D3-9856BC726B48}"/>
                </a:ext>
              </a:extLst>
            </p:cNvPr>
            <p:cNvSpPr txBox="1">
              <a:spLocks/>
            </p:cNvSpPr>
            <p:nvPr/>
          </p:nvSpPr>
          <p:spPr>
            <a:xfrm>
              <a:off x="1236000" y="461718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Sciences de la nature</a:t>
              </a:r>
            </a:p>
          </p:txBody>
        </p:sp>
        <p:pic>
          <p:nvPicPr>
            <p:cNvPr id="91" name="Grafik 90">
              <a:extLst>
                <a:ext uri="{FF2B5EF4-FFF2-40B4-BE49-F238E27FC236}">
                  <a16:creationId xmlns:a16="http://schemas.microsoft.com/office/drawing/2014/main" id="{54AEB1D6-AB83-4B8B-BF11-E3BA86755AA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0799" y="4722543"/>
              <a:ext cx="314325" cy="352425"/>
            </a:xfrm>
            <a:prstGeom prst="rect">
              <a:avLst/>
            </a:prstGeom>
          </p:spPr>
        </p:pic>
      </p:grpSp>
      <p:grpSp>
        <p:nvGrpSpPr>
          <p:cNvPr id="125" name="Gruppieren 124">
            <a:extLst>
              <a:ext uri="{FF2B5EF4-FFF2-40B4-BE49-F238E27FC236}">
                <a16:creationId xmlns:a16="http://schemas.microsoft.com/office/drawing/2014/main" id="{EBDDA9B0-8753-4866-B689-6366E90D4997}"/>
              </a:ext>
            </a:extLst>
          </p:cNvPr>
          <p:cNvGrpSpPr/>
          <p:nvPr/>
        </p:nvGrpSpPr>
        <p:grpSpPr>
          <a:xfrm>
            <a:off x="1335600" y="5211296"/>
            <a:ext cx="4608000" cy="540000"/>
            <a:chOff x="1236000" y="5211296"/>
            <a:chExt cx="4608000" cy="540000"/>
          </a:xfrm>
        </p:grpSpPr>
        <p:sp>
          <p:nvSpPr>
            <p:cNvPr id="32" name="Textplatzhalter 3">
              <a:extLst>
                <a:ext uri="{FF2B5EF4-FFF2-40B4-BE49-F238E27FC236}">
                  <a16:creationId xmlns:a16="http://schemas.microsoft.com/office/drawing/2014/main" id="{095CE514-0BC8-4EFD-B1F9-F00314F2C8DE}"/>
                </a:ext>
              </a:extLst>
            </p:cNvPr>
            <p:cNvSpPr txBox="1">
              <a:spLocks/>
            </p:cNvSpPr>
            <p:nvPr/>
          </p:nvSpPr>
          <p:spPr>
            <a:xfrm>
              <a:off x="1236000" y="5211296"/>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Technique, secteurs technologiques</a:t>
              </a:r>
            </a:p>
          </p:txBody>
        </p:sp>
        <p:pic>
          <p:nvPicPr>
            <p:cNvPr id="93" name="Grafik 92">
              <a:extLst>
                <a:ext uri="{FF2B5EF4-FFF2-40B4-BE49-F238E27FC236}">
                  <a16:creationId xmlns:a16="http://schemas.microsoft.com/office/drawing/2014/main" id="{0F1DD893-150D-4B9D-98A4-1D26C4ABB5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11750" y="5317951"/>
              <a:ext cx="352425" cy="342900"/>
            </a:xfrm>
            <a:prstGeom prst="rect">
              <a:avLst/>
            </a:prstGeom>
          </p:spPr>
        </p:pic>
      </p:grpSp>
      <p:grpSp>
        <p:nvGrpSpPr>
          <p:cNvPr id="115" name="Gruppieren 114">
            <a:extLst>
              <a:ext uri="{FF2B5EF4-FFF2-40B4-BE49-F238E27FC236}">
                <a16:creationId xmlns:a16="http://schemas.microsoft.com/office/drawing/2014/main" id="{869187DC-10E3-435D-BFFF-3DBCFE1E7DDD}"/>
              </a:ext>
            </a:extLst>
          </p:cNvPr>
          <p:cNvGrpSpPr/>
          <p:nvPr/>
        </p:nvGrpSpPr>
        <p:grpSpPr>
          <a:xfrm>
            <a:off x="1335600" y="2834849"/>
            <a:ext cx="4608000" cy="540000"/>
            <a:chOff x="1236000" y="2834849"/>
            <a:chExt cx="4608000" cy="540000"/>
          </a:xfrm>
        </p:grpSpPr>
        <p:sp>
          <p:nvSpPr>
            <p:cNvPr id="29" name="Textplatzhalter 3">
              <a:extLst>
                <a:ext uri="{FF2B5EF4-FFF2-40B4-BE49-F238E27FC236}">
                  <a16:creationId xmlns:a16="http://schemas.microsoft.com/office/drawing/2014/main" id="{5F533EC0-77FA-48AA-B3C9-374D730AE1F4}"/>
                </a:ext>
              </a:extLst>
            </p:cNvPr>
            <p:cNvSpPr txBox="1">
              <a:spLocks/>
            </p:cNvSpPr>
            <p:nvPr/>
          </p:nvSpPr>
          <p:spPr>
            <a:xfrm>
              <a:off x="1236000" y="2834849"/>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Métal, construction mécanique</a:t>
              </a:r>
            </a:p>
          </p:txBody>
        </p:sp>
        <p:pic>
          <p:nvPicPr>
            <p:cNvPr id="95" name="Grafik 94">
              <a:extLst>
                <a:ext uri="{FF2B5EF4-FFF2-40B4-BE49-F238E27FC236}">
                  <a16:creationId xmlns:a16="http://schemas.microsoft.com/office/drawing/2014/main" id="{AB71D90C-CA9A-443A-A8FF-6683DBE689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43608" y="2933194"/>
              <a:ext cx="333375" cy="314325"/>
            </a:xfrm>
            <a:prstGeom prst="rect">
              <a:avLst/>
            </a:prstGeom>
          </p:spPr>
        </p:pic>
      </p:grpSp>
      <p:grpSp>
        <p:nvGrpSpPr>
          <p:cNvPr id="130" name="Gruppieren 129">
            <a:extLst>
              <a:ext uri="{FF2B5EF4-FFF2-40B4-BE49-F238E27FC236}">
                <a16:creationId xmlns:a16="http://schemas.microsoft.com/office/drawing/2014/main" id="{A190F649-C85F-416C-9F8E-A4E1A44277A3}"/>
              </a:ext>
            </a:extLst>
          </p:cNvPr>
          <p:cNvGrpSpPr/>
          <p:nvPr/>
        </p:nvGrpSpPr>
        <p:grpSpPr>
          <a:xfrm>
            <a:off x="1335600" y="1052513"/>
            <a:ext cx="4608000" cy="540000"/>
            <a:chOff x="1236000" y="1052513"/>
            <a:chExt cx="4608000" cy="540000"/>
          </a:xfrm>
        </p:grpSpPr>
        <p:sp>
          <p:nvSpPr>
            <p:cNvPr id="26" name="Textplatzhalter 3">
              <a:extLst>
                <a:ext uri="{FF2B5EF4-FFF2-40B4-BE49-F238E27FC236}">
                  <a16:creationId xmlns:a16="http://schemas.microsoft.com/office/drawing/2014/main" id="{346AFC13-4507-496D-AAAC-EBCB00F152F8}"/>
                </a:ext>
              </a:extLst>
            </p:cNvPr>
            <p:cNvSpPr txBox="1">
              <a:spLocks/>
            </p:cNvSpPr>
            <p:nvPr/>
          </p:nvSpPr>
          <p:spPr>
            <a:xfrm>
              <a:off x="1236000" y="105251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Agriculture, nature, environnement</a:t>
              </a:r>
            </a:p>
          </p:txBody>
        </p:sp>
        <p:pic>
          <p:nvPicPr>
            <p:cNvPr id="97" name="Grafik 96">
              <a:extLst>
                <a:ext uri="{FF2B5EF4-FFF2-40B4-BE49-F238E27FC236}">
                  <a16:creationId xmlns:a16="http://schemas.microsoft.com/office/drawing/2014/main" id="{EE0B399B-DBF8-4F50-99C5-DD504C62987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98416" y="1159049"/>
              <a:ext cx="342900" cy="314325"/>
            </a:xfrm>
            <a:prstGeom prst="rect">
              <a:avLst/>
            </a:prstGeom>
          </p:spPr>
        </p:pic>
      </p:grpSp>
      <p:grpSp>
        <p:nvGrpSpPr>
          <p:cNvPr id="119" name="Gruppieren 118">
            <a:extLst>
              <a:ext uri="{FF2B5EF4-FFF2-40B4-BE49-F238E27FC236}">
                <a16:creationId xmlns:a16="http://schemas.microsoft.com/office/drawing/2014/main" id="{C5B073CE-113C-4EBB-8280-8D40A67DAAAE}"/>
              </a:ext>
            </a:extLst>
          </p:cNvPr>
          <p:cNvGrpSpPr/>
          <p:nvPr/>
        </p:nvGrpSpPr>
        <p:grpSpPr>
          <a:xfrm>
            <a:off x="6098712" y="2240737"/>
            <a:ext cx="4608000" cy="540000"/>
            <a:chOff x="6251112" y="2240737"/>
            <a:chExt cx="4608000" cy="540000"/>
          </a:xfrm>
        </p:grpSpPr>
        <p:sp>
          <p:nvSpPr>
            <p:cNvPr id="44" name="Textplatzhalter 3">
              <a:extLst>
                <a:ext uri="{FF2B5EF4-FFF2-40B4-BE49-F238E27FC236}">
                  <a16:creationId xmlns:a16="http://schemas.microsoft.com/office/drawing/2014/main" id="{CDFC3C3E-9593-4489-80EB-45828C1F7FB5}"/>
                </a:ext>
              </a:extLst>
            </p:cNvPr>
            <p:cNvSpPr txBox="1">
              <a:spLocks/>
            </p:cNvSpPr>
            <p:nvPr/>
          </p:nvSpPr>
          <p:spPr>
            <a:xfrm>
              <a:off x="6251112" y="2240737"/>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Services</a:t>
              </a:r>
            </a:p>
          </p:txBody>
        </p:sp>
        <p:pic>
          <p:nvPicPr>
            <p:cNvPr id="99" name="Grafik 98">
              <a:extLst>
                <a:ext uri="{FF2B5EF4-FFF2-40B4-BE49-F238E27FC236}">
                  <a16:creationId xmlns:a16="http://schemas.microsoft.com/office/drawing/2014/main" id="{5C00B9E5-0F8D-4922-97B1-E9382DD908D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27469" y="2322347"/>
              <a:ext cx="371475" cy="323850"/>
            </a:xfrm>
            <a:prstGeom prst="rect">
              <a:avLst/>
            </a:prstGeom>
          </p:spPr>
        </p:pic>
      </p:grpSp>
      <p:grpSp>
        <p:nvGrpSpPr>
          <p:cNvPr id="123" name="Gruppieren 122">
            <a:extLst>
              <a:ext uri="{FF2B5EF4-FFF2-40B4-BE49-F238E27FC236}">
                <a16:creationId xmlns:a16="http://schemas.microsoft.com/office/drawing/2014/main" id="{F6DA698A-3A19-4128-832E-BE8431A0A25B}"/>
              </a:ext>
            </a:extLst>
          </p:cNvPr>
          <p:cNvGrpSpPr/>
          <p:nvPr/>
        </p:nvGrpSpPr>
        <p:grpSpPr>
          <a:xfrm>
            <a:off x="6098712" y="4617185"/>
            <a:ext cx="4608000" cy="540000"/>
            <a:chOff x="6251112" y="4617185"/>
            <a:chExt cx="4608000" cy="540000"/>
          </a:xfrm>
        </p:grpSpPr>
        <p:sp>
          <p:nvSpPr>
            <p:cNvPr id="47" name="Textplatzhalter 3">
              <a:extLst>
                <a:ext uri="{FF2B5EF4-FFF2-40B4-BE49-F238E27FC236}">
                  <a16:creationId xmlns:a16="http://schemas.microsoft.com/office/drawing/2014/main" id="{37F5E46F-6368-4A04-8E46-38110549396B}"/>
                </a:ext>
              </a:extLst>
            </p:cNvPr>
            <p:cNvSpPr txBox="1">
              <a:spLocks/>
            </p:cNvSpPr>
            <p:nvPr/>
          </p:nvSpPr>
          <p:spPr>
            <a:xfrm>
              <a:off x="6251112" y="461718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Art, culture, conception </a:t>
              </a:r>
            </a:p>
          </p:txBody>
        </p:sp>
        <p:pic>
          <p:nvPicPr>
            <p:cNvPr id="101" name="Grafik 100">
              <a:extLst>
                <a:ext uri="{FF2B5EF4-FFF2-40B4-BE49-F238E27FC236}">
                  <a16:creationId xmlns:a16="http://schemas.microsoft.com/office/drawing/2014/main" id="{3E6189A7-AEDB-47A5-A387-68D571EF4C8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446519" y="4730857"/>
              <a:ext cx="333375" cy="304800"/>
            </a:xfrm>
            <a:prstGeom prst="rect">
              <a:avLst/>
            </a:prstGeom>
          </p:spPr>
        </p:pic>
      </p:grpSp>
      <p:grpSp>
        <p:nvGrpSpPr>
          <p:cNvPr id="124" name="Gruppieren 123">
            <a:extLst>
              <a:ext uri="{FF2B5EF4-FFF2-40B4-BE49-F238E27FC236}">
                <a16:creationId xmlns:a16="http://schemas.microsoft.com/office/drawing/2014/main" id="{7A84F113-C0E0-43A2-BFE5-A3E1C2D44036}"/>
              </a:ext>
            </a:extLst>
          </p:cNvPr>
          <p:cNvGrpSpPr/>
          <p:nvPr/>
        </p:nvGrpSpPr>
        <p:grpSpPr>
          <a:xfrm>
            <a:off x="6092204" y="5211296"/>
            <a:ext cx="4614508" cy="540000"/>
            <a:chOff x="6244604" y="5211296"/>
            <a:chExt cx="4614508" cy="540000"/>
          </a:xfrm>
        </p:grpSpPr>
        <p:sp>
          <p:nvSpPr>
            <p:cNvPr id="41" name="Textplatzhalter 3">
              <a:extLst>
                <a:ext uri="{FF2B5EF4-FFF2-40B4-BE49-F238E27FC236}">
                  <a16:creationId xmlns:a16="http://schemas.microsoft.com/office/drawing/2014/main" id="{1D46BDDE-D1D3-4FF6-8E10-3B54049D7366}"/>
                </a:ext>
              </a:extLst>
            </p:cNvPr>
            <p:cNvSpPr txBox="1">
              <a:spLocks/>
            </p:cNvSpPr>
            <p:nvPr/>
          </p:nvSpPr>
          <p:spPr>
            <a:xfrm>
              <a:off x="6244604" y="5211296"/>
              <a:ext cx="4614508"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Médias</a:t>
              </a:r>
            </a:p>
          </p:txBody>
        </p:sp>
        <p:pic>
          <p:nvPicPr>
            <p:cNvPr id="103" name="Grafik 102">
              <a:extLst>
                <a:ext uri="{FF2B5EF4-FFF2-40B4-BE49-F238E27FC236}">
                  <a16:creationId xmlns:a16="http://schemas.microsoft.com/office/drawing/2014/main" id="{64AE22EA-B190-4987-B35F-2694E189A7D8}"/>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446519" y="5307264"/>
              <a:ext cx="333375" cy="333375"/>
            </a:xfrm>
            <a:prstGeom prst="rect">
              <a:avLst/>
            </a:prstGeom>
          </p:spPr>
        </p:pic>
      </p:grpSp>
      <p:grpSp>
        <p:nvGrpSpPr>
          <p:cNvPr id="118" name="Gruppieren 117">
            <a:extLst>
              <a:ext uri="{FF2B5EF4-FFF2-40B4-BE49-F238E27FC236}">
                <a16:creationId xmlns:a16="http://schemas.microsoft.com/office/drawing/2014/main" id="{15E14B1F-DECF-4491-A5F6-DDB4DDDA34E9}"/>
              </a:ext>
            </a:extLst>
          </p:cNvPr>
          <p:cNvGrpSpPr/>
          <p:nvPr/>
        </p:nvGrpSpPr>
        <p:grpSpPr>
          <a:xfrm>
            <a:off x="6098712" y="1646625"/>
            <a:ext cx="4608000" cy="540000"/>
            <a:chOff x="6251112" y="1646625"/>
            <a:chExt cx="4608000" cy="540000"/>
          </a:xfrm>
        </p:grpSpPr>
        <p:sp>
          <p:nvSpPr>
            <p:cNvPr id="43" name="Textplatzhalter 3">
              <a:extLst>
                <a:ext uri="{FF2B5EF4-FFF2-40B4-BE49-F238E27FC236}">
                  <a16:creationId xmlns:a16="http://schemas.microsoft.com/office/drawing/2014/main" id="{4F527A36-D838-4854-A667-9AEBF43F0E81}"/>
                </a:ext>
              </a:extLst>
            </p:cNvPr>
            <p:cNvSpPr txBox="1">
              <a:spLocks/>
            </p:cNvSpPr>
            <p:nvPr/>
          </p:nvSpPr>
          <p:spPr>
            <a:xfrm>
              <a:off x="6251112" y="1646625"/>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Transport, logistique</a:t>
              </a:r>
            </a:p>
          </p:txBody>
        </p:sp>
        <p:pic>
          <p:nvPicPr>
            <p:cNvPr id="105" name="Grafik 104">
              <a:extLst>
                <a:ext uri="{FF2B5EF4-FFF2-40B4-BE49-F238E27FC236}">
                  <a16:creationId xmlns:a16="http://schemas.microsoft.com/office/drawing/2014/main" id="{D9F22008-02E4-4692-B133-CD78CDE6AFC0}"/>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451281" y="1759272"/>
              <a:ext cx="323850" cy="314325"/>
            </a:xfrm>
            <a:prstGeom prst="rect">
              <a:avLst/>
            </a:prstGeom>
          </p:spPr>
        </p:pic>
      </p:grpSp>
      <p:grpSp>
        <p:nvGrpSpPr>
          <p:cNvPr id="121" name="Gruppieren 120">
            <a:extLst>
              <a:ext uri="{FF2B5EF4-FFF2-40B4-BE49-F238E27FC236}">
                <a16:creationId xmlns:a16="http://schemas.microsoft.com/office/drawing/2014/main" id="{2EDB69BD-1A1E-4120-AAD4-8FE95C6DED16}"/>
              </a:ext>
            </a:extLst>
          </p:cNvPr>
          <p:cNvGrpSpPr/>
          <p:nvPr/>
        </p:nvGrpSpPr>
        <p:grpSpPr>
          <a:xfrm>
            <a:off x="6098712" y="3428961"/>
            <a:ext cx="4608000" cy="540000"/>
            <a:chOff x="6251112" y="3428961"/>
            <a:chExt cx="4608000" cy="540000"/>
          </a:xfrm>
        </p:grpSpPr>
        <p:sp>
          <p:nvSpPr>
            <p:cNvPr id="48" name="Textplatzhalter 3">
              <a:extLst>
                <a:ext uri="{FF2B5EF4-FFF2-40B4-BE49-F238E27FC236}">
                  <a16:creationId xmlns:a16="http://schemas.microsoft.com/office/drawing/2014/main" id="{185BAC08-2E0A-47DB-9B9F-0CE2BDFE832E}"/>
                </a:ext>
              </a:extLst>
            </p:cNvPr>
            <p:cNvSpPr txBox="1">
              <a:spLocks/>
            </p:cNvSpPr>
            <p:nvPr/>
          </p:nvSpPr>
          <p:spPr>
            <a:xfrm>
              <a:off x="6251112" y="3428961"/>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Affaires sociales, pédagogie</a:t>
              </a:r>
            </a:p>
          </p:txBody>
        </p:sp>
        <p:pic>
          <p:nvPicPr>
            <p:cNvPr id="107" name="Grafik 106">
              <a:extLst>
                <a:ext uri="{FF2B5EF4-FFF2-40B4-BE49-F238E27FC236}">
                  <a16:creationId xmlns:a16="http://schemas.microsoft.com/office/drawing/2014/main" id="{183EF923-97E3-4F9A-9094-7AF215BA684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432231" y="3509457"/>
              <a:ext cx="361950" cy="342900"/>
            </a:xfrm>
            <a:prstGeom prst="rect">
              <a:avLst/>
            </a:prstGeom>
          </p:spPr>
        </p:pic>
      </p:grpSp>
      <p:grpSp>
        <p:nvGrpSpPr>
          <p:cNvPr id="117" name="Gruppieren 116">
            <a:extLst>
              <a:ext uri="{FF2B5EF4-FFF2-40B4-BE49-F238E27FC236}">
                <a16:creationId xmlns:a16="http://schemas.microsoft.com/office/drawing/2014/main" id="{7DD27192-9419-4B1B-A2E3-FD1D052C91A4}"/>
              </a:ext>
            </a:extLst>
          </p:cNvPr>
          <p:cNvGrpSpPr/>
          <p:nvPr/>
        </p:nvGrpSpPr>
        <p:grpSpPr>
          <a:xfrm>
            <a:off x="6098712" y="1052513"/>
            <a:ext cx="4608000" cy="540000"/>
            <a:chOff x="6251112" y="1052513"/>
            <a:chExt cx="4608000" cy="540000"/>
          </a:xfrm>
        </p:grpSpPr>
        <p:sp>
          <p:nvSpPr>
            <p:cNvPr id="42" name="Textplatzhalter 3">
              <a:extLst>
                <a:ext uri="{FF2B5EF4-FFF2-40B4-BE49-F238E27FC236}">
                  <a16:creationId xmlns:a16="http://schemas.microsoft.com/office/drawing/2014/main" id="{A9BBB006-6816-4075-BF99-7C1BDFCC4259}"/>
                </a:ext>
              </a:extLst>
            </p:cNvPr>
            <p:cNvSpPr txBox="1">
              <a:spLocks/>
            </p:cNvSpPr>
            <p:nvPr/>
          </p:nvSpPr>
          <p:spPr>
            <a:xfrm>
              <a:off x="6251112" y="105251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Économie, administration</a:t>
              </a:r>
            </a:p>
          </p:txBody>
        </p:sp>
        <p:pic>
          <p:nvPicPr>
            <p:cNvPr id="109" name="Grafik 108">
              <a:extLst>
                <a:ext uri="{FF2B5EF4-FFF2-40B4-BE49-F238E27FC236}">
                  <a16:creationId xmlns:a16="http://schemas.microsoft.com/office/drawing/2014/main" id="{A7506705-1CD3-4439-9255-3941CBC95C4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451281" y="1182862"/>
              <a:ext cx="323850" cy="266700"/>
            </a:xfrm>
            <a:prstGeom prst="rect">
              <a:avLst/>
            </a:prstGeom>
          </p:spPr>
        </p:pic>
      </p:grpSp>
      <p:grpSp>
        <p:nvGrpSpPr>
          <p:cNvPr id="122" name="Gruppieren 121">
            <a:extLst>
              <a:ext uri="{FF2B5EF4-FFF2-40B4-BE49-F238E27FC236}">
                <a16:creationId xmlns:a16="http://schemas.microsoft.com/office/drawing/2014/main" id="{03EAAA32-6B03-4F99-A534-D1473B0E83D4}"/>
              </a:ext>
            </a:extLst>
          </p:cNvPr>
          <p:cNvGrpSpPr/>
          <p:nvPr/>
        </p:nvGrpSpPr>
        <p:grpSpPr>
          <a:xfrm>
            <a:off x="6098712" y="4023073"/>
            <a:ext cx="4608000" cy="540000"/>
            <a:chOff x="6251112" y="4023073"/>
            <a:chExt cx="4608000" cy="540000"/>
          </a:xfrm>
        </p:grpSpPr>
        <p:sp>
          <p:nvSpPr>
            <p:cNvPr id="46" name="Textplatzhalter 3">
              <a:extLst>
                <a:ext uri="{FF2B5EF4-FFF2-40B4-BE49-F238E27FC236}">
                  <a16:creationId xmlns:a16="http://schemas.microsoft.com/office/drawing/2014/main" id="{886CA2E2-B2BD-45D6-BAC3-0C59DBA8AD2F}"/>
                </a:ext>
              </a:extLst>
            </p:cNvPr>
            <p:cNvSpPr txBox="1">
              <a:spLocks/>
            </p:cNvSpPr>
            <p:nvPr/>
          </p:nvSpPr>
          <p:spPr>
            <a:xfrm>
              <a:off x="6251112" y="4023073"/>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Sciences sociales, sciences humaines</a:t>
              </a:r>
            </a:p>
          </p:txBody>
        </p:sp>
        <p:pic>
          <p:nvPicPr>
            <p:cNvPr id="111" name="Grafik 110">
              <a:extLst>
                <a:ext uri="{FF2B5EF4-FFF2-40B4-BE49-F238E27FC236}">
                  <a16:creationId xmlns:a16="http://schemas.microsoft.com/office/drawing/2014/main" id="{160C5950-D0BF-49CF-8037-B8FD9085A3D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466521" y="4124638"/>
              <a:ext cx="285750" cy="342900"/>
            </a:xfrm>
            <a:prstGeom prst="rect">
              <a:avLst/>
            </a:prstGeom>
          </p:spPr>
        </p:pic>
      </p:grpSp>
      <p:grpSp>
        <p:nvGrpSpPr>
          <p:cNvPr id="120" name="Gruppieren 119">
            <a:extLst>
              <a:ext uri="{FF2B5EF4-FFF2-40B4-BE49-F238E27FC236}">
                <a16:creationId xmlns:a16="http://schemas.microsoft.com/office/drawing/2014/main" id="{BF86B215-0146-4E7D-A4DB-1EC6FE54DF3A}"/>
              </a:ext>
            </a:extLst>
          </p:cNvPr>
          <p:cNvGrpSpPr/>
          <p:nvPr/>
        </p:nvGrpSpPr>
        <p:grpSpPr>
          <a:xfrm>
            <a:off x="6098712" y="2834849"/>
            <a:ext cx="4608000" cy="540000"/>
            <a:chOff x="6251112" y="2834849"/>
            <a:chExt cx="4608000" cy="540000"/>
          </a:xfrm>
        </p:grpSpPr>
        <p:sp>
          <p:nvSpPr>
            <p:cNvPr id="45" name="Textplatzhalter 3">
              <a:extLst>
                <a:ext uri="{FF2B5EF4-FFF2-40B4-BE49-F238E27FC236}">
                  <a16:creationId xmlns:a16="http://schemas.microsoft.com/office/drawing/2014/main" id="{A5EC706F-7197-4FAF-8306-026C09ED7F1E}"/>
                </a:ext>
              </a:extLst>
            </p:cNvPr>
            <p:cNvSpPr txBox="1">
              <a:spLocks/>
            </p:cNvSpPr>
            <p:nvPr/>
          </p:nvSpPr>
          <p:spPr>
            <a:xfrm>
              <a:off x="6251112" y="2834849"/>
              <a:ext cx="4608000" cy="540000"/>
            </a:xfrm>
            <a:prstGeom prst="rect">
              <a:avLst/>
            </a:prstGeom>
            <a:solidFill>
              <a:srgbClr val="E2A95F"/>
            </a:solidFill>
          </p:spPr>
          <p:txBody>
            <a:bodyPr vert="horz" wrap="square" lIns="720000" tIns="72000" rIns="144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ts val="1700"/>
                </a:lnSpc>
                <a:spcBef>
                  <a:spcPts val="600"/>
                </a:spcBef>
              </a:pPr>
              <a:r>
                <a:rPr lang="fr-FR" sz="1800" dirty="0"/>
                <a:t>Santé</a:t>
              </a:r>
            </a:p>
          </p:txBody>
        </p:sp>
        <p:pic>
          <p:nvPicPr>
            <p:cNvPr id="113" name="Grafik 112">
              <a:extLst>
                <a:ext uri="{FF2B5EF4-FFF2-40B4-BE49-F238E27FC236}">
                  <a16:creationId xmlns:a16="http://schemas.microsoft.com/office/drawing/2014/main" id="{1C9D6769-4964-4345-960A-D22678D50A36}"/>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413181" y="2940667"/>
              <a:ext cx="400050" cy="304800"/>
            </a:xfrm>
            <a:prstGeom prst="rect">
              <a:avLst/>
            </a:prstGeom>
          </p:spPr>
        </p:pic>
      </p:grpSp>
    </p:spTree>
    <p:extLst>
      <p:ext uri="{BB962C8B-B14F-4D97-AF65-F5344CB8AC3E}">
        <p14:creationId xmlns:p14="http://schemas.microsoft.com/office/powerpoint/2010/main" val="169142176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3">
            <a:extLst>
              <a:ext uri="{FF2B5EF4-FFF2-40B4-BE49-F238E27FC236}">
                <a16:creationId xmlns:a16="http://schemas.microsoft.com/office/drawing/2014/main" id="{51CABC4D-4481-03A3-D118-268F3A1A0DCE}"/>
              </a:ext>
            </a:extLst>
          </p:cNvPr>
          <p:cNvSpPr>
            <a:spLocks noGrp="1"/>
          </p:cNvSpPr>
          <p:nvPr>
            <p:ph type="body" idx="1"/>
          </p:nvPr>
        </p:nvSpPr>
        <p:spPr>
          <a:xfrm>
            <a:off x="1224447" y="1380053"/>
            <a:ext cx="4545965" cy="1122426"/>
          </a:xfrm>
          <a:solidFill>
            <a:srgbClr val="D6851B"/>
          </a:solidFill>
        </p:spPr>
        <p:txBody>
          <a:bodyPr lIns="108000" tIns="108000" rIns="108000" bIns="108000">
            <a:noAutofit/>
          </a:bodyPr>
          <a:lstStyle/>
          <a:p>
            <a:pPr algn="ctr"/>
            <a:r>
              <a:rPr lang="fr-FR" dirty="0">
                <a:latin typeface="+mn-lt"/>
              </a:rPr>
              <a:t>Instrument de classification des qualifications dans le système de formation allemand</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3" name="Textplatzhalter 3">
            <a:extLst>
              <a:ext uri="{FF2B5EF4-FFF2-40B4-BE49-F238E27FC236}">
                <a16:creationId xmlns:a16="http://schemas.microsoft.com/office/drawing/2014/main" id="{F9EA0AE8-A61D-4F53-89A4-3304B7BA0026}"/>
              </a:ext>
            </a:extLst>
          </p:cNvPr>
          <p:cNvSpPr txBox="1">
            <a:spLocks/>
          </p:cNvSpPr>
          <p:nvPr/>
        </p:nvSpPr>
        <p:spPr>
          <a:xfrm>
            <a:off x="6426444" y="1380054"/>
            <a:ext cx="4541109" cy="1122425"/>
          </a:xfrm>
          <a:prstGeom prst="rect">
            <a:avLst/>
          </a:prstGeom>
          <a:solidFill>
            <a:srgbClr val="D6851B"/>
          </a:solidFill>
        </p:spPr>
        <p:txBody>
          <a:bodyPr vert="horz" lIns="108000" tIns="108000" rIns="108000" bIns="108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dirty="0"/>
              <a:t>Orientation et transparence</a:t>
            </a:r>
            <a:br>
              <a:rPr lang="fr-FR" dirty="0"/>
            </a:br>
            <a:r>
              <a:rPr lang="fr-FR" dirty="0"/>
              <a:t>en matière de qualifications et de</a:t>
            </a:r>
            <a:br>
              <a:rPr lang="fr-FR" dirty="0"/>
            </a:br>
            <a:r>
              <a:rPr lang="fr-FR" dirty="0"/>
              <a:t>compétences</a:t>
            </a:r>
          </a:p>
        </p:txBody>
      </p:sp>
      <p:sp>
        <p:nvSpPr>
          <p:cNvPr id="14" name="Textplatzhalter 3">
            <a:extLst>
              <a:ext uri="{FF2B5EF4-FFF2-40B4-BE49-F238E27FC236}">
                <a16:creationId xmlns:a16="http://schemas.microsoft.com/office/drawing/2014/main" id="{ABD70C40-98D9-4D3E-846B-179BAE5A98EA}"/>
              </a:ext>
            </a:extLst>
          </p:cNvPr>
          <p:cNvSpPr txBox="1">
            <a:spLocks/>
          </p:cNvSpPr>
          <p:nvPr/>
        </p:nvSpPr>
        <p:spPr>
          <a:xfrm>
            <a:off x="3880225" y="2889928"/>
            <a:ext cx="4545965" cy="1122426"/>
          </a:xfrm>
          <a:prstGeom prst="rect">
            <a:avLst/>
          </a:prstGeom>
          <a:solidFill>
            <a:srgbClr val="D6851B"/>
          </a:solidFill>
        </p:spPr>
        <p:txBody>
          <a:bodyPr vert="horz" lIns="108000" tIns="108000" rIns="108000" bIns="108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fr-FR" dirty="0">
                <a:latin typeface="+mn-lt"/>
              </a:rPr>
              <a:t>Huit niveaux correspondant au</a:t>
            </a:r>
            <a:br>
              <a:rPr lang="fr-FR" dirty="0">
                <a:latin typeface="+mn-lt"/>
              </a:rPr>
            </a:br>
            <a:r>
              <a:rPr lang="fr-FR" dirty="0">
                <a:latin typeface="+mn-lt"/>
              </a:rPr>
              <a:t>cadre européen des certifications (CEC)</a:t>
            </a:r>
          </a:p>
        </p:txBody>
      </p:sp>
      <p:sp>
        <p:nvSpPr>
          <p:cNvPr id="24" name="Textplatzhalter 3">
            <a:extLst>
              <a:ext uri="{FF2B5EF4-FFF2-40B4-BE49-F238E27FC236}">
                <a16:creationId xmlns:a16="http://schemas.microsoft.com/office/drawing/2014/main" id="{6FA975B4-B965-4A40-BFC8-DEDE8F28BE15}"/>
              </a:ext>
            </a:extLst>
          </p:cNvPr>
          <p:cNvSpPr txBox="1">
            <a:spLocks/>
          </p:cNvSpPr>
          <p:nvPr/>
        </p:nvSpPr>
        <p:spPr>
          <a:xfrm>
            <a:off x="3880224" y="4100823"/>
            <a:ext cx="4545965"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Permet la comparabilité internationale</a:t>
            </a:r>
          </a:p>
        </p:txBody>
      </p:sp>
      <p:sp>
        <p:nvSpPr>
          <p:cNvPr id="25" name="Textplatzhalter 3">
            <a:extLst>
              <a:ext uri="{FF2B5EF4-FFF2-40B4-BE49-F238E27FC236}">
                <a16:creationId xmlns:a16="http://schemas.microsoft.com/office/drawing/2014/main" id="{DB36B227-E8C6-4D1B-A6AF-D73559204562}"/>
              </a:ext>
            </a:extLst>
          </p:cNvPr>
          <p:cNvSpPr txBox="1">
            <a:spLocks/>
          </p:cNvSpPr>
          <p:nvPr/>
        </p:nvSpPr>
        <p:spPr>
          <a:xfrm>
            <a:off x="3880224" y="4580920"/>
            <a:ext cx="4545965" cy="391628"/>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solidFill>
                  <a:schemeClr val="tx1"/>
                </a:solidFill>
              </a:rPr>
              <a:t>Favorise la mobilité professionnelle en Europe</a:t>
            </a:r>
          </a:p>
        </p:txBody>
      </p:sp>
    </p:spTree>
    <p:extLst>
      <p:ext uri="{BB962C8B-B14F-4D97-AF65-F5344CB8AC3E}">
        <p14:creationId xmlns:p14="http://schemas.microsoft.com/office/powerpoint/2010/main" val="340557580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fr-FR" sz="2000" dirty="0"/>
              <a:t>Systématisation en fonction du degré de complexité et du type d’activité</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3" y="2168525"/>
            <a:ext cx="3575252" cy="637849"/>
          </a:xfrm>
          <a:solidFill>
            <a:srgbClr val="E2A95F"/>
          </a:solidFill>
        </p:spPr>
        <p:txBody>
          <a:bodyPr wrap="square" lIns="36000" tIns="72000" rIns="36000" bIns="72000">
            <a:spAutoFit/>
          </a:bodyPr>
          <a:lstStyle/>
          <a:p>
            <a:pPr algn="ctr">
              <a:lnSpc>
                <a:spcPct val="100000"/>
              </a:lnSpc>
              <a:spcBef>
                <a:spcPts val="600"/>
              </a:spcBef>
            </a:pPr>
            <a:r>
              <a:rPr lang="fr-FR" sz="1600" dirty="0"/>
              <a:t>Aucune formation – activités simples d’auxiliaires</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2" y="2877561"/>
            <a:ext cx="3575253" cy="52268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saisonnier·ère, aide de cuisine/commis·e de cuisine, commis·e débarrasseur·euse, assistant·e électricien·ne*</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2"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1-2</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4" y="2168525"/>
            <a:ext cx="3575258"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Formation professionnelle en alternance (= en entreprise) (2 ans)</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3" y="2879894"/>
            <a:ext cx="3575259"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personnel spécialisé en restauration, magasinier·ère spécialisé·e, ouvrier·ère qualifié·e en second œuvre, vendeur·euse, technicien ne métal *</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4398064"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3</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7" y="2168525"/>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Formation professionnelle en alternance (= en entreprise) (3-3,5 ans)</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7" y="2879893"/>
            <a:ext cx="3575259" cy="722487"/>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agriculteur·ice, cuisinier·ère, technicien ne en logistique, mécatronicien·ne en technique de réfrigération et de climatisation, mécanicien·ne d’installations*</a:t>
            </a:r>
          </a:p>
        </p:txBody>
      </p:sp>
      <p:sp>
        <p:nvSpPr>
          <p:cNvPr id="15" name="Textplatzhalter 3">
            <a:extLst>
              <a:ext uri="{FF2B5EF4-FFF2-40B4-BE49-F238E27FC236}">
                <a16:creationId xmlns:a16="http://schemas.microsoft.com/office/drawing/2014/main" id="{6184CEE6-0F69-4375-9712-81569A255C6F}"/>
              </a:ext>
            </a:extLst>
          </p:cNvPr>
          <p:cNvSpPr txBox="1">
            <a:spLocks/>
          </p:cNvSpPr>
          <p:nvPr/>
        </p:nvSpPr>
        <p:spPr>
          <a:xfrm>
            <a:off x="8137317"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4</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8137316" y="3696882"/>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b="1" dirty="0"/>
              <a:t>ou : </a:t>
            </a:r>
            <a:r>
              <a:rPr lang="fr-FR" sz="1600" dirty="0"/>
              <a:t>formation professionnelle en école (à plein temps) </a:t>
            </a:r>
          </a:p>
        </p:txBody>
      </p:sp>
      <p:sp>
        <p:nvSpPr>
          <p:cNvPr id="18" name="Textplatzhalter 3">
            <a:extLst>
              <a:ext uri="{FF2B5EF4-FFF2-40B4-BE49-F238E27FC236}">
                <a16:creationId xmlns:a16="http://schemas.microsoft.com/office/drawing/2014/main" id="{26136F7C-27AE-409A-8D9A-8639500E0AB8}"/>
              </a:ext>
            </a:extLst>
          </p:cNvPr>
          <p:cNvSpPr txBox="1">
            <a:spLocks/>
          </p:cNvSpPr>
          <p:nvPr/>
        </p:nvSpPr>
        <p:spPr>
          <a:xfrm>
            <a:off x="8137315" y="4416793"/>
            <a:ext cx="3575259" cy="109977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assistant·e en technique agricole, assistant·e en technologie alimentaire, assistant·e en gestion hôtelière, assistant·e technico-commercial·e en services du bâtiment, assistant·e mécatronicien·ne – spécialisation maintenance et services*</a:t>
            </a:r>
          </a:p>
        </p:txBody>
      </p:sp>
      <p:sp>
        <p:nvSpPr>
          <p:cNvPr id="17" name="Rechteck 16">
            <a:extLst>
              <a:ext uri="{FF2B5EF4-FFF2-40B4-BE49-F238E27FC236}">
                <a16:creationId xmlns:a16="http://schemas.microsoft.com/office/drawing/2014/main" id="{34AAA658-02E2-4556-8683-0125F920D414}"/>
              </a:ext>
            </a:extLst>
          </p:cNvPr>
          <p:cNvSpPr/>
          <p:nvPr/>
        </p:nvSpPr>
        <p:spPr>
          <a:xfrm>
            <a:off x="525582" y="5464202"/>
            <a:ext cx="7447740" cy="400110"/>
          </a:xfrm>
          <a:prstGeom prst="rect">
            <a:avLst/>
          </a:prstGeom>
        </p:spPr>
        <p:txBody>
          <a:bodyPr wrap="square">
            <a:spAutoFit/>
          </a:bodyPr>
          <a:lstStyle/>
          <a:p>
            <a:r>
              <a:rPr lang="fr-FR" sz="1000" dirty="0"/>
              <a:t> * Les professions du même champ professionnel mentionnées ici ne sont pas nécessairement en relation les unes avec les autres. </a:t>
            </a:r>
            <a:br>
              <a:rPr lang="fr-FR" sz="1000" dirty="0"/>
            </a:br>
            <a:r>
              <a:rPr lang="fr-FR" sz="1000" dirty="0"/>
              <a:t>    Elles sont indiquées à titre d’exemple, afin d’illustrer les différents niveaux de qualification dans un champ professionnel donné.</a:t>
            </a:r>
          </a:p>
        </p:txBody>
      </p:sp>
    </p:spTree>
    <p:extLst>
      <p:ext uri="{BB962C8B-B14F-4D97-AF65-F5344CB8AC3E}">
        <p14:creationId xmlns:p14="http://schemas.microsoft.com/office/powerpoint/2010/main" val="282552860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platzhalter 3">
            <a:extLst>
              <a:ext uri="{FF2B5EF4-FFF2-40B4-BE49-F238E27FC236}">
                <a16:creationId xmlns:a16="http://schemas.microsoft.com/office/drawing/2014/main" id="{91131AF3-AB27-4890-9549-572EC31F962C}"/>
              </a:ext>
            </a:extLst>
          </p:cNvPr>
          <p:cNvSpPr txBox="1">
            <a:spLocks/>
          </p:cNvSpPr>
          <p:nvPr/>
        </p:nvSpPr>
        <p:spPr>
          <a:xfrm>
            <a:off x="8137317" y="3651036"/>
            <a:ext cx="3575258" cy="699404"/>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200" b="1" dirty="0"/>
              <a:t>ou : </a:t>
            </a:r>
            <a:r>
              <a:rPr lang="fr-FR" sz="1200" dirty="0"/>
              <a:t>Études pour obtenir une licence universitaire </a:t>
            </a:r>
            <a:br>
              <a:rPr lang="fr-FR" sz="1200" dirty="0"/>
            </a:br>
            <a:r>
              <a:rPr lang="fr-FR" sz="1200" dirty="0"/>
              <a:t>à une université de sciences appliquées ou à une université</a:t>
            </a:r>
          </a:p>
        </p:txBody>
      </p:sp>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fr-FR" sz="2000" dirty="0"/>
              <a:t>Systématisation en fonction du degré de complexité et du type d’activité</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4" y="2175507"/>
            <a:ext cx="3575252" cy="637849"/>
          </a:xfrm>
          <a:solidFill>
            <a:srgbClr val="E2A95F"/>
          </a:solidFill>
        </p:spPr>
        <p:txBody>
          <a:bodyPr wrap="square" lIns="36000" tIns="72000" rIns="36000" bIns="72000">
            <a:spAutoFit/>
          </a:bodyPr>
          <a:lstStyle/>
          <a:p>
            <a:pPr algn="ctr">
              <a:lnSpc>
                <a:spcPct val="100000"/>
              </a:lnSpc>
              <a:spcBef>
                <a:spcPts val="600"/>
              </a:spcBef>
            </a:pPr>
            <a:r>
              <a:rPr lang="fr-FR" sz="1600" dirty="0"/>
              <a:t>Qualification à un niveau supérieur</a:t>
            </a:r>
            <a:br>
              <a:rPr lang="fr-FR" sz="1600" dirty="0"/>
            </a:br>
            <a:r>
              <a:rPr lang="fr-FR" sz="1600" dirty="0"/>
              <a:t>avec spécialisation</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3" y="2891525"/>
            <a:ext cx="3575253" cy="1170901"/>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spécialiste certifié·e –</a:t>
            </a:r>
            <a:br>
              <a:rPr lang="fr-FR" sz="1200" dirty="0">
                <a:solidFill>
                  <a:schemeClr val="tx1"/>
                </a:solidFill>
              </a:rPr>
            </a:br>
            <a:r>
              <a:rPr lang="fr-FR" sz="1200" dirty="0">
                <a:solidFill>
                  <a:schemeClr val="tx1"/>
                </a:solidFill>
              </a:rPr>
              <a:t>spécialiste en informatique, technicien·ne de maintenance, cuisinier·ère en diététique, monteur·euse</a:t>
            </a:r>
            <a:br>
              <a:rPr lang="fr-FR" sz="1200" dirty="0">
                <a:solidFill>
                  <a:schemeClr val="tx1"/>
                </a:solidFill>
              </a:rPr>
            </a:br>
            <a:r>
              <a:rPr lang="fr-FR" sz="1200" dirty="0">
                <a:solidFill>
                  <a:schemeClr val="tx1"/>
                </a:solidFill>
              </a:rPr>
              <a:t>pour la technique éolienne,</a:t>
            </a:r>
            <a:br>
              <a:rPr lang="fr-FR" sz="1200" dirty="0">
                <a:solidFill>
                  <a:schemeClr val="tx1"/>
                </a:solidFill>
              </a:rPr>
            </a:br>
            <a:r>
              <a:rPr lang="fr-FR" sz="1200" dirty="0">
                <a:solidFill>
                  <a:schemeClr val="tx1"/>
                </a:solidFill>
              </a:rPr>
              <a:t>conseiller·ère en aménagement d’intérieur (IHK)</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3" y="1557338"/>
            <a:ext cx="3575258"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5</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5" y="2097699"/>
            <a:ext cx="3575258" cy="791737"/>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400" dirty="0"/>
              <a:t>Formation de promotion</a:t>
            </a:r>
            <a:br>
              <a:rPr lang="fr-FR" sz="1400" dirty="0"/>
            </a:br>
            <a:r>
              <a:rPr lang="fr-FR" sz="1400" dirty="0"/>
              <a:t>professionnelle comme maître artisan·e </a:t>
            </a:r>
            <a:br>
              <a:rPr lang="fr-FR" sz="1400" dirty="0"/>
            </a:br>
            <a:r>
              <a:rPr lang="fr-FR" sz="1400" dirty="0"/>
              <a:t>ou technicien·ne supérieur·e </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1" y="2889796"/>
            <a:ext cx="3575259" cy="71504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Bachelor Professional ,</a:t>
            </a:r>
            <a:br>
              <a:rPr lang="fr-FR" sz="1200" dirty="0">
                <a:solidFill>
                  <a:schemeClr val="tx1"/>
                </a:solidFill>
              </a:rPr>
            </a:br>
            <a:r>
              <a:rPr lang="fr-FR" sz="1200" dirty="0">
                <a:solidFill>
                  <a:schemeClr val="tx1"/>
                </a:solidFill>
              </a:rPr>
              <a:t>technicien·ne supérieur·e en agriculture, chef·fe cuisinier·ère, agent e de maîtrise en restauration, technicien·ne supérieur·e en électrotechnique</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4398063" y="1557338"/>
            <a:ext cx="7314511" cy="540000"/>
          </a:xfrm>
          <a:prstGeom prst="rect">
            <a:avLst/>
          </a:prstGeom>
          <a:solidFill>
            <a:srgbClr val="D6851B"/>
          </a:solidFill>
        </p:spPr>
        <p:txBody>
          <a:bodyPr vert="horz" wrap="square" lIns="36000" tIns="72000" rIns="3600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6</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8" y="2174979"/>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b="1" dirty="0"/>
              <a:t>ou : </a:t>
            </a:r>
            <a:r>
              <a:rPr lang="fr-FR" sz="1600" dirty="0"/>
              <a:t>Formation de promotion</a:t>
            </a:r>
            <a:br>
              <a:rPr lang="fr-FR" sz="1600" dirty="0"/>
            </a:br>
            <a:r>
              <a:rPr lang="fr-FR" sz="1600" dirty="0"/>
              <a:t>professionnelle technique</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4" y="2795316"/>
            <a:ext cx="3575259" cy="904012"/>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Bachelor Professional , technicien·ne supérieur·e en technologie agricole, technicien·ne supérieur·e en technologie alimentaire, technicien·ne supérieur·e en systèmes domotiques</a:t>
            </a:r>
          </a:p>
        </p:txBody>
      </p:sp>
      <p:sp>
        <p:nvSpPr>
          <p:cNvPr id="16" name="Textplatzhalter 3">
            <a:extLst>
              <a:ext uri="{FF2B5EF4-FFF2-40B4-BE49-F238E27FC236}">
                <a16:creationId xmlns:a16="http://schemas.microsoft.com/office/drawing/2014/main" id="{3CAC0400-1E75-46B7-AAEC-DBC5DA41CAF6}"/>
              </a:ext>
            </a:extLst>
          </p:cNvPr>
          <p:cNvSpPr txBox="1">
            <a:spLocks/>
          </p:cNvSpPr>
          <p:nvPr/>
        </p:nvSpPr>
        <p:spPr>
          <a:xfrm>
            <a:off x="4398061" y="3682150"/>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b="1" dirty="0"/>
              <a:t>ou :</a:t>
            </a:r>
            <a:r>
              <a:rPr lang="fr-FR" sz="1600" dirty="0"/>
              <a:t> Formation de promotion professionnelle commerciale</a:t>
            </a:r>
          </a:p>
        </p:txBody>
      </p:sp>
      <p:sp>
        <p:nvSpPr>
          <p:cNvPr id="18" name="Textplatzhalter 3">
            <a:extLst>
              <a:ext uri="{FF2B5EF4-FFF2-40B4-BE49-F238E27FC236}">
                <a16:creationId xmlns:a16="http://schemas.microsoft.com/office/drawing/2014/main" id="{26136F7C-27AE-409A-8D9A-8639500E0AB8}"/>
              </a:ext>
            </a:extLst>
          </p:cNvPr>
          <p:cNvSpPr txBox="1">
            <a:spLocks/>
          </p:cNvSpPr>
          <p:nvPr/>
        </p:nvSpPr>
        <p:spPr>
          <a:xfrm>
            <a:off x="4398061" y="4396968"/>
            <a:ext cx="3575259" cy="907410"/>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Bachelor Professional , gestionnaire spécialisé·e en comptabilité agricole, gestionnaire spécialisé·e en économie, gestionnaire spécialisé·e dans l’industrie, gestionnaire spécialisé·e dans les médias et l’édition, comptable d’entreprise</a:t>
            </a:r>
          </a:p>
        </p:txBody>
      </p:sp>
      <p:sp>
        <p:nvSpPr>
          <p:cNvPr id="15" name="Rechteck 14">
            <a:extLst>
              <a:ext uri="{FF2B5EF4-FFF2-40B4-BE49-F238E27FC236}">
                <a16:creationId xmlns:a16="http://schemas.microsoft.com/office/drawing/2014/main" id="{BDA928BF-3021-4CEE-B223-CFDA8EAA1F4E}"/>
              </a:ext>
            </a:extLst>
          </p:cNvPr>
          <p:cNvSpPr/>
          <p:nvPr/>
        </p:nvSpPr>
        <p:spPr>
          <a:xfrm>
            <a:off x="525582" y="5464202"/>
            <a:ext cx="7447740" cy="553998"/>
          </a:xfrm>
          <a:prstGeom prst="rect">
            <a:avLst/>
          </a:prstGeom>
        </p:spPr>
        <p:txBody>
          <a:bodyPr wrap="square">
            <a:spAutoFit/>
          </a:bodyPr>
          <a:lstStyle/>
          <a:p>
            <a:r>
              <a:rPr lang="fr-FR" sz="1000" dirty="0"/>
              <a:t> * Les professions du même champ professionnel mentionnées ici ne sont pas nécessairement en relation les unes avec les autres. </a:t>
            </a:r>
            <a:br>
              <a:rPr lang="fr-FR" sz="1000" dirty="0"/>
            </a:br>
            <a:r>
              <a:rPr lang="fr-FR" sz="1000" dirty="0"/>
              <a:t>    Elles sont indiquées à titre d’exemple, afin d’illustrer les différents niveaux de qualification dans un champ professionnel donné.</a:t>
            </a:r>
          </a:p>
          <a:p>
            <a:endParaRPr lang="de-DE" sz="1000" dirty="0"/>
          </a:p>
        </p:txBody>
      </p:sp>
    </p:spTree>
    <p:extLst>
      <p:ext uri="{BB962C8B-B14F-4D97-AF65-F5344CB8AC3E}">
        <p14:creationId xmlns:p14="http://schemas.microsoft.com/office/powerpoint/2010/main" val="18431294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fr-FR" noProof="0" dirty="0">
                <a:solidFill>
                  <a:srgbClr val="D6851B"/>
                </a:solidFill>
              </a:rPr>
              <a:t>2. </a:t>
            </a:r>
            <a:r>
              <a:rPr lang="fr-FR" dirty="0"/>
              <a:t>Le cadre allemand des certifications (CAC)</a:t>
            </a:r>
          </a:p>
        </p:txBody>
      </p:sp>
      <p:sp>
        <p:nvSpPr>
          <p:cNvPr id="10" name="Textplatzhalter 7">
            <a:extLst>
              <a:ext uri="{FF2B5EF4-FFF2-40B4-BE49-F238E27FC236}">
                <a16:creationId xmlns:a16="http://schemas.microsoft.com/office/drawing/2014/main" id="{9113D9D3-B176-4A52-9D75-C20BE5690D49}"/>
              </a:ext>
            </a:extLst>
          </p:cNvPr>
          <p:cNvSpPr>
            <a:spLocks noGrp="1"/>
          </p:cNvSpPr>
          <p:nvPr>
            <p:ph type="body" sz="quarter" idx="10"/>
          </p:nvPr>
        </p:nvSpPr>
        <p:spPr>
          <a:xfrm>
            <a:off x="658812" y="821140"/>
            <a:ext cx="11053762" cy="435462"/>
          </a:xfrm>
        </p:spPr>
        <p:txBody>
          <a:bodyPr>
            <a:normAutofit/>
          </a:bodyPr>
          <a:lstStyle/>
          <a:p>
            <a:r>
              <a:rPr lang="fr-FR" sz="2000" dirty="0"/>
              <a:t>Systématisation en fonction du degré de complexité et du type d’activité</a:t>
            </a:r>
          </a:p>
        </p:txBody>
      </p:sp>
      <p:sp>
        <p:nvSpPr>
          <p:cNvPr id="6" name="Textplatzhalter 3">
            <a:extLst>
              <a:ext uri="{FF2B5EF4-FFF2-40B4-BE49-F238E27FC236}">
                <a16:creationId xmlns:a16="http://schemas.microsoft.com/office/drawing/2014/main" id="{5252982C-541D-4F15-9D26-6974AC8FE9EA}"/>
              </a:ext>
            </a:extLst>
          </p:cNvPr>
          <p:cNvSpPr>
            <a:spLocks noGrp="1"/>
          </p:cNvSpPr>
          <p:nvPr>
            <p:ph type="body" idx="1"/>
          </p:nvPr>
        </p:nvSpPr>
        <p:spPr>
          <a:xfrm>
            <a:off x="658813" y="2176145"/>
            <a:ext cx="3575252" cy="637849"/>
          </a:xfrm>
          <a:solidFill>
            <a:srgbClr val="E2A95F"/>
          </a:solidFill>
        </p:spPr>
        <p:txBody>
          <a:bodyPr wrap="square" lIns="36000" tIns="72000" rIns="36000" bIns="72000">
            <a:spAutoFit/>
          </a:bodyPr>
          <a:lstStyle/>
          <a:p>
            <a:pPr algn="ctr">
              <a:lnSpc>
                <a:spcPct val="100000"/>
              </a:lnSpc>
              <a:spcBef>
                <a:spcPts val="600"/>
              </a:spcBef>
            </a:pPr>
            <a:r>
              <a:rPr lang="fr-FR" sz="1600" dirty="0"/>
              <a:t>Formation de promotion professionnelle supérieure </a:t>
            </a:r>
          </a:p>
        </p:txBody>
      </p:sp>
      <p:sp>
        <p:nvSpPr>
          <p:cNvPr id="7" name="Textplatzhalter 3">
            <a:extLst>
              <a:ext uri="{FF2B5EF4-FFF2-40B4-BE49-F238E27FC236}">
                <a16:creationId xmlns:a16="http://schemas.microsoft.com/office/drawing/2014/main" id="{96606456-7A2C-4503-A466-7970A04C8EDD}"/>
              </a:ext>
            </a:extLst>
          </p:cNvPr>
          <p:cNvSpPr txBox="1">
            <a:spLocks/>
          </p:cNvSpPr>
          <p:nvPr/>
        </p:nvSpPr>
        <p:spPr>
          <a:xfrm>
            <a:off x="658815" y="2895211"/>
            <a:ext cx="3575253" cy="976403"/>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Master Professional, gestionnaire d’entreprise du domaine technique, gestionnaire d’entreprise du domaine commercial, enseignant·e en formation professionnelle certifié·e*</a:t>
            </a:r>
          </a:p>
        </p:txBody>
      </p:sp>
      <p:sp>
        <p:nvSpPr>
          <p:cNvPr id="8" name="Textplatzhalter 3">
            <a:extLst>
              <a:ext uri="{FF2B5EF4-FFF2-40B4-BE49-F238E27FC236}">
                <a16:creationId xmlns:a16="http://schemas.microsoft.com/office/drawing/2014/main" id="{71EBEEC9-307D-4465-A213-EF6224C55835}"/>
              </a:ext>
            </a:extLst>
          </p:cNvPr>
          <p:cNvSpPr txBox="1">
            <a:spLocks/>
          </p:cNvSpPr>
          <p:nvPr/>
        </p:nvSpPr>
        <p:spPr>
          <a:xfrm>
            <a:off x="658814" y="1559075"/>
            <a:ext cx="7314508" cy="540000"/>
          </a:xfrm>
          <a:prstGeom prst="rect">
            <a:avLst/>
          </a:prstGeom>
          <a:solidFill>
            <a:srgbClr val="D6851B"/>
          </a:solidFill>
        </p:spPr>
        <p:txBody>
          <a:bodyPr vert="horz" wrap="square" lIns="36000" tIns="72000" rIns="36000" bIns="0" rtlCol="0" anchor="ctr"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7</a:t>
            </a:r>
          </a:p>
        </p:txBody>
      </p:sp>
      <p:sp>
        <p:nvSpPr>
          <p:cNvPr id="9" name="Textplatzhalter 3">
            <a:extLst>
              <a:ext uri="{FF2B5EF4-FFF2-40B4-BE49-F238E27FC236}">
                <a16:creationId xmlns:a16="http://schemas.microsoft.com/office/drawing/2014/main" id="{E0660FEF-E649-46CA-B8F3-B4DF7AD7F8CF}"/>
              </a:ext>
            </a:extLst>
          </p:cNvPr>
          <p:cNvSpPr txBox="1">
            <a:spLocks/>
          </p:cNvSpPr>
          <p:nvPr/>
        </p:nvSpPr>
        <p:spPr>
          <a:xfrm>
            <a:off x="4398063" y="2176145"/>
            <a:ext cx="3575258"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ou : Études de master à une université de sciences appliquées ou à une université </a:t>
            </a:r>
          </a:p>
        </p:txBody>
      </p:sp>
      <p:sp>
        <p:nvSpPr>
          <p:cNvPr id="11" name="Textplatzhalter 3">
            <a:extLst>
              <a:ext uri="{FF2B5EF4-FFF2-40B4-BE49-F238E27FC236}">
                <a16:creationId xmlns:a16="http://schemas.microsoft.com/office/drawing/2014/main" id="{CCC2C313-E699-4868-BEBD-012FD4C21E4A}"/>
              </a:ext>
            </a:extLst>
          </p:cNvPr>
          <p:cNvSpPr txBox="1">
            <a:spLocks/>
          </p:cNvSpPr>
          <p:nvPr/>
        </p:nvSpPr>
        <p:spPr>
          <a:xfrm>
            <a:off x="4398065" y="2891064"/>
            <a:ext cx="3575259" cy="330329"/>
          </a:xfrm>
          <a:prstGeom prst="rect">
            <a:avLst/>
          </a:prstGeom>
          <a:solidFill>
            <a:srgbClr val="FBF3E8"/>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Master en agronomie (M. Sc.)*</a:t>
            </a:r>
          </a:p>
        </p:txBody>
      </p:sp>
      <p:sp>
        <p:nvSpPr>
          <p:cNvPr id="12" name="Textplatzhalter 3">
            <a:extLst>
              <a:ext uri="{FF2B5EF4-FFF2-40B4-BE49-F238E27FC236}">
                <a16:creationId xmlns:a16="http://schemas.microsoft.com/office/drawing/2014/main" id="{5D617D76-AFAA-42F7-9E88-50C6F403F0FE}"/>
              </a:ext>
            </a:extLst>
          </p:cNvPr>
          <p:cNvSpPr txBox="1">
            <a:spLocks/>
          </p:cNvSpPr>
          <p:nvPr/>
        </p:nvSpPr>
        <p:spPr>
          <a:xfrm>
            <a:off x="8137316" y="1559075"/>
            <a:ext cx="3575259" cy="540000"/>
          </a:xfrm>
          <a:prstGeom prst="rect">
            <a:avLst/>
          </a:prstGeom>
          <a:solidFill>
            <a:srgbClr val="D6851B"/>
          </a:solidFill>
        </p:spPr>
        <p:txBody>
          <a:bodyPr vert="horz" wrap="square" lIns="36000" tIns="72000" rIns="36000" bIns="0" rtlCol="0" anchor="ctr" anchorCtr="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700"/>
              </a:lnSpc>
              <a:spcBef>
                <a:spcPts val="600"/>
              </a:spcBef>
            </a:pPr>
            <a:r>
              <a:rPr lang="fr-FR" sz="1800" b="1" dirty="0"/>
              <a:t>CAC 8</a:t>
            </a:r>
          </a:p>
        </p:txBody>
      </p:sp>
      <p:sp>
        <p:nvSpPr>
          <p:cNvPr id="13" name="Textplatzhalter 3">
            <a:extLst>
              <a:ext uri="{FF2B5EF4-FFF2-40B4-BE49-F238E27FC236}">
                <a16:creationId xmlns:a16="http://schemas.microsoft.com/office/drawing/2014/main" id="{FB6EA9DE-14C7-4549-9A47-C0080C2265B5}"/>
              </a:ext>
            </a:extLst>
          </p:cNvPr>
          <p:cNvSpPr txBox="1">
            <a:spLocks/>
          </p:cNvSpPr>
          <p:nvPr/>
        </p:nvSpPr>
        <p:spPr>
          <a:xfrm>
            <a:off x="8137315" y="2176145"/>
            <a:ext cx="3575259" cy="637849"/>
          </a:xfrm>
          <a:prstGeom prst="rect">
            <a:avLst/>
          </a:prstGeom>
          <a:solidFill>
            <a:srgbClr val="E2A95F"/>
          </a:solidFill>
        </p:spPr>
        <p:txBody>
          <a:bodyPr vert="horz" wrap="square" lIns="36000" tIns="72000" rIns="36000" bIns="72000" rtlCol="0" anchor="ctr">
            <a:sp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fr-FR" sz="1600" dirty="0"/>
              <a:t>Doctorat auprès</a:t>
            </a:r>
            <a:br>
              <a:rPr lang="fr-FR" sz="1600" dirty="0"/>
            </a:br>
            <a:r>
              <a:rPr lang="fr-FR" sz="1600" dirty="0"/>
              <a:t>d’une université</a:t>
            </a:r>
          </a:p>
        </p:txBody>
      </p:sp>
      <p:sp>
        <p:nvSpPr>
          <p:cNvPr id="14" name="Textplatzhalter 3">
            <a:extLst>
              <a:ext uri="{FF2B5EF4-FFF2-40B4-BE49-F238E27FC236}">
                <a16:creationId xmlns:a16="http://schemas.microsoft.com/office/drawing/2014/main" id="{EB459804-61F6-4C92-9E2B-9C1C6EF1DA99}"/>
              </a:ext>
            </a:extLst>
          </p:cNvPr>
          <p:cNvSpPr txBox="1">
            <a:spLocks/>
          </p:cNvSpPr>
          <p:nvPr/>
        </p:nvSpPr>
        <p:spPr>
          <a:xfrm>
            <a:off x="8137316" y="2895210"/>
            <a:ext cx="3575259" cy="976403"/>
          </a:xfrm>
          <a:prstGeom prst="rect">
            <a:avLst/>
          </a:prstGeom>
          <a:solidFill>
            <a:srgbClr val="FBF3E8"/>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500"/>
              </a:lnSpc>
              <a:spcBef>
                <a:spcPts val="0"/>
              </a:spcBef>
            </a:pPr>
            <a:r>
              <a:rPr lang="fr-FR" sz="1200" dirty="0">
                <a:solidFill>
                  <a:schemeClr val="tx1"/>
                </a:solidFill>
              </a:rPr>
              <a:t>par ex. docteur·e en agronomie (Dr. agr.), docteur·e en économie (Dr. oec.), docteur·e en sciences de la nutrition (Dr. oec. troph.), ingénieur·e-docteur·e (Dr. Ing.)*</a:t>
            </a:r>
          </a:p>
        </p:txBody>
      </p:sp>
      <p:sp>
        <p:nvSpPr>
          <p:cNvPr id="16" name="Rechteck 15">
            <a:extLst>
              <a:ext uri="{FF2B5EF4-FFF2-40B4-BE49-F238E27FC236}">
                <a16:creationId xmlns:a16="http://schemas.microsoft.com/office/drawing/2014/main" id="{74AB491A-E403-4996-91D5-1BF8F775782D}"/>
              </a:ext>
            </a:extLst>
          </p:cNvPr>
          <p:cNvSpPr/>
          <p:nvPr/>
        </p:nvSpPr>
        <p:spPr>
          <a:xfrm>
            <a:off x="525582" y="5464202"/>
            <a:ext cx="7447740" cy="400110"/>
          </a:xfrm>
          <a:prstGeom prst="rect">
            <a:avLst/>
          </a:prstGeom>
        </p:spPr>
        <p:txBody>
          <a:bodyPr wrap="square">
            <a:spAutoFit/>
          </a:bodyPr>
          <a:lstStyle/>
          <a:p>
            <a:r>
              <a:rPr lang="fr-FR" sz="1000" dirty="0"/>
              <a:t> * Les professions du même champ professionnel mentionnées ici ne sont pas nécessairement en relation les unes avec les autres. </a:t>
            </a:r>
            <a:br>
              <a:rPr lang="fr-FR" sz="1000" dirty="0"/>
            </a:br>
            <a:r>
              <a:rPr lang="fr-FR" sz="1000" dirty="0"/>
              <a:t>    Elles sont indiquées à titre d’exemple, afin d’illustrer les différents niveaux de qualification dans un champ professionnel donné.</a:t>
            </a:r>
          </a:p>
        </p:txBody>
      </p:sp>
    </p:spTree>
    <p:extLst>
      <p:ext uri="{BB962C8B-B14F-4D97-AF65-F5344CB8AC3E}">
        <p14:creationId xmlns:p14="http://schemas.microsoft.com/office/powerpoint/2010/main" val="4204084445"/>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abgerundete Ecken 18">
            <a:extLst>
              <a:ext uri="{FF2B5EF4-FFF2-40B4-BE49-F238E27FC236}">
                <a16:creationId xmlns:a16="http://schemas.microsoft.com/office/drawing/2014/main" id="{A46D50A1-29E0-6215-A80A-887FB7C63936}"/>
              </a:ext>
            </a:extLst>
          </p:cNvPr>
          <p:cNvSpPr/>
          <p:nvPr/>
        </p:nvSpPr>
        <p:spPr>
          <a:xfrm>
            <a:off x="658813" y="1556675"/>
            <a:ext cx="5437187" cy="576000"/>
          </a:xfrm>
          <a:prstGeom prst="roundRect">
            <a:avLst>
              <a:gd name="adj" fmla="val 0"/>
            </a:avLst>
          </a:prstGeom>
          <a:solidFill>
            <a:srgbClr val="D6851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b="1" dirty="0">
                <a:solidFill>
                  <a:schemeClr val="bg1"/>
                </a:solidFill>
              </a:rPr>
              <a:t>Formation en alternance  </a:t>
            </a:r>
          </a:p>
        </p:txBody>
      </p:sp>
      <p:sp>
        <p:nvSpPr>
          <p:cNvPr id="29" name="Rechteck: abgerundete Ecken 28">
            <a:extLst>
              <a:ext uri="{FF2B5EF4-FFF2-40B4-BE49-F238E27FC236}">
                <a16:creationId xmlns:a16="http://schemas.microsoft.com/office/drawing/2014/main" id="{5C63104D-CCE9-9A14-F570-05346152E897}"/>
              </a:ext>
            </a:extLst>
          </p:cNvPr>
          <p:cNvSpPr/>
          <p:nvPr/>
        </p:nvSpPr>
        <p:spPr>
          <a:xfrm>
            <a:off x="6240463" y="1556675"/>
            <a:ext cx="5479347" cy="576000"/>
          </a:xfrm>
          <a:prstGeom prst="roundRect">
            <a:avLst>
              <a:gd name="adj" fmla="val 0"/>
            </a:avLst>
          </a:prstGeom>
          <a:solidFill>
            <a:srgbClr val="D68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Formation en école</a:t>
            </a:r>
          </a:p>
        </p:txBody>
      </p:sp>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noProof="0" dirty="0">
                <a:solidFill>
                  <a:srgbClr val="D6851B"/>
                </a:solidFill>
              </a:rPr>
              <a:t>3. </a:t>
            </a:r>
            <a:r>
              <a:rPr lang="fr-FR" dirty="0"/>
              <a:t>Deux types de formation professionnelle initiale </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3" y="2388618"/>
            <a:ext cx="5392428" cy="2945935"/>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70 % en entreprise – 30 % en école professionnelle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Rémunération</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Réglementée par les lois fédérales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327 professions*, dont environ :</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130 professions artisanales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250 professions technico-industrielles et technico-scientifiques (en partie identiques aux professions artisanales)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50 professions commerciales</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sp>
        <p:nvSpPr>
          <p:cNvPr id="23" name="Textfeld 22">
            <a:extLst>
              <a:ext uri="{FF2B5EF4-FFF2-40B4-BE49-F238E27FC236}">
                <a16:creationId xmlns:a16="http://schemas.microsoft.com/office/drawing/2014/main" id="{A6D6066D-236C-4A16-92AA-6E3064283376}"/>
              </a:ext>
            </a:extLst>
          </p:cNvPr>
          <p:cNvSpPr txBox="1"/>
          <p:nvPr/>
        </p:nvSpPr>
        <p:spPr>
          <a:xfrm>
            <a:off x="6240463" y="2388618"/>
            <a:ext cx="5479347" cy="3535840"/>
          </a:xfrm>
          <a:prstGeom prst="rect">
            <a:avLst/>
          </a:prstGeom>
          <a:noFill/>
        </p:spPr>
        <p:txBody>
          <a:bodyPr wrap="square" lIns="0" tIns="0" rIns="0" bIns="0">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avec une part parfois importante de phases pratiques en entreprise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Rémunération dans le secteur de la santé/dans les autres cas, parfois aucune rémunération ou même soumise à des frais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Réglementée par les lois des Länder</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Environ 70 professions dans les domaines suivants :</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Technologie</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Langues étrangères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Conception</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Professions commerciales</a:t>
            </a:r>
          </a:p>
          <a:p>
            <a:pPr marL="540000" lvl="1" indent="-252000">
              <a:lnSpc>
                <a:spcPts val="2200"/>
              </a:lnSpc>
              <a:spcAft>
                <a:spcPts val="100"/>
              </a:spcAft>
              <a:buClr>
                <a:srgbClr val="D6851B"/>
              </a:buClr>
              <a:buSzPct val="60000"/>
              <a:buFont typeface="Wingdings 3" panose="05040102010807070707" pitchFamily="18" charset="2"/>
              <a:buChar char=""/>
            </a:pPr>
            <a:r>
              <a:rPr lang="fr-FR" sz="1600" dirty="0"/>
              <a:t>Santé, affaires sociales, soins</a:t>
            </a:r>
          </a:p>
          <a:p>
            <a:pPr marL="285750" indent="-285750">
              <a:lnSpc>
                <a:spcPts val="2200"/>
              </a:lnSpc>
              <a:spcAft>
                <a:spcPts val="200"/>
              </a:spcAft>
              <a:buClr>
                <a:srgbClr val="D6851B"/>
              </a:buClr>
              <a:buSzPct val="65000"/>
              <a:buFont typeface="Wingdings 3" panose="05040102010807070707" pitchFamily="18" charset="2"/>
              <a:buChar char=""/>
            </a:pPr>
            <a:endParaRPr lang="de-DE" sz="1600" dirty="0"/>
          </a:p>
        </p:txBody>
      </p:sp>
      <p:pic>
        <p:nvPicPr>
          <p:cNvPr id="12" name="Grafik 11">
            <a:extLst>
              <a:ext uri="{FF2B5EF4-FFF2-40B4-BE49-F238E27FC236}">
                <a16:creationId xmlns:a16="http://schemas.microsoft.com/office/drawing/2014/main" id="{BE5C1929-7ADA-45CA-8F87-5FCF4C97CB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015" y="1013059"/>
            <a:ext cx="1476314" cy="1087231"/>
          </a:xfrm>
          <a:prstGeom prst="rect">
            <a:avLst/>
          </a:prstGeom>
        </p:spPr>
      </p:pic>
      <p:pic>
        <p:nvPicPr>
          <p:cNvPr id="7" name="Grafik 6">
            <a:extLst>
              <a:ext uri="{FF2B5EF4-FFF2-40B4-BE49-F238E27FC236}">
                <a16:creationId xmlns:a16="http://schemas.microsoft.com/office/drawing/2014/main" id="{7E8A161E-7420-4571-9B57-BA2D3599591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258046" y="861875"/>
            <a:ext cx="1215213" cy="1116012"/>
          </a:xfrm>
          <a:prstGeom prst="rect">
            <a:avLst/>
          </a:prstGeom>
        </p:spPr>
      </p:pic>
      <p:sp>
        <p:nvSpPr>
          <p:cNvPr id="9" name="Rechteck 8">
            <a:extLst>
              <a:ext uri="{FF2B5EF4-FFF2-40B4-BE49-F238E27FC236}">
                <a16:creationId xmlns:a16="http://schemas.microsoft.com/office/drawing/2014/main" id="{928C3F74-FDC2-48E0-98D9-D74B2E5564CF}"/>
              </a:ext>
            </a:extLst>
          </p:cNvPr>
          <p:cNvSpPr/>
          <p:nvPr/>
        </p:nvSpPr>
        <p:spPr>
          <a:xfrm>
            <a:off x="525582" y="5464202"/>
            <a:ext cx="7447740" cy="246221"/>
          </a:xfrm>
          <a:prstGeom prst="rect">
            <a:avLst/>
          </a:prstGeom>
        </p:spPr>
        <p:txBody>
          <a:bodyPr wrap="square">
            <a:spAutoFit/>
          </a:bodyPr>
          <a:lstStyle/>
          <a:p>
            <a:r>
              <a:rPr lang="fr-FR" sz="1000" dirty="0"/>
              <a:t> * chevauchements partiels</a:t>
            </a:r>
          </a:p>
        </p:txBody>
      </p:sp>
    </p:spTree>
    <p:extLst>
      <p:ext uri="{BB962C8B-B14F-4D97-AF65-F5344CB8AC3E}">
        <p14:creationId xmlns:p14="http://schemas.microsoft.com/office/powerpoint/2010/main" val="375094233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72A6B2F-F630-46C0-B414-6EC482A040B5}"/>
              </a:ext>
            </a:extLst>
          </p:cNvPr>
          <p:cNvSpPr>
            <a:spLocks noGrp="1"/>
          </p:cNvSpPr>
          <p:nvPr>
            <p:ph type="title"/>
          </p:nvPr>
        </p:nvSpPr>
        <p:spPr/>
        <p:txBody>
          <a:bodyPr>
            <a:normAutofit/>
          </a:bodyPr>
          <a:lstStyle/>
          <a:p>
            <a:r>
              <a:rPr lang="fr-FR" dirty="0"/>
              <a:t>4.</a:t>
            </a:r>
            <a:r>
              <a:rPr lang="fr-FR" noProof="0" dirty="0">
                <a:solidFill>
                  <a:srgbClr val="D6851B"/>
                </a:solidFill>
              </a:rPr>
              <a:t> </a:t>
            </a:r>
            <a:r>
              <a:rPr lang="fr-FR" dirty="0"/>
              <a:t>Formation en entreprise en alternance</a:t>
            </a:r>
          </a:p>
        </p:txBody>
      </p:sp>
      <p:sp>
        <p:nvSpPr>
          <p:cNvPr id="18" name="Textfeld 17">
            <a:extLst>
              <a:ext uri="{FF2B5EF4-FFF2-40B4-BE49-F238E27FC236}">
                <a16:creationId xmlns:a16="http://schemas.microsoft.com/office/drawing/2014/main" id="{93895ECE-A2BD-A8E4-DF73-A7331654D3D7}"/>
              </a:ext>
            </a:extLst>
          </p:cNvPr>
          <p:cNvSpPr txBox="1"/>
          <p:nvPr/>
        </p:nvSpPr>
        <p:spPr>
          <a:xfrm>
            <a:off x="658812" y="1469027"/>
            <a:ext cx="6157913" cy="2112373"/>
          </a:xfrm>
          <a:prstGeom prst="rect">
            <a:avLst/>
          </a:prstGeom>
          <a:noFill/>
        </p:spPr>
        <p:txBody>
          <a:bodyPr wrap="square" lIns="0" tIns="0" rIns="0" bIns="0">
            <a:spAutoFit/>
          </a:bodyPr>
          <a:lstStyle/>
          <a:p>
            <a:pPr>
              <a:lnSpc>
                <a:spcPts val="2200"/>
              </a:lnSpc>
              <a:spcAft>
                <a:spcPts val="600"/>
              </a:spcAft>
              <a:buClr>
                <a:srgbClr val="D6851B"/>
              </a:buClr>
              <a:buSzPct val="65000"/>
            </a:pPr>
            <a:r>
              <a:rPr lang="fr-FR" sz="1600" b="1" dirty="0"/>
              <a:t>130 professions</a:t>
            </a:r>
            <a:r>
              <a:rPr lang="fr-FR" sz="1600" dirty="0"/>
              <a:t>, relevant essentiellement de la compétence des chambres de métiers et de l’artisanat, des corporations et des associations locales d’artisans, dans les secteurs suivants :</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bois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bâtiment et du second œuvre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l’électrotechnique et du métal</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vêtement, du textile et du cuir</a:t>
            </a:r>
          </a:p>
        </p:txBody>
      </p:sp>
      <p:sp>
        <p:nvSpPr>
          <p:cNvPr id="20" name="Textfeld 19">
            <a:extLst>
              <a:ext uri="{FF2B5EF4-FFF2-40B4-BE49-F238E27FC236}">
                <a16:creationId xmlns:a16="http://schemas.microsoft.com/office/drawing/2014/main" id="{3ED23082-CAED-4AAB-9439-21126E5BCE7A}"/>
              </a:ext>
            </a:extLst>
          </p:cNvPr>
          <p:cNvSpPr txBox="1">
            <a:spLocks noChangeArrowheads="1"/>
          </p:cNvSpPr>
          <p:nvPr/>
        </p:nvSpPr>
        <p:spPr bwMode="auto">
          <a:xfrm>
            <a:off x="6833711" y="4545013"/>
            <a:ext cx="4406582" cy="693249"/>
          </a:xfrm>
          <a:prstGeom prst="rect">
            <a:avLst/>
          </a:prstGeom>
          <a:solidFill>
            <a:srgbClr val="D6851B"/>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marL="285750" indent="-285750" eaLnBrk="1" hangingPunct="1">
              <a:lnSpc>
                <a:spcPts val="2200"/>
              </a:lnSpc>
              <a:spcBef>
                <a:spcPts val="600"/>
              </a:spcBef>
              <a:spcAft>
                <a:spcPts val="200"/>
              </a:spcAft>
              <a:buClr>
                <a:schemeClr val="bg1"/>
              </a:buClr>
              <a:buSzPct val="65000"/>
              <a:buFont typeface="Wingdings 3" panose="05040102010807070707" pitchFamily="18" charset="2"/>
              <a:buChar char=""/>
            </a:pPr>
            <a:r>
              <a:rPr lang="fr-FR" sz="1600" dirty="0">
                <a:solidFill>
                  <a:schemeClr val="bg1"/>
                </a:solidFill>
                <a:latin typeface="Calibri" panose="020F0502020204030204"/>
                <a:cs typeface="+mn-cs"/>
              </a:rPr>
              <a:t>Environ </a:t>
            </a:r>
            <a:r>
              <a:rPr lang="fr-FR" sz="1600" b="1" dirty="0">
                <a:solidFill>
                  <a:schemeClr val="bg1"/>
                </a:solidFill>
                <a:latin typeface="Calibri" panose="020F0502020204030204"/>
                <a:cs typeface="+mn-cs"/>
              </a:rPr>
              <a:t>25 % </a:t>
            </a:r>
            <a:r>
              <a:rPr lang="fr-FR" sz="1600" dirty="0">
                <a:solidFill>
                  <a:schemeClr val="bg1"/>
                </a:solidFill>
                <a:latin typeface="Calibri" panose="020F0502020204030204"/>
                <a:cs typeface="+mn-cs"/>
              </a:rPr>
              <a:t>des personnes en apprentissage suivent une formation artisanale</a:t>
            </a:r>
          </a:p>
        </p:txBody>
      </p:sp>
      <p:sp>
        <p:nvSpPr>
          <p:cNvPr id="21" name="Textfeld 20">
            <a:extLst>
              <a:ext uri="{FF2B5EF4-FFF2-40B4-BE49-F238E27FC236}">
                <a16:creationId xmlns:a16="http://schemas.microsoft.com/office/drawing/2014/main" id="{1809584F-5E4E-42CE-9985-256624369F4A}"/>
              </a:ext>
            </a:extLst>
          </p:cNvPr>
          <p:cNvSpPr txBox="1">
            <a:spLocks noChangeArrowheads="1"/>
          </p:cNvSpPr>
          <p:nvPr/>
        </p:nvSpPr>
        <p:spPr bwMode="auto">
          <a:xfrm>
            <a:off x="658812" y="4545013"/>
            <a:ext cx="5704296" cy="939470"/>
          </a:xfrm>
          <a:prstGeom prst="rect">
            <a:avLst/>
          </a:prstGeom>
          <a:solidFill>
            <a:srgbClr val="FBF3E8"/>
          </a:solidFill>
          <a:ln w="19050">
            <a:noFill/>
            <a:miter lim="800000"/>
            <a:headEnd/>
            <a:tailEnd/>
          </a:ln>
        </p:spPr>
        <p:txBody>
          <a:bodyPr wrap="square" lIns="144000" tIns="72000" rIns="144000" bIns="72000">
            <a:spAutoFit/>
          </a:bodyPr>
          <a:lstStyle>
            <a:lvl1pPr eaLnBrk="0" hangingPunct="0">
              <a:defRPr sz="900">
                <a:solidFill>
                  <a:schemeClr val="tx1"/>
                </a:solidFill>
                <a:latin typeface="Arial" charset="0"/>
                <a:cs typeface="Arial" charset="0"/>
              </a:defRPr>
            </a:lvl1pPr>
            <a:lvl2pPr marL="742950" indent="-285750" eaLnBrk="0" hangingPunct="0">
              <a:defRPr sz="900">
                <a:solidFill>
                  <a:schemeClr val="tx1"/>
                </a:solidFill>
                <a:latin typeface="Arial" charset="0"/>
                <a:cs typeface="Arial" charset="0"/>
              </a:defRPr>
            </a:lvl2pPr>
            <a:lvl3pPr marL="1143000" indent="-228600" eaLnBrk="0" hangingPunct="0">
              <a:defRPr sz="900">
                <a:solidFill>
                  <a:schemeClr val="tx1"/>
                </a:solidFill>
                <a:latin typeface="Arial" charset="0"/>
                <a:cs typeface="Arial" charset="0"/>
              </a:defRPr>
            </a:lvl3pPr>
            <a:lvl4pPr marL="1600200" indent="-228600" eaLnBrk="0" hangingPunct="0">
              <a:defRPr sz="900">
                <a:solidFill>
                  <a:schemeClr val="tx1"/>
                </a:solidFill>
                <a:latin typeface="Arial" charset="0"/>
                <a:cs typeface="Arial" charset="0"/>
              </a:defRPr>
            </a:lvl4pPr>
            <a:lvl5pPr marL="2057400" indent="-228600" eaLnBrk="0" hangingPunct="0">
              <a:defRPr sz="900">
                <a:solidFill>
                  <a:schemeClr val="tx1"/>
                </a:solidFill>
                <a:latin typeface="Arial" charset="0"/>
                <a:cs typeface="Arial" charset="0"/>
              </a:defRPr>
            </a:lvl5pPr>
            <a:lvl6pPr marL="2514600" indent="-228600" eaLnBrk="0" fontAlgn="base" hangingPunct="0">
              <a:spcBef>
                <a:spcPct val="0"/>
              </a:spcBef>
              <a:spcAft>
                <a:spcPct val="0"/>
              </a:spcAft>
              <a:defRPr sz="900">
                <a:solidFill>
                  <a:schemeClr val="tx1"/>
                </a:solidFill>
                <a:latin typeface="Arial" charset="0"/>
                <a:cs typeface="Arial" charset="0"/>
              </a:defRPr>
            </a:lvl6pPr>
            <a:lvl7pPr marL="2971800" indent="-228600" eaLnBrk="0" fontAlgn="base" hangingPunct="0">
              <a:spcBef>
                <a:spcPct val="0"/>
              </a:spcBef>
              <a:spcAft>
                <a:spcPct val="0"/>
              </a:spcAft>
              <a:defRPr sz="900">
                <a:solidFill>
                  <a:schemeClr val="tx1"/>
                </a:solidFill>
                <a:latin typeface="Arial" charset="0"/>
                <a:cs typeface="Arial" charset="0"/>
              </a:defRPr>
            </a:lvl7pPr>
            <a:lvl8pPr marL="3429000" indent="-228600" eaLnBrk="0" fontAlgn="base" hangingPunct="0">
              <a:spcBef>
                <a:spcPct val="0"/>
              </a:spcBef>
              <a:spcAft>
                <a:spcPct val="0"/>
              </a:spcAft>
              <a:defRPr sz="900">
                <a:solidFill>
                  <a:schemeClr val="tx1"/>
                </a:solidFill>
                <a:latin typeface="Arial" charset="0"/>
                <a:cs typeface="Arial" charset="0"/>
              </a:defRPr>
            </a:lvl8pPr>
            <a:lvl9pPr marL="3886200" indent="-228600" eaLnBrk="0" fontAlgn="base" hangingPunct="0">
              <a:spcBef>
                <a:spcPct val="0"/>
              </a:spcBef>
              <a:spcAft>
                <a:spcPct val="0"/>
              </a:spcAft>
              <a:defRPr sz="900">
                <a:solidFill>
                  <a:schemeClr val="tx1"/>
                </a:solidFill>
                <a:latin typeface="Arial" charset="0"/>
                <a:cs typeface="Arial" charset="0"/>
              </a:defRPr>
            </a:lvl9pPr>
          </a:lstStyle>
          <a:p>
            <a:pPr lvl="0" eaLnBrk="1" hangingPunct="1"/>
            <a:r>
              <a:rPr lang="fr-FR" sz="1600" b="1" dirty="0">
                <a:solidFill>
                  <a:prstClr val="black"/>
                </a:solidFill>
                <a:latin typeface="Calibri" panose="020F0502020204030204"/>
                <a:cs typeface="+mn-cs"/>
              </a:rPr>
              <a:t>Accès : </a:t>
            </a:r>
            <a:r>
              <a:rPr lang="fr-FR" sz="1600" b="1" dirty="0">
                <a:solidFill>
                  <a:srgbClr val="D6851B"/>
                </a:solidFill>
                <a:latin typeface="Calibri" panose="020F0502020204030204"/>
                <a:cs typeface="+mn-cs"/>
              </a:rPr>
              <a:t>aucune restriction formelle</a:t>
            </a:r>
          </a:p>
          <a:p>
            <a:pPr marL="285750" lvl="0" indent="-285750" eaLnBrk="1" hangingPunct="1">
              <a:lnSpc>
                <a:spcPts val="2200"/>
              </a:lnSpc>
              <a:spcAft>
                <a:spcPts val="200"/>
              </a:spcAft>
              <a:buClr>
                <a:srgbClr val="D6851B"/>
              </a:buClr>
              <a:buSzPct val="65000"/>
              <a:buFont typeface="Wingdings 3" panose="05040102010807070707" pitchFamily="18" charset="2"/>
              <a:buChar char=""/>
            </a:pPr>
            <a:r>
              <a:rPr lang="fr-FR" sz="1600" dirty="0">
                <a:solidFill>
                  <a:prstClr val="black"/>
                </a:solidFill>
                <a:latin typeface="Calibri" panose="020F0502020204030204"/>
                <a:cs typeface="+mn-cs"/>
              </a:rPr>
              <a:t>C’est l’entreprise de formation qui décide du niveau scolaire préalable dont les candidat·e·s doivent faire preuve</a:t>
            </a:r>
          </a:p>
        </p:txBody>
      </p:sp>
      <p:sp>
        <p:nvSpPr>
          <p:cNvPr id="24" name="Textplatzhalter 7">
            <a:extLst>
              <a:ext uri="{FF2B5EF4-FFF2-40B4-BE49-F238E27FC236}">
                <a16:creationId xmlns:a16="http://schemas.microsoft.com/office/drawing/2014/main" id="{9113D9D3-B176-4A52-9D75-C20BE5690D49}"/>
              </a:ext>
            </a:extLst>
          </p:cNvPr>
          <p:cNvSpPr>
            <a:spLocks noGrp="1"/>
          </p:cNvSpPr>
          <p:nvPr/>
        </p:nvSpPr>
        <p:spPr>
          <a:xfrm>
            <a:off x="658813" y="822743"/>
            <a:ext cx="11053762" cy="435462"/>
          </a:xfrm>
          <a:prstGeom prst="rect">
            <a:avLst/>
          </a:prstGeom>
        </p:spPr>
        <p:txBody>
          <a:bodyPr vert="horz" lIns="0" tIns="0" rIns="0" bIns="0" rtlCol="0">
            <a:normAutofit/>
          </a:bodyPr>
          <a:lstStyle>
            <a:lvl1pPr marL="0" indent="0" algn="l" defTabSz="357188" rtl="0" eaLnBrk="1" latinLnBrk="0" hangingPunct="1">
              <a:lnSpc>
                <a:spcPct val="100000"/>
              </a:lnSpc>
              <a:spcBef>
                <a:spcPts val="1000"/>
              </a:spcBef>
              <a:buClr>
                <a:schemeClr val="accent1"/>
              </a:buClr>
              <a:buSzPct val="90000"/>
              <a:buFont typeface="Wingdings 3" panose="05040102010807070707" pitchFamily="18" charset="2"/>
              <a:buNone/>
              <a:tabLst/>
              <a:defRPr sz="2400" kern="1200">
                <a:solidFill>
                  <a:schemeClr val="tx1"/>
                </a:solidFill>
                <a:latin typeface="+mj-lt"/>
                <a:ea typeface="+mn-ea"/>
                <a:cs typeface="+mn-cs"/>
              </a:defRPr>
            </a:lvl1pPr>
            <a:lvl2pPr marL="357187"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80645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163637"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4pPr>
            <a:lvl5pPr marL="1520825"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Professions artisanales</a:t>
            </a:r>
          </a:p>
        </p:txBody>
      </p:sp>
      <p:pic>
        <p:nvPicPr>
          <p:cNvPr id="15" name="Grafik 14">
            <a:extLst>
              <a:ext uri="{FF2B5EF4-FFF2-40B4-BE49-F238E27FC236}">
                <a16:creationId xmlns:a16="http://schemas.microsoft.com/office/drawing/2014/main" id="{5E78BABA-834B-48E5-8C4A-C9C807D773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14682" y="2210145"/>
            <a:ext cx="1148426" cy="2245043"/>
          </a:xfrm>
          <a:prstGeom prst="rect">
            <a:avLst/>
          </a:prstGeom>
        </p:spPr>
      </p:pic>
      <p:sp>
        <p:nvSpPr>
          <p:cNvPr id="25" name="Rechteck 24">
            <a:extLst>
              <a:ext uri="{FF2B5EF4-FFF2-40B4-BE49-F238E27FC236}">
                <a16:creationId xmlns:a16="http://schemas.microsoft.com/office/drawing/2014/main" id="{255CE004-780A-4F60-9318-2FC8E0E98354}"/>
              </a:ext>
            </a:extLst>
          </p:cNvPr>
          <p:cNvSpPr/>
          <p:nvPr/>
        </p:nvSpPr>
        <p:spPr>
          <a:xfrm>
            <a:off x="6728460" y="2334327"/>
            <a:ext cx="4804728" cy="1281376"/>
          </a:xfrm>
          <a:prstGeom prst="rect">
            <a:avLst/>
          </a:prstGeom>
        </p:spPr>
        <p:txBody>
          <a:bodyPr wrap="square">
            <a:spAutoFit/>
          </a:bodyPr>
          <a:lstStyle/>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du verre, du papier, de la céramique et métiers divers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l’industrie chimique et du nettoyage</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la santé et des soins corporels</a:t>
            </a:r>
          </a:p>
          <a:p>
            <a:pPr marL="285750" indent="-285750">
              <a:lnSpc>
                <a:spcPts val="2200"/>
              </a:lnSpc>
              <a:spcAft>
                <a:spcPts val="200"/>
              </a:spcAft>
              <a:buClr>
                <a:srgbClr val="D6851B"/>
              </a:buClr>
              <a:buSzPct val="65000"/>
              <a:buFont typeface="Wingdings 3" panose="05040102010807070707" pitchFamily="18" charset="2"/>
              <a:buChar char=""/>
            </a:pPr>
            <a:r>
              <a:rPr lang="fr-FR" sz="1600" dirty="0"/>
              <a:t>Métiers de l’industrie alimentaire</a:t>
            </a:r>
          </a:p>
        </p:txBody>
      </p:sp>
    </p:spTree>
    <p:extLst>
      <p:ext uri="{BB962C8B-B14F-4D97-AF65-F5344CB8AC3E}">
        <p14:creationId xmlns:p14="http://schemas.microsoft.com/office/powerpoint/2010/main" val="3224462876"/>
      </p:ext>
    </p:extLst>
  </p:cSld>
  <p:clrMapOvr>
    <a:masterClrMapping/>
  </p:clrMapOvr>
  <p:transition spd="slow">
    <p:fade/>
  </p:transition>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2899</Words>
  <Application>Microsoft Office PowerPoint</Application>
  <PresentationFormat>Breitbild</PresentationFormat>
  <Paragraphs>288</Paragraphs>
  <Slides>18</Slides>
  <Notes>10</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18</vt:i4>
      </vt:variant>
    </vt:vector>
  </HeadingPairs>
  <TitlesOfParts>
    <vt:vector size="25" baseType="lpstr">
      <vt:lpstr>Calibri</vt:lpstr>
      <vt:lpstr>Arial</vt:lpstr>
      <vt:lpstr>Wingdings 3</vt:lpstr>
      <vt:lpstr>Wingdings</vt:lpstr>
      <vt:lpstr>Calibri Light</vt:lpstr>
      <vt:lpstr>Office</vt:lpstr>
      <vt:lpstr>1_Office</vt:lpstr>
      <vt:lpstr> </vt:lpstr>
      <vt:lpstr>Contenu</vt:lpstr>
      <vt:lpstr>1. Champs professionnels en Allemagne</vt:lpstr>
      <vt:lpstr>2. Le cadre allemand des certifications (CAC)</vt:lpstr>
      <vt:lpstr>2. Le cadre allemand des certifications (CAC)</vt:lpstr>
      <vt:lpstr>2. Le cadre allemand des certifications (CAC)</vt:lpstr>
      <vt:lpstr>2. Le cadre allemand des certifications (CAC)</vt:lpstr>
      <vt:lpstr>3. Deux types de formation professionnelle initiale </vt:lpstr>
      <vt:lpstr>4. Formation en entreprise en alternance</vt:lpstr>
      <vt:lpstr>4. Formation en entreprise en alternance</vt:lpstr>
      <vt:lpstr>4. Formation en entreprise en alternance</vt:lpstr>
      <vt:lpstr>5. Formations en école</vt:lpstr>
      <vt:lpstr>5. Formations en école</vt:lpstr>
      <vt:lpstr>5. Formations en école</vt:lpstr>
      <vt:lpstr>6. Possibilités de formation continue et de promotion professionnelle</vt:lpstr>
      <vt:lpstr>6. Possibilités de formation continue et de promotion professionnelle</vt:lpstr>
      <vt:lpstr>Informations supplémentaires</vt:lpstr>
      <vt:lpstr>GOVET auprès du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400</cp:revision>
  <dcterms:created xsi:type="dcterms:W3CDTF">2020-12-18T10:19:10Z</dcterms:created>
  <dcterms:modified xsi:type="dcterms:W3CDTF">2024-06-03T10:16:36Z</dcterms:modified>
</cp:coreProperties>
</file>