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0"/>
  </p:notesMasterIdLst>
  <p:sldIdLst>
    <p:sldId id="257" r:id="rId3"/>
    <p:sldId id="368" r:id="rId4"/>
    <p:sldId id="387" r:id="rId5"/>
    <p:sldId id="382" r:id="rId6"/>
    <p:sldId id="389" r:id="rId7"/>
    <p:sldId id="390" r:id="rId8"/>
    <p:sldId id="391" r:id="rId9"/>
    <p:sldId id="392" r:id="rId10"/>
    <p:sldId id="396" r:id="rId11"/>
    <p:sldId id="394" r:id="rId12"/>
    <p:sldId id="397" r:id="rId13"/>
    <p:sldId id="398" r:id="rId14"/>
    <p:sldId id="402" r:id="rId15"/>
    <p:sldId id="401" r:id="rId16"/>
    <p:sldId id="400" r:id="rId17"/>
    <p:sldId id="359" r:id="rId18"/>
    <p:sldId id="291" r:id="rId19"/>
  </p:sldIdLst>
  <p:sldSz cx="12192000" cy="6858000"/>
  <p:notesSz cx="6858000" cy="9144000"/>
  <p:embeddedFontLst>
    <p:embeddedFont>
      <p:font typeface="Arial" panose="020B060402020202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Wingdings 3" panose="05040102010807070707" pitchFamily="18" charset="2"/>
      <p:regular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3045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orient="horz" pos="27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35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72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6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Eva Schimmelpfennig" initials="ES [2]" lastIdx="1" clrIdx="5">
    <p:extLst>
      <p:ext uri="{19B8F6BF-5375-455C-9EA6-DF929625EA0E}">
        <p15:presenceInfo xmlns:p15="http://schemas.microsoft.com/office/powerpoint/2012/main" userId="S-1-5-21-1714780564-1514027911-36100705-1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AC28D"/>
    <a:srgbClr val="F2D9B8"/>
    <a:srgbClr val="FBF3E8"/>
    <a:srgbClr val="E2A95F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73998" autoAdjust="0"/>
  </p:normalViewPr>
  <p:slideViewPr>
    <p:cSldViewPr snapToGrid="0" showGuides="1">
      <p:cViewPr>
        <p:scale>
          <a:sx n="80" d="100"/>
          <a:sy n="80" d="100"/>
        </p:scale>
        <p:origin x="782" y="-365"/>
      </p:cViewPr>
      <p:guideLst>
        <p:guide orient="horz" pos="1366"/>
        <p:guide pos="3931"/>
        <p:guide orient="horz" pos="2863"/>
        <p:guide orient="horz" pos="3543"/>
        <p:guide orient="horz" pos="3475"/>
        <p:guide pos="6607"/>
        <p:guide pos="6131"/>
        <p:guide orient="horz" pos="3045"/>
        <p:guide orient="horz" pos="2183"/>
        <p:guide pos="642"/>
        <p:guide orient="horz" pos="2092"/>
        <p:guide orient="horz" pos="981"/>
        <p:guide pos="5428"/>
        <p:guide orient="horz" pos="3702"/>
        <p:guide orient="horz" pos="2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/>
              <a:t>Mit dem neuen Berufsbildungsgesetz (BBiG), das Anfang 2020 in Kraft getreten ist, wurden die Fortbildungsstufen für die höherqualifizierende Berufsbildung reformiert.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/>
              <a:t>Unter anderem wurden die Abschlussbezeichnungen „Bachelor Professional“ und „Master Professional“ eingeführt.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neuen Bezeichnungen unterstreichen die Gleichwertigkeit von beruflicher Fortbildung und Studium und fördern gleichzeitig die internationale Mobilität für berufliche Aufsteiger/-innen, da die Begrifflichkeiten auch in anderen Ländern verstanden werden.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bisherigen Abschlussbezeichnungen wie u.a. der „Meister“ werden durch die Novellierung nicht abgeschafft, sondern durch die Verbindung mit den einheitlichen, international anschlussfähigen Abschlussbezeichnungen gestärkt.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sz="1100" dirty="0"/>
              <a:t>Die </a:t>
            </a:r>
            <a:r>
              <a:rPr lang="de-DE" sz="1100" u="sng" dirty="0"/>
              <a:t>begrifflichen Unterscheidungen</a:t>
            </a:r>
            <a:r>
              <a:rPr lang="de-DE" sz="1100" u="none" dirty="0"/>
              <a:t> </a:t>
            </a:r>
            <a:r>
              <a:rPr lang="de-DE" sz="1100" dirty="0"/>
              <a:t>der Fach- und Hochschulen sind mittlerweile recht unübersichtlich: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Fachhochschule / FH = </a:t>
            </a: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Hochschulen für Angewandte Wissenschaften / HAW = University </a:t>
            </a:r>
            <a:r>
              <a:rPr lang="de-DE" sz="11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Applied Sciences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 breiterer Fächerkanon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 „Hochschulen“ = Universitäten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Hauptunterschied ist rechtlich das Promotionsrecht</a:t>
            </a:r>
            <a:endParaRPr lang="de-DE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4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dirty="0"/>
              <a:t>DQR - Allgemeinbildende Abschlüsse:</a:t>
            </a:r>
          </a:p>
          <a:p>
            <a:endParaRPr lang="de-DE" sz="12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u="none" dirty="0"/>
              <a:t>Hauptschulabschluss – DQR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u="none" dirty="0"/>
              <a:t>Mittlerer Schulabschluss – DQR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u="none" dirty="0"/>
              <a:t>Fachhochschulreife, F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achgebundene Hochschulreife, Allgemeine Hochschulreife – DQR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 (Diplom FH, Staatsexamen) – DQR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(Diplom Univ.; Magister; Staatsexamen) – DQR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Doktorat und äquivalente künstlerische Abschlüsse – DQR 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10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1075AA8-CECD-4249-A481-208BA30F96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</a:t>
            </a: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bibb.de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iwkoeln.de/studien/susanne-seyda-sabine-koehne-finster-thomas-schleiermacher-investitionsvolumen-auf-hoechststand.html" TargetMode="Externa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89191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18581" y="3127731"/>
            <a:ext cx="2493994" cy="675563"/>
          </a:xfrm>
        </p:spPr>
        <p:txBody>
          <a:bodyPr>
            <a:noAutofit/>
          </a:bodyPr>
          <a:lstStyle/>
          <a:p>
            <a:r>
              <a:rPr lang="de-DE" sz="1600" noProof="0" dirty="0" err="1"/>
              <a:t>Vocational</a:t>
            </a:r>
            <a:r>
              <a:rPr lang="de-DE" sz="1600" noProof="0" dirty="0"/>
              <a:t> Education </a:t>
            </a:r>
            <a:br>
              <a:rPr lang="de-DE" sz="1600" noProof="0" dirty="0"/>
            </a:br>
            <a:r>
              <a:rPr lang="de-DE" sz="1600" noProof="0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Berufliche Weiterbildung </a:t>
            </a:r>
            <a:br>
              <a:rPr lang="de-DE" sz="2800" dirty="0"/>
            </a:br>
            <a:r>
              <a:rPr lang="de-DE" sz="2800" dirty="0"/>
              <a:t>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Kosten und Nutzen der beruflichen Weiterbildung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Finanzierung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4"/>
            <a:ext cx="11053762" cy="3767702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latin typeface="+mj-lt"/>
              </a:rPr>
              <a:t>Ökonomisch: </a:t>
            </a:r>
            <a:r>
              <a:rPr lang="de-DE" sz="1600" dirty="0">
                <a:latin typeface="+mj-lt"/>
              </a:rPr>
              <a:t>Positive Effekte auf die Wirtschaftsleistung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von Unternehmen bei: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Produktivität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Qualität 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Innovationsleistung am Arbeitsplatz</a:t>
            </a:r>
            <a:endParaRPr lang="de-DE" sz="1600" dirty="0">
              <a:highlight>
                <a:srgbClr val="FFFF00"/>
              </a:highlight>
              <a:latin typeface="+mj-lt"/>
            </a:endParaRP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Beschäftigungsumfang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Zukunftsfähigkeit des Unternehmens bei technischem Fortschritt und zunehmender Globalisierung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latin typeface="+mj-lt"/>
              </a:rPr>
              <a:t>Sozial: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Größere </a:t>
            </a:r>
            <a:r>
              <a:rPr lang="de-DE" sz="1400" dirty="0" err="1">
                <a:latin typeface="+mj-lt"/>
              </a:rPr>
              <a:t>Arbeitnehmendenzufriedenheit</a:t>
            </a:r>
            <a:endParaRPr lang="de-DE" sz="1400" dirty="0">
              <a:latin typeface="+mj-lt"/>
            </a:endParaRP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Loyalität zum Betrieb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Nutzen für: Betriebe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285FE7C-77EF-458B-A66E-B47F0788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310" y="2025337"/>
            <a:ext cx="3617543" cy="26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8717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Kosten und Nutzen der beruflichen Weiterbildung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Finanzierung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5"/>
            <a:ext cx="11053762" cy="3348038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Positive Effekte auf: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Einkommen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Beschäftigung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berufliche und persönliche Entwicklung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Gesundheit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Arbeits- und damit Lebenszufriedenheit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Entfaltung individueller beruflicher Entwicklungspotentiale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Erhalt der Beschäftigungsfähigkeit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Nutzen für: Individuen/Arbeitnehmende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6838" y="2025338"/>
            <a:ext cx="1575194" cy="307824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EB4668F-8355-4A52-B162-6031F09CCA08}"/>
              </a:ext>
            </a:extLst>
          </p:cNvPr>
          <p:cNvGrpSpPr/>
          <p:nvPr/>
        </p:nvGrpSpPr>
        <p:grpSpPr>
          <a:xfrm>
            <a:off x="6887496" y="1894989"/>
            <a:ext cx="1388971" cy="2999031"/>
            <a:chOff x="2466852" y="4726567"/>
            <a:chExt cx="535353" cy="1155921"/>
          </a:xfrm>
        </p:grpSpPr>
        <p:sp>
          <p:nvSpPr>
            <p:cNvPr id="12" name="Rechteck: abgerundete Ecken 31">
              <a:extLst>
                <a:ext uri="{FF2B5EF4-FFF2-40B4-BE49-F238E27FC236}">
                  <a16:creationId xmlns:a16="http://schemas.microsoft.com/office/drawing/2014/main" id="{E2F0D232-703D-4441-A704-4300756CCCAF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7BD9ACD-C011-4D38-9DA1-879DB1566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07788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 Wer darf Weiterbildung anbieten? Wer akkreditiert?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 Non-formale Weiterbildung: Der Anbietermarkt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1557339"/>
            <a:ext cx="11053762" cy="3873077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Große Unternehmen organisieren mehr als die Hälfte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der Weiterbildungsveranstaltungen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Darüber hinaus gibt es mehr als 20.000 Anbieter: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Öffentliche Träger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Hochschulen und Forschungseinrichtungen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Kirchen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Kammern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Gewerkschaften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Arbeitgeberverbände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Stiftungen und Wohlfahrtsorganisationen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latin typeface="+mj-lt"/>
              </a:rPr>
              <a:t>kommerziell-private Bildungsträger (20 % im Jahr 2023) u. a.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Unterscheidung: öffentlich-rechtlich regulierte und geförderte/nicht regulierte, nicht geförderte Angebote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Für Angebote im geförderten Bereich ist in der Regel eine Zulassung bei staatlichen Einrichtungen oder Kammern erforderlich (Befristet: Träger 5 Jahre, Maßnahme 3 Jahre)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Zertifizierung des Qualitätsmanagementsystems in der Regel nicht erforderlich, aber weit verbreitet, z. B. nach ISO 9000 ff. oder ISO 29990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Prüfung und Zertifizierung durch private Anbieter, im Falle von ISO-Normen akkreditiert bei der Deutschen Akkreditierungsstelle (</a:t>
            </a:r>
            <a:r>
              <a:rPr lang="de-DE" sz="1600" dirty="0" err="1"/>
              <a:t>DAkks</a:t>
            </a:r>
            <a:r>
              <a:rPr lang="de-DE" sz="1600" dirty="0"/>
              <a:t>)</a:t>
            </a:r>
            <a:endParaRPr lang="de-DE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98901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3D89A142-1DA6-4565-9E7D-D1493BF9FC7C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08000" rIns="108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2400" dirty="0"/>
              <a:t>Staat </a:t>
            </a:r>
            <a:br>
              <a:rPr lang="de-DE" sz="2400" dirty="0"/>
            </a:br>
            <a:r>
              <a:rPr lang="de-DE" sz="1600" dirty="0"/>
              <a:t>(Bund, Länder, Kommunen)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Weiterbildungsbeteiligung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58813" y="2031334"/>
            <a:ext cx="3600000" cy="68895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genaue Zahlen nicht zu ermitteln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6639864" y="3844376"/>
            <a:ext cx="4320000" cy="98406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2022 Förderung von </a:t>
            </a:r>
            <a:r>
              <a:rPr lang="de-DE" sz="2800" spc="50" dirty="0">
                <a:solidFill>
                  <a:schemeClr val="tx1"/>
                </a:solidFill>
              </a:rPr>
              <a:t>260.678</a:t>
            </a:r>
            <a:r>
              <a:rPr lang="de-DE" sz="1600" dirty="0">
                <a:solidFill>
                  <a:schemeClr val="tx1"/>
                </a:solidFill>
              </a:rPr>
              <a:t> Eintritten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in Maßnahmen der beruflichen Weiterbildung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05263BC0-1991-44B0-A417-0036D47F4854}"/>
              </a:ext>
            </a:extLst>
          </p:cNvPr>
          <p:cNvSpPr txBox="1">
            <a:spLocks/>
          </p:cNvSpPr>
          <p:nvPr/>
        </p:nvSpPr>
        <p:spPr>
          <a:xfrm>
            <a:off x="658812" y="1732935"/>
            <a:ext cx="3528000" cy="378362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6179E5F-7DEF-462B-9B3E-12CA74B26BAA}"/>
              </a:ext>
            </a:extLst>
          </p:cNvPr>
          <p:cNvSpPr txBox="1">
            <a:spLocks/>
          </p:cNvSpPr>
          <p:nvPr/>
        </p:nvSpPr>
        <p:spPr>
          <a:xfrm>
            <a:off x="8103342" y="2031334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Zahlreiche Förderprogramme zum Zwecke des beruflichen Aufstiegs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766B127-A477-4AEA-85D5-6B48D08F4AA6}"/>
              </a:ext>
            </a:extLst>
          </p:cNvPr>
          <p:cNvSpPr txBox="1">
            <a:spLocks/>
          </p:cNvSpPr>
          <p:nvPr/>
        </p:nvSpPr>
        <p:spPr>
          <a:xfrm>
            <a:off x="1232136" y="3849278"/>
            <a:ext cx="4320000" cy="98406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spc="50" dirty="0">
                <a:solidFill>
                  <a:schemeClr val="tx1"/>
                </a:solidFill>
              </a:rPr>
              <a:t>Knapp</a:t>
            </a:r>
            <a:r>
              <a:rPr lang="de-DE" sz="2800" spc="50" dirty="0">
                <a:solidFill>
                  <a:schemeClr val="tx1"/>
                </a:solidFill>
              </a:rPr>
              <a:t> 980 Mio.</a:t>
            </a:r>
            <a:r>
              <a:rPr lang="de-DE" sz="1000" spc="50" dirty="0">
                <a:solidFill>
                  <a:schemeClr val="tx1"/>
                </a:solidFill>
              </a:rPr>
              <a:t> </a:t>
            </a:r>
            <a:r>
              <a:rPr lang="de-DE" sz="2800" spc="50" dirty="0">
                <a:solidFill>
                  <a:schemeClr val="tx1"/>
                </a:solidFill>
              </a:rPr>
              <a:t>€ </a:t>
            </a:r>
            <a:r>
              <a:rPr lang="de-DE" sz="1600" dirty="0">
                <a:solidFill>
                  <a:schemeClr val="tx1"/>
                </a:solidFill>
              </a:rPr>
              <a:t>Förderung für berufliche Aufstiege 2022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1FE7E12-F0A1-4256-A9BD-56C0B63E7607}"/>
              </a:ext>
            </a:extLst>
          </p:cNvPr>
          <p:cNvGrpSpPr/>
          <p:nvPr/>
        </p:nvGrpSpPr>
        <p:grpSpPr>
          <a:xfrm>
            <a:off x="5304136" y="1233018"/>
            <a:ext cx="1651649" cy="1393773"/>
            <a:chOff x="10867802" y="1247312"/>
            <a:chExt cx="970883" cy="81929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54091CD8-11CC-45B6-96C7-010CD86275E0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20" name="Rechteck: obere Ecken abgeschnitten 10">
                <a:extLst>
                  <a:ext uri="{FF2B5EF4-FFF2-40B4-BE49-F238E27FC236}">
                    <a16:creationId xmlns:a16="http://schemas.microsoft.com/office/drawing/2014/main" id="{7B2DEEC8-6568-4309-A1AB-9AA1B7B47C57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BB1D795C-2CBA-4512-9105-C8B2FF21E783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59CB48DA-D6B2-499C-BAC1-08586986B1F5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9DD52DFD-E7D0-4E57-B628-5E41D8A91468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15">
                <a:extLst>
                  <a:ext uri="{FF2B5EF4-FFF2-40B4-BE49-F238E27FC236}">
                    <a16:creationId xmlns:a16="http://schemas.microsoft.com/office/drawing/2014/main" id="{6402445D-9ABD-49DF-9364-7BD60DED4235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81C1F9B3-3096-41A5-A69D-6F2E2F20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67802" y="1247312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9878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F5D6A59-3771-4AC0-8B50-B96D561C0AC5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2400" dirty="0"/>
              <a:t>Betriebe</a:t>
            </a:r>
            <a:endParaRPr lang="de-DE" sz="1600" spc="2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Weiterbildungsbeteiligung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1989" y="1056658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spc="50" dirty="0">
                <a:solidFill>
                  <a:schemeClr val="tx1"/>
                </a:solidFill>
              </a:rPr>
              <a:t>46,4 Mrd. € </a:t>
            </a:r>
            <a:r>
              <a:rPr lang="de-DE" sz="1600" dirty="0">
                <a:solidFill>
                  <a:schemeClr val="tx1"/>
                </a:solidFill>
              </a:rPr>
              <a:t>Gesamt-investitionen der Wirtschaft 2022*</a:t>
            </a:r>
            <a:endParaRPr lang="de-DE" sz="2800" spc="50" dirty="0">
              <a:solidFill>
                <a:schemeClr val="tx1"/>
              </a:solidFill>
            </a:endParaRP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61989" y="2052618"/>
            <a:ext cx="1799999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Davon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2400" spc="50" dirty="0">
                <a:solidFill>
                  <a:schemeClr val="tx1"/>
                </a:solidFill>
              </a:rPr>
              <a:t>24,4 Mrd.</a:t>
            </a:r>
            <a:r>
              <a:rPr lang="de-DE" sz="1000" spc="50" dirty="0">
                <a:solidFill>
                  <a:schemeClr val="tx1"/>
                </a:solidFill>
              </a:rPr>
              <a:t> </a:t>
            </a:r>
            <a:r>
              <a:rPr lang="de-DE" sz="2400" spc="50" dirty="0">
                <a:solidFill>
                  <a:schemeClr val="tx1"/>
                </a:solidFill>
              </a:rPr>
              <a:t>€ </a:t>
            </a:r>
            <a:br>
              <a:rPr lang="de-DE" sz="2400" spc="5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direkte Kosten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8107736" y="2423273"/>
            <a:ext cx="3600000" cy="5608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72000" rIns="144000" bIns="180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im Corona-Jahr 2020 nur </a:t>
            </a:r>
            <a:r>
              <a:rPr lang="de-DE" sz="2400" spc="50" dirty="0">
                <a:solidFill>
                  <a:schemeClr val="tx1"/>
                </a:solidFill>
              </a:rPr>
              <a:t>34 %	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2F660A5-C4E4-4AE7-AB6B-3300FBF61C3F}"/>
              </a:ext>
            </a:extLst>
          </p:cNvPr>
          <p:cNvSpPr txBox="1">
            <a:spLocks/>
          </p:cNvSpPr>
          <p:nvPr/>
        </p:nvSpPr>
        <p:spPr>
          <a:xfrm>
            <a:off x="2550695" y="2052618"/>
            <a:ext cx="1711294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und</a:t>
            </a:r>
            <a:br>
              <a:rPr lang="de-DE" sz="2400" spc="50" dirty="0">
                <a:solidFill>
                  <a:schemeClr val="tx1"/>
                </a:solidFill>
              </a:rPr>
            </a:br>
            <a:r>
              <a:rPr lang="de-DE" sz="2400" spc="50" dirty="0">
                <a:solidFill>
                  <a:schemeClr val="tx1"/>
                </a:solidFill>
              </a:rPr>
              <a:t>22 Mrd.</a:t>
            </a:r>
            <a:r>
              <a:rPr lang="de-DE" sz="1000" spc="50" dirty="0">
                <a:solidFill>
                  <a:schemeClr val="tx1"/>
                </a:solidFill>
              </a:rPr>
              <a:t> </a:t>
            </a:r>
            <a:r>
              <a:rPr lang="de-DE" sz="2400" spc="50" dirty="0">
                <a:solidFill>
                  <a:schemeClr val="tx1"/>
                </a:solidFill>
              </a:rPr>
              <a:t>€ </a:t>
            </a:r>
            <a:r>
              <a:rPr lang="de-DE" sz="1600" dirty="0">
                <a:solidFill>
                  <a:schemeClr val="tx1"/>
                </a:solidFill>
              </a:rPr>
              <a:t>indirekte Kosten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8107736" y="1058660"/>
            <a:ext cx="3600000" cy="143926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08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spc="50" dirty="0">
                <a:solidFill>
                  <a:schemeClr val="tx1"/>
                </a:solidFill>
              </a:rPr>
              <a:t>42 % </a:t>
            </a:r>
            <a:r>
              <a:rPr lang="de-DE" sz="1600" dirty="0">
                <a:solidFill>
                  <a:schemeClr val="tx1"/>
                </a:solidFill>
              </a:rPr>
              <a:t>der deutschen Unternehmen beteiligten sich 2022 an Weiterbildung (durch Kostenübernahme und/oder Freistellung),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CED6F13-86FB-422E-A6B9-630256A272A7}"/>
              </a:ext>
            </a:extLst>
          </p:cNvPr>
          <p:cNvSpPr txBox="1">
            <a:spLocks/>
          </p:cNvSpPr>
          <p:nvPr/>
        </p:nvSpPr>
        <p:spPr>
          <a:xfrm>
            <a:off x="2135999" y="3772239"/>
            <a:ext cx="4505433" cy="107742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2400" spc="50" dirty="0">
                <a:solidFill>
                  <a:schemeClr val="tx1"/>
                </a:solidFill>
              </a:rPr>
              <a:t>93 % </a:t>
            </a:r>
            <a:r>
              <a:rPr lang="de-DE" sz="1600" dirty="0">
                <a:solidFill>
                  <a:schemeClr val="tx1"/>
                </a:solidFill>
              </a:rPr>
              <a:t>der Großbetriebe und </a:t>
            </a:r>
          </a:p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2400" spc="50" dirty="0">
                <a:solidFill>
                  <a:schemeClr val="tx1"/>
                </a:solidFill>
              </a:rPr>
              <a:t>33 % </a:t>
            </a:r>
            <a:r>
              <a:rPr lang="de-DE" sz="1600" dirty="0">
                <a:solidFill>
                  <a:schemeClr val="tx1"/>
                </a:solidFill>
              </a:rPr>
              <a:t>der Kleinstbetriebe beteiligten sich 2022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6DA36B88-3443-4E05-ABEE-8020DB72CC40}"/>
              </a:ext>
            </a:extLst>
          </p:cNvPr>
          <p:cNvSpPr txBox="1">
            <a:spLocks/>
          </p:cNvSpPr>
          <p:nvPr/>
        </p:nvSpPr>
        <p:spPr>
          <a:xfrm>
            <a:off x="7355999" y="3772239"/>
            <a:ext cx="3821337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buClr>
                <a:srgbClr val="D6851B"/>
              </a:buClr>
              <a:buSzPct val="65000"/>
            </a:pPr>
            <a:r>
              <a:rPr lang="de-DE" sz="2400" spc="50" dirty="0">
                <a:solidFill>
                  <a:schemeClr val="tx1"/>
                </a:solidFill>
              </a:rPr>
              <a:t>29 % </a:t>
            </a:r>
            <a:r>
              <a:rPr lang="de-DE" sz="1600" dirty="0">
                <a:solidFill>
                  <a:schemeClr val="tx1"/>
                </a:solidFill>
              </a:rPr>
              <a:t>der Beschäftigten nahmen 2022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an Weiterbildungsmaßnahmen teil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33C7B7A-1070-4720-9D47-CAA55E3AE14C}"/>
              </a:ext>
            </a:extLst>
          </p:cNvPr>
          <p:cNvSpPr/>
          <p:nvPr/>
        </p:nvSpPr>
        <p:spPr>
          <a:xfrm>
            <a:off x="525581" y="5464202"/>
            <a:ext cx="77762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* </a:t>
            </a:r>
            <a:r>
              <a:rPr lang="de-DE" sz="1000" dirty="0">
                <a:hlinkClick r:id="rId2"/>
              </a:rPr>
              <a:t>https://www.iwkoeln.de/studien/susanne-seyda-sabine-koehne-finster-thomas-schleiermacher-investitionsvolumen-auf-hoechststand.html</a:t>
            </a:r>
            <a:endParaRPr lang="de-DE" sz="10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B9CF23F-D2DD-49DB-A548-F2AACF617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508" y="1320622"/>
            <a:ext cx="1977437" cy="14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0723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Weiterbildungsbeteiligung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3659" y="1054511"/>
            <a:ext cx="4094568" cy="11207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spc="50" dirty="0">
                <a:solidFill>
                  <a:schemeClr val="tx1"/>
                </a:solidFill>
              </a:rPr>
              <a:t>58 % </a:t>
            </a:r>
            <a:r>
              <a:rPr lang="de-DE" sz="1600" dirty="0">
                <a:solidFill>
                  <a:schemeClr val="tx1"/>
                </a:solidFill>
              </a:rPr>
              <a:t>der erwachsenen Bevölkerung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(</a:t>
            </a:r>
            <a:r>
              <a:rPr lang="de-DE" sz="1600" spc="60" dirty="0">
                <a:solidFill>
                  <a:schemeClr val="tx1"/>
                </a:solidFill>
              </a:rPr>
              <a:t>18–64</a:t>
            </a:r>
            <a:r>
              <a:rPr lang="de-DE" sz="1600" dirty="0">
                <a:solidFill>
                  <a:schemeClr val="tx1"/>
                </a:solidFill>
              </a:rPr>
              <a:t>) nahmen 2022 an beruflicher Weiterbildung teil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7438310" y="1374820"/>
            <a:ext cx="4274265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spc="50" dirty="0">
                <a:solidFill>
                  <a:schemeClr val="tx1"/>
                </a:solidFill>
              </a:rPr>
              <a:t>48 % </a:t>
            </a:r>
            <a:r>
              <a:rPr lang="de-DE" sz="1600" dirty="0">
                <a:solidFill>
                  <a:schemeClr val="tx1"/>
                </a:solidFill>
              </a:rPr>
              <a:t>der erwachsenen Bevölkerung nahmen 2022 an betrieblicher Weiterbildung teil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88775" y="2580921"/>
            <a:ext cx="3600000" cy="11207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spc="50" dirty="0">
                <a:solidFill>
                  <a:schemeClr val="tx1"/>
                </a:solidFill>
              </a:rPr>
              <a:t>8 % </a:t>
            </a:r>
            <a:r>
              <a:rPr lang="de-DE" sz="1600" dirty="0">
                <a:solidFill>
                  <a:schemeClr val="tx1"/>
                </a:solidFill>
              </a:rPr>
              <a:t>betrug die Teilnahmequote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an individueller berufsbezogener Weiterbildung 2022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8112575" y="2580921"/>
            <a:ext cx="3600000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Beteiligung steigt signifikant mit Schul-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bzw. Bildungsabschluss	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7ECE03CD-0CEA-4EDE-B0EE-B828ECBD6F4D}"/>
              </a:ext>
            </a:extLst>
          </p:cNvPr>
          <p:cNvSpPr txBox="1">
            <a:spLocks/>
          </p:cNvSpPr>
          <p:nvPr/>
        </p:nvSpPr>
        <p:spPr>
          <a:xfrm>
            <a:off x="4360461" y="3994305"/>
            <a:ext cx="3600000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spc="50" dirty="0">
                <a:solidFill>
                  <a:schemeClr val="tx1"/>
                </a:solidFill>
              </a:rPr>
              <a:t>82.511</a:t>
            </a:r>
            <a:r>
              <a:rPr lang="de-DE" sz="1600" dirty="0">
                <a:solidFill>
                  <a:schemeClr val="tx1"/>
                </a:solidFill>
              </a:rPr>
              <a:t> Abschlüsse der höherqualifizieren Berufsbildung 2022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FAD08A63-9A65-4EE5-8E3D-6023101085B7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2400" dirty="0"/>
              <a:t>Individuen</a:t>
            </a:r>
            <a:endParaRPr lang="de-DE" sz="1600" spc="2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2533F62-0080-4E2D-9B98-03ABD024E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3970" y="1082901"/>
            <a:ext cx="786285" cy="1536555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B38F301-3041-44DB-8A2D-ECDB5EE54542}"/>
              </a:ext>
            </a:extLst>
          </p:cNvPr>
          <p:cNvGrpSpPr/>
          <p:nvPr/>
        </p:nvGrpSpPr>
        <p:grpSpPr>
          <a:xfrm>
            <a:off x="5442557" y="1118359"/>
            <a:ext cx="634274" cy="1369507"/>
            <a:chOff x="2466852" y="4726567"/>
            <a:chExt cx="535353" cy="1155921"/>
          </a:xfrm>
        </p:grpSpPr>
        <p:sp>
          <p:nvSpPr>
            <p:cNvPr id="22" name="Rechteck: abgerundete Ecken 31">
              <a:extLst>
                <a:ext uri="{FF2B5EF4-FFF2-40B4-BE49-F238E27FC236}">
                  <a16:creationId xmlns:a16="http://schemas.microsoft.com/office/drawing/2014/main" id="{521779AB-022D-408B-893A-CC8D188B8E69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C501F56-F707-42DB-BC73-ECE90293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97209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Weitere Informationen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de-DE" sz="1800" noProof="0" dirty="0"/>
              <a:t>Diese Präsentation und weitere Präsentationen sowie Informationen zur deutschen Berufsbildung und internationalen Berufsbildungszusammenarbeit erhalten Sie auf unserer Webseite: </a:t>
            </a:r>
          </a:p>
          <a:p>
            <a:pPr marL="0" indent="0">
              <a:buNone/>
            </a:pPr>
            <a:br>
              <a:rPr lang="de-DE" sz="1800" b="1" spc="100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800" b="1" spc="80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de-DE" sz="1800" b="1" spc="80" noProof="0" dirty="0">
              <a:solidFill>
                <a:srgbClr val="E27F1C"/>
              </a:solidFill>
            </a:endParaRP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5"/>
            <a:ext cx="11053762" cy="103458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 err="1">
                <a:latin typeface="+mj-lt"/>
              </a:rPr>
              <a:t>Quellen</a:t>
            </a:r>
            <a:endParaRPr lang="en-GB" sz="1600" b="1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BIBB </a:t>
            </a:r>
            <a:r>
              <a:rPr lang="en-GB" sz="1600" dirty="0" err="1">
                <a:latin typeface="+mj-lt"/>
              </a:rPr>
              <a:t>Datenreport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>
                <a:latin typeface="+mj-lt"/>
              </a:rPr>
              <a:t>KMK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endParaRPr lang="en-GB" sz="1600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BMBF </a:t>
            </a:r>
            <a:r>
              <a:rPr lang="en-GB" sz="1600" dirty="0" err="1">
                <a:latin typeface="+mj-lt"/>
              </a:rPr>
              <a:t>Datenportal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 err="1">
                <a:latin typeface="+mj-lt"/>
              </a:rPr>
              <a:t>Destatis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Statistiken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zu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Berufsbildung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noProof="0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de-DE" sz="3600" noProof="0" dirty="0">
                <a:solidFill>
                  <a:srgbClr val="D6851B"/>
                </a:solidFill>
              </a:rPr>
              <a:t>Inhalt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752884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Definition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Formen der beruflichen Weiterbildung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Formale Angebote im Rahmen der Aufstiegsfortbildung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Weitere formale Angebote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Gesetzliche Regelungen (das novellierte Berufsbildungsgesetz 2020)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Finanzierung (Kosten/Nutzen)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Non-formale Weiterbildung: Der Anbietermarkt 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Weiterbildungsbeteiligung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Was wird als berufliche Weiterbildung bezeichnet?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Definition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1557337"/>
            <a:ext cx="7958138" cy="3959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Jegliche Form des organisierten berufsbezogenen Lernens, die auf einer vorhandenen Ausbildung aufbaut,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die Kenntnisse, Fähigkeiten und Fertigkeiten vertieft, erweitert oder erneuert und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die zumeist mit einem Zertifikat oder einer Bescheinigung abschließt.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de-DE" sz="1800" b="1" dirty="0">
                <a:latin typeface="+mj-lt"/>
              </a:rPr>
              <a:t>Fortsetzung oder Wiederaufnahme des beruflichen Lernens nach Abschluss einer verschiedenartig ausgedehnten ersten Bildungsphase.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079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Formen der beruflichen Weiterbildung</a:t>
            </a:r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FD4CFA5F-8D98-4EDE-B653-7AE7990655E2}"/>
              </a:ext>
            </a:extLst>
          </p:cNvPr>
          <p:cNvSpPr txBox="1">
            <a:spLocks/>
          </p:cNvSpPr>
          <p:nvPr/>
        </p:nvSpPr>
        <p:spPr>
          <a:xfrm>
            <a:off x="658813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Spezielle Programme zur technischen und beruflichen Fortentwicklung innerhalb des staatlichen Bildungssystems: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Meister-/Techniker und Fachwirtkurse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Lehrgänge im Rahmen einer Umschulung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00B36B17-3F6F-4E23-BEF2-F65583358950}"/>
              </a:ext>
            </a:extLst>
          </p:cNvPr>
          <p:cNvSpPr txBox="1">
            <a:spLocks/>
          </p:cNvSpPr>
          <p:nvPr/>
        </p:nvSpPr>
        <p:spPr>
          <a:xfrm>
            <a:off x="4430251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Bildungsangebote außerhalb des formalen Curriculums zur persönlichen und sozialen Bildung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durch den Arbeitgeber oder individuell organisiert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Kurse und Lehrgänge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Kurzzeitige Veranstaltungen wie Vorträge, Seminare, Workshops, Schulungen und Unterweisungen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Evtl. Fachtagungen/Kongresse/ Konferenzen</a:t>
            </a:r>
          </a:p>
        </p:txBody>
      </p:sp>
      <p:sp>
        <p:nvSpPr>
          <p:cNvPr id="47" name="Inhaltsplatzhalter 4">
            <a:extLst>
              <a:ext uri="{FF2B5EF4-FFF2-40B4-BE49-F238E27FC236}">
                <a16:creationId xmlns:a16="http://schemas.microsoft.com/office/drawing/2014/main" id="{5EE92F8F-E9E8-46EE-B530-8B4E2DD75B61}"/>
              </a:ext>
            </a:extLst>
          </p:cNvPr>
          <p:cNvSpPr txBox="1">
            <a:spLocks/>
          </p:cNvSpPr>
          <p:nvPr/>
        </p:nvSpPr>
        <p:spPr>
          <a:xfrm>
            <a:off x="8201695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Lebenslang durch Einflüsse und Quellen der eigenen Umgebung und aus der täglichen Erfahrung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Arbeitsalltag, Arbeitskollegen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Private Kontakte, Medien,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Lektüre von Fachliteratur u. Ä.</a:t>
            </a:r>
          </a:p>
        </p:txBody>
      </p:sp>
      <p:sp>
        <p:nvSpPr>
          <p:cNvPr id="48" name="Textplatzhalter 7">
            <a:extLst>
              <a:ext uri="{FF2B5EF4-FFF2-40B4-BE49-F238E27FC236}">
                <a16:creationId xmlns:a16="http://schemas.microsoft.com/office/drawing/2014/main" id="{9D133C60-9C3F-4F4C-8FB7-D1F2AE18B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Wie findet berufliche Weiterbildung statt?</a:t>
            </a:r>
          </a:p>
        </p:txBody>
      </p:sp>
      <p:sp>
        <p:nvSpPr>
          <p:cNvPr id="57" name="Textplatzhalter 3">
            <a:extLst>
              <a:ext uri="{FF2B5EF4-FFF2-40B4-BE49-F238E27FC236}">
                <a16:creationId xmlns:a16="http://schemas.microsoft.com/office/drawing/2014/main" id="{CB6576EA-595E-46B5-932D-659DF6A407A6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Formal</a:t>
            </a:r>
          </a:p>
        </p:txBody>
      </p:sp>
      <p:sp>
        <p:nvSpPr>
          <p:cNvPr id="58" name="Textplatzhalter 3">
            <a:extLst>
              <a:ext uri="{FF2B5EF4-FFF2-40B4-BE49-F238E27FC236}">
                <a16:creationId xmlns:a16="http://schemas.microsoft.com/office/drawing/2014/main" id="{C73CEF38-7E42-473A-A209-3B7F1E46B003}"/>
              </a:ext>
            </a:extLst>
          </p:cNvPr>
          <p:cNvSpPr txBox="1">
            <a:spLocks/>
          </p:cNvSpPr>
          <p:nvPr/>
        </p:nvSpPr>
        <p:spPr>
          <a:xfrm>
            <a:off x="4430245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Non-Formal</a:t>
            </a:r>
          </a:p>
        </p:txBody>
      </p:sp>
      <p:sp>
        <p:nvSpPr>
          <p:cNvPr id="59" name="Textplatzhalter 3">
            <a:extLst>
              <a:ext uri="{FF2B5EF4-FFF2-40B4-BE49-F238E27FC236}">
                <a16:creationId xmlns:a16="http://schemas.microsoft.com/office/drawing/2014/main" id="{9FEBED30-495A-469C-AC0D-29DAD387EA26}"/>
              </a:ext>
            </a:extLst>
          </p:cNvPr>
          <p:cNvSpPr txBox="1">
            <a:spLocks/>
          </p:cNvSpPr>
          <p:nvPr/>
        </p:nvSpPr>
        <p:spPr>
          <a:xfrm>
            <a:off x="8201671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Informell</a:t>
            </a:r>
          </a:p>
        </p:txBody>
      </p:sp>
    </p:spTree>
    <p:extLst>
      <p:ext uri="{BB962C8B-B14F-4D97-AF65-F5344CB8AC3E}">
        <p14:creationId xmlns:p14="http://schemas.microsoft.com/office/powerpoint/2010/main" val="11063868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Formale Angebote im Rahmen der Aufstiegsfortbildung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75507"/>
            <a:ext cx="2736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Spezialisierende </a:t>
            </a:r>
            <a:br>
              <a:rPr lang="de-DE" sz="1600" dirty="0"/>
            </a:br>
            <a:r>
              <a:rPr lang="de-DE" sz="1600" dirty="0"/>
              <a:t>Höherqualifizierung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891524"/>
            <a:ext cx="2736000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Geprüfte/r Berufsspezialist/in – IT-Spezialist/in, Servicetechniker/in, Diätkoch/Diätköchin, Servicemonteur/in für Windenergieanlagentechnik,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Wohnraumberater/in IHK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2736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3612144" y="2174643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Aufstiegsfortbildung </a:t>
            </a:r>
            <a:br>
              <a:rPr lang="de-DE" sz="1600" dirty="0"/>
            </a:br>
            <a:r>
              <a:rPr lang="de-DE" sz="1600" spc="-10" dirty="0"/>
              <a:t>zum Meister/zur Meisterin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3612144" y="2890586"/>
            <a:ext cx="2592000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Bachelor Professional*,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Landwirtschaftsmeister/in,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Küchenmeister/in,  Restaurantmeister/in, Elektrotechnikermeister/in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3612575" y="1557338"/>
            <a:ext cx="8100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6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6366359" y="2168525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Technische </a:t>
            </a:r>
            <a:br>
              <a:rPr lang="de-DE" sz="1600" dirty="0"/>
            </a:br>
            <a:r>
              <a:rPr lang="de-DE" sz="1600" dirty="0"/>
              <a:t>Aufstiegsfortbildung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6366359" y="2890587"/>
            <a:ext cx="2592000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-10" dirty="0">
                <a:solidFill>
                  <a:schemeClr val="tx1"/>
                </a:solidFill>
              </a:rPr>
              <a:t>z. B. Bachelor Professional*, </a:t>
            </a:r>
            <a:br>
              <a:rPr lang="de-DE" sz="1400" spc="-10" dirty="0">
                <a:solidFill>
                  <a:schemeClr val="tx1"/>
                </a:solidFill>
              </a:rPr>
            </a:br>
            <a:r>
              <a:rPr lang="de-DE" sz="1400" spc="-10" dirty="0">
                <a:solidFill>
                  <a:schemeClr val="tx1"/>
                </a:solidFill>
              </a:rPr>
              <a:t>Techniker/in Agrartechnik, </a:t>
            </a:r>
            <a:br>
              <a:rPr lang="de-DE" sz="1400" spc="-1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Techniker/in Lebensmitteltechnik,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Techniker/in Gebäudesystemtechnik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9120574" y="2174643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Kaufmännische Aufstiegsfortbildung </a:t>
            </a:r>
            <a:endParaRPr lang="de-DE" sz="1600" spc="20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9120573" y="2891524"/>
            <a:ext cx="2592001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Bachelor Professional*, Fachagrarwirt/in Rechnungswesen, Wirtschaftsfachwirt/in, Industriefachwirt/in,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Medien- und Verlagsfachwirt/in, Bilanzbuchhalter/in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kann seit Ende 2020 alleine oder gemeinsam mit alter Bezeichnung geführt werden</a:t>
            </a:r>
          </a:p>
        </p:txBody>
      </p:sp>
    </p:spTree>
    <p:extLst>
      <p:ext uri="{BB962C8B-B14F-4D97-AF65-F5344CB8AC3E}">
        <p14:creationId xmlns:p14="http://schemas.microsoft.com/office/powerpoint/2010/main" val="70489151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Formale Angebote im Rahmen der Aufstiegsfortbildung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2176145"/>
            <a:ext cx="3528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Fortgeschrittene </a:t>
            </a:r>
            <a:br>
              <a:rPr lang="de-DE" sz="1600" dirty="0"/>
            </a:br>
            <a:r>
              <a:rPr lang="de-DE" sz="1600" dirty="0"/>
              <a:t>Aufstiegsfortbildung 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895211"/>
            <a:ext cx="3527997" cy="143390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Master Professional*,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 Technische/r Betriebswirt/in,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Kaufmännische/r Betriebswirt/in,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Geprüfte/r Berufspädagoge/in*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26116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1982" y="2176145"/>
            <a:ext cx="3528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Akademisches Masterstudium </a:t>
            </a:r>
            <a:br>
              <a:rPr lang="de-DE" sz="1600" dirty="0"/>
            </a:br>
            <a:r>
              <a:rPr lang="de-DE" sz="1600" dirty="0"/>
              <a:t>an einer (Fach-/) Hochschule </a:t>
            </a:r>
            <a:endParaRPr lang="de-DE" sz="1600" spc="2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91063"/>
            <a:ext cx="3521920" cy="1438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US" sz="1400" spc="20" dirty="0">
                <a:solidFill>
                  <a:schemeClr val="tx1"/>
                </a:solidFill>
              </a:rPr>
              <a:t>z. B. Master of Science (M. Sc.) </a:t>
            </a:r>
            <a:r>
              <a:rPr lang="en-US" sz="1400" spc="20" dirty="0" err="1">
                <a:solidFill>
                  <a:schemeClr val="tx1"/>
                </a:solidFill>
              </a:rPr>
              <a:t>Agrartechnik</a:t>
            </a:r>
            <a:r>
              <a:rPr lang="en-US" sz="1400" spc="20" dirty="0">
                <a:solidFill>
                  <a:schemeClr val="tx1"/>
                </a:solidFill>
              </a:rPr>
              <a:t>, </a:t>
            </a:r>
            <a:br>
              <a:rPr lang="en-US" sz="1400" spc="20" dirty="0">
                <a:solidFill>
                  <a:schemeClr val="tx1"/>
                </a:solidFill>
              </a:rPr>
            </a:br>
            <a:r>
              <a:rPr lang="en-US" sz="1400" spc="20" dirty="0">
                <a:solidFill>
                  <a:schemeClr val="tx1"/>
                </a:solidFill>
              </a:rPr>
              <a:t>M.Sc. </a:t>
            </a:r>
            <a:r>
              <a:rPr lang="en-US" sz="1400" spc="20" dirty="0" err="1">
                <a:solidFill>
                  <a:schemeClr val="tx1"/>
                </a:solidFill>
              </a:rPr>
              <a:t>Lebensmitteltechnologie</a:t>
            </a:r>
            <a:r>
              <a:rPr lang="en-US" sz="1400" spc="20" dirty="0">
                <a:solidFill>
                  <a:schemeClr val="tx1"/>
                </a:solidFill>
              </a:rPr>
              <a:t>, </a:t>
            </a:r>
            <a:br>
              <a:rPr lang="en-US" sz="1400" spc="20" dirty="0">
                <a:solidFill>
                  <a:schemeClr val="tx1"/>
                </a:solidFill>
              </a:rPr>
            </a:br>
            <a:r>
              <a:rPr lang="en-US" sz="1400" spc="20" dirty="0">
                <a:solidFill>
                  <a:schemeClr val="tx1"/>
                </a:solidFill>
              </a:rPr>
              <a:t>M.Sc. Business Administration, </a:t>
            </a:r>
            <a:br>
              <a:rPr lang="en-US" sz="1400" spc="20" dirty="0">
                <a:solidFill>
                  <a:schemeClr val="tx1"/>
                </a:solidFill>
              </a:rPr>
            </a:br>
            <a:r>
              <a:rPr lang="en-US" sz="1400" spc="20" dirty="0">
                <a:solidFill>
                  <a:schemeClr val="tx1"/>
                </a:solidFill>
              </a:rPr>
              <a:t>M.Sc. Green Electronics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en-US" sz="1200" spc="20" dirty="0">
              <a:solidFill>
                <a:schemeClr val="tx1"/>
              </a:solidFill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Promotion </a:t>
            </a:r>
            <a:br>
              <a:rPr lang="de-DE" sz="1600" dirty="0"/>
            </a:br>
            <a:r>
              <a:rPr lang="de-DE" sz="1600" dirty="0"/>
              <a:t>an einer Hochschule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895211"/>
            <a:ext cx="3575259" cy="143390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Promovierte/r Agrarwissenschaftler/in (Dr. </a:t>
            </a:r>
            <a:r>
              <a:rPr lang="de-DE" sz="1400" spc="20" dirty="0" err="1">
                <a:solidFill>
                  <a:schemeClr val="tx1"/>
                </a:solidFill>
              </a:rPr>
              <a:t>agr</a:t>
            </a:r>
            <a:r>
              <a:rPr lang="de-DE" sz="1400" spc="20" dirty="0">
                <a:solidFill>
                  <a:schemeClr val="tx1"/>
                </a:solidFill>
              </a:rPr>
              <a:t>.), Promovierte/r Ökonom/in (Dr. oec.),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Promovierte/r Ernährungswissen-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 err="1">
                <a:solidFill>
                  <a:schemeClr val="tx1"/>
                </a:solidFill>
              </a:rPr>
              <a:t>schaftler</a:t>
            </a:r>
            <a:r>
              <a:rPr lang="de-DE" sz="1400" spc="20" dirty="0">
                <a:solidFill>
                  <a:schemeClr val="tx1"/>
                </a:solidFill>
              </a:rPr>
              <a:t>/in (Dr. oec. </a:t>
            </a:r>
            <a:r>
              <a:rPr lang="de-DE" sz="1400" spc="20" dirty="0" err="1">
                <a:solidFill>
                  <a:schemeClr val="tx1"/>
                </a:solidFill>
              </a:rPr>
              <a:t>troph</a:t>
            </a:r>
            <a:r>
              <a:rPr lang="de-DE" sz="1400" spc="20" dirty="0">
                <a:solidFill>
                  <a:schemeClr val="tx1"/>
                </a:solidFill>
              </a:rPr>
              <a:t>.),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Promovierte/r Ingenieur/in (Dr. Ing.)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de-DE" sz="1200" spc="-1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5C0AE68-922D-43D9-92E8-DF0C1846F13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kann seit Ende 2020 alleine oder gemeinsam mit alter Bezeichnung geführt werden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4. </a:t>
            </a:r>
            <a:r>
              <a:rPr lang="de-DE" sz="2700" dirty="0"/>
              <a:t>Weitere formale Angebote</a:t>
            </a:r>
            <a:br>
              <a:rPr lang="de-DE" dirty="0"/>
            </a:b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1105376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3-6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0E15D40-6294-404D-9276-DEA1B5E4B120}"/>
              </a:ext>
            </a:extLst>
          </p:cNvPr>
          <p:cNvSpPr txBox="1">
            <a:spLocks/>
          </p:cNvSpPr>
          <p:nvPr/>
        </p:nvSpPr>
        <p:spPr>
          <a:xfrm>
            <a:off x="658814" y="2169050"/>
            <a:ext cx="2664000" cy="1130291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Umschulung: </a:t>
            </a:r>
            <a:br>
              <a:rPr lang="de-DE" sz="1600" dirty="0"/>
            </a:br>
            <a:r>
              <a:rPr lang="de-DE" sz="1600" dirty="0"/>
              <a:t>Qualifizierung für eine andere als die zuvor erlernte </a:t>
            </a:r>
            <a:br>
              <a:rPr lang="de-DE" sz="1600" dirty="0"/>
            </a:br>
            <a:r>
              <a:rPr lang="de-DE" sz="1600" dirty="0"/>
              <a:t>und ausgeübte Tätigkeit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BF6CC216-CA7E-4D17-BB1B-E60DAF495C87}"/>
              </a:ext>
            </a:extLst>
          </p:cNvPr>
          <p:cNvSpPr txBox="1">
            <a:spLocks/>
          </p:cNvSpPr>
          <p:nvPr/>
        </p:nvSpPr>
        <p:spPr>
          <a:xfrm>
            <a:off x="3455401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Nachholen von schulischen und beruflichen Abschlüssen </a:t>
            </a:r>
            <a:br>
              <a:rPr lang="de-DE" sz="1600" dirty="0"/>
            </a:br>
            <a:r>
              <a:rPr lang="de-DE" sz="1600" dirty="0"/>
              <a:t>(= Zweiter Bildungsweg)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99D40514-35E7-4207-B4C3-B603507B9BE4}"/>
              </a:ext>
            </a:extLst>
          </p:cNvPr>
          <p:cNvSpPr txBox="1">
            <a:spLocks/>
          </p:cNvSpPr>
          <p:nvPr/>
        </p:nvSpPr>
        <p:spPr>
          <a:xfrm>
            <a:off x="6251988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Erwerb von </a:t>
            </a:r>
            <a:br>
              <a:rPr lang="de-DE" sz="1600" dirty="0"/>
            </a:br>
            <a:r>
              <a:rPr lang="de-DE" sz="1600" dirty="0"/>
              <a:t>Teilqualifikationen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355E69DC-C932-4355-85ED-70AA305A8BDC}"/>
              </a:ext>
            </a:extLst>
          </p:cNvPr>
          <p:cNvSpPr txBox="1">
            <a:spLocks/>
          </p:cNvSpPr>
          <p:nvPr/>
        </p:nvSpPr>
        <p:spPr>
          <a:xfrm>
            <a:off x="9048574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Wissenschaftliche Weiterbildung an Hochschulen und Forschungseinrichtungen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57794FE0-BAF2-4998-BE04-5F317E46737D}"/>
              </a:ext>
            </a:extLst>
          </p:cNvPr>
          <p:cNvSpPr txBox="1">
            <a:spLocks/>
          </p:cNvSpPr>
          <p:nvPr/>
        </p:nvSpPr>
        <p:spPr>
          <a:xfrm>
            <a:off x="384535" y="3429000"/>
            <a:ext cx="2938279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aus gesundheitlichen oder arbeitsmarktbezogenen Gründen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in der Regel Verkürzung der Ausbildungszeit um ein Drittel </a:t>
            </a: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00481E00-D56F-4E71-8786-3CC1816AF4B5}"/>
              </a:ext>
            </a:extLst>
          </p:cNvPr>
          <p:cNvSpPr txBox="1">
            <a:spLocks/>
          </p:cNvSpPr>
          <p:nvPr/>
        </p:nvSpPr>
        <p:spPr>
          <a:xfrm>
            <a:off x="3182041" y="3429000"/>
            <a:ext cx="2938280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berufsbegleitend oder in Vollzeit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auch Erwerb der Hochschulzugangsberechtigung (= Abitur) möglich</a:t>
            </a:r>
          </a:p>
        </p:txBody>
      </p:sp>
      <p:sp>
        <p:nvSpPr>
          <p:cNvPr id="29" name="Inhaltsplatzhalter 4">
            <a:extLst>
              <a:ext uri="{FF2B5EF4-FFF2-40B4-BE49-F238E27FC236}">
                <a16:creationId xmlns:a16="http://schemas.microsoft.com/office/drawing/2014/main" id="{108862D6-B4E4-4A73-AEC7-D31749C05F9E}"/>
              </a:ext>
            </a:extLst>
          </p:cNvPr>
          <p:cNvSpPr txBox="1">
            <a:spLocks/>
          </p:cNvSpPr>
          <p:nvPr/>
        </p:nvSpPr>
        <p:spPr>
          <a:xfrm>
            <a:off x="5980011" y="3429000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nach mehreren </a:t>
            </a:r>
            <a:r>
              <a:rPr lang="de-DE" sz="1400" dirty="0" err="1">
                <a:latin typeface="+mj-lt"/>
              </a:rPr>
              <a:t>Teilquali-fizierungen</a:t>
            </a:r>
            <a:r>
              <a:rPr lang="de-DE" sz="1400" dirty="0">
                <a:latin typeface="+mj-lt"/>
              </a:rPr>
              <a:t>: Abschlussprüfung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vor der Kammer möglich</a:t>
            </a: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D38F0D53-1F7B-415E-A866-7A32B9106054}"/>
              </a:ext>
            </a:extLst>
          </p:cNvPr>
          <p:cNvSpPr txBox="1">
            <a:spLocks/>
          </p:cNvSpPr>
          <p:nvPr/>
        </p:nvSpPr>
        <p:spPr>
          <a:xfrm>
            <a:off x="8783406" y="3429000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Schließt an einen ersten berufsqualifizierenden Abschluss </a:t>
            </a:r>
            <a:r>
              <a:rPr lang="de-DE" sz="1400" spc="-20" dirty="0">
                <a:latin typeface="+mj-lt"/>
              </a:rPr>
              <a:t>an eine berufspraktische Phase an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Richtet sich an Berufstätige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und knüpft an berufliche Erfahrungen an</a:t>
            </a:r>
          </a:p>
        </p:txBody>
      </p:sp>
    </p:spTree>
    <p:extLst>
      <p:ext uri="{BB962C8B-B14F-4D97-AF65-F5344CB8AC3E}">
        <p14:creationId xmlns:p14="http://schemas.microsoft.com/office/powerpoint/2010/main" val="243064192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b="1" dirty="0"/>
              <a:t>Novelle des Berufsbildungsgesetzes (2020)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Gesetzliche Regelungen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2" y="1557337"/>
            <a:ext cx="9074151" cy="4319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de-DE" sz="1800" dirty="0">
                <a:latin typeface="+mj-lt"/>
              </a:rPr>
              <a:t>Einführung transparenter Fortbildungsstufen: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Zum Erreichen von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b="1" dirty="0">
                <a:solidFill>
                  <a:srgbClr val="D6851B"/>
                </a:solidFill>
                <a:latin typeface="+mj-lt"/>
              </a:rPr>
              <a:t>DQR 5: </a:t>
            </a:r>
            <a:r>
              <a:rPr lang="de-DE" sz="1400" dirty="0">
                <a:latin typeface="+mj-lt"/>
              </a:rPr>
              <a:t>Lernumfang mindestens 400 Stunden, Zulassung nach Erreichen des DQR 4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Nachweis der Vertiefung/Erweiterung vorhandener Kompetenzen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b="1" dirty="0">
                <a:solidFill>
                  <a:srgbClr val="D6851B"/>
                </a:solidFill>
                <a:latin typeface="+mj-lt"/>
              </a:rPr>
              <a:t>DQR 6: </a:t>
            </a:r>
            <a:r>
              <a:rPr lang="de-DE" sz="1400" dirty="0">
                <a:latin typeface="+mj-lt"/>
              </a:rPr>
              <a:t>Lernumfang mindestens 1.200 Stunden, Zulassung nach Erreichen des DQR 4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Nachweis der Fähigkeit zur Übernahme von Leitungs- und Führungsaufgaben 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b="1" dirty="0">
                <a:solidFill>
                  <a:srgbClr val="D6851B"/>
                </a:solidFill>
                <a:latin typeface="+mj-lt"/>
              </a:rPr>
              <a:t>DQR 7: </a:t>
            </a:r>
            <a:r>
              <a:rPr lang="de-DE" sz="1400" dirty="0">
                <a:latin typeface="+mj-lt"/>
              </a:rPr>
              <a:t>Lernumfang weitere 1.600 Stunden, Zulassung nach Erreichen des DQR 6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Nachweis der Fähigkeit zur verantwortlichen Führung von Organisationen,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zur Bearbeitung neuer, komplexer Problemstellungen, Entwicklung von Verfahren und Produkten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Schaffung von Prüfungsregelungen für Lehrgänge der höherqualifizierenden Berufsbildung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Zuordnung von entsprechenden Abschlüssen zum Deutschen Qualifikationsrahmen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Vergleichbarkeit beruflicher und akademischer Abschlüsse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3E5195-1095-4D81-BE6D-F307F458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9145" y="1813357"/>
            <a:ext cx="671558" cy="12893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A16903-56AD-493E-89FB-F14DF34CC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2363" y="1179713"/>
            <a:ext cx="789511" cy="15158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590B75-D962-4C16-B4D9-890C30F04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4923" y="2627116"/>
            <a:ext cx="973951" cy="18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132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Kosten und Nutzen der beruflichen Weiterbildung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Finanzierung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2168525"/>
            <a:ext cx="5437188" cy="370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Da sowohl Individuen und Betriebe als auch Staat und Gesellschaft profitieren, Finanzierung durch diese drei Akteure zu jeweils einem Drittel (</a:t>
            </a:r>
            <a:r>
              <a:rPr lang="de-DE" sz="12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latin typeface="+mj-lt"/>
              </a:rPr>
              <a:t> Mischfinanzierung)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Zahlreiche Förderprogramme des Staates, besonders im Bereich neuer Technologien.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240463" y="2168525"/>
            <a:ext cx="5437188" cy="31927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Positive Effekte auf Wirtschaftswachstum, technischen Fortschritt und Beschäftigung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Dadurch steigende Steuereinnahmen und sinkende Sozialausgaben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Steigerung der internationalen wirtschaftlichen Wettbewerbsfähigkeit, auch vor dem Hintergrund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des Fachkräftemangels, des demographischen Wandels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oder der Digitalisierung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5F69CB5-8212-43BC-865F-6999029FF9BA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Kosten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240464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Nutzen für: Staat und Gesellschaft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8CA2A5C-E3D4-430D-831F-CF52872926F7}"/>
              </a:ext>
            </a:extLst>
          </p:cNvPr>
          <p:cNvGrpSpPr/>
          <p:nvPr/>
        </p:nvGrpSpPr>
        <p:grpSpPr>
          <a:xfrm>
            <a:off x="10875787" y="1241417"/>
            <a:ext cx="970883" cy="819296"/>
            <a:chOff x="10875787" y="1241417"/>
            <a:chExt cx="970883" cy="819296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CCB68CB-A1FA-425A-B799-C29AA1DD6B69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11" name="Rechteck: obere Ecken abgeschnitten 10">
                <a:extLst>
                  <a:ext uri="{FF2B5EF4-FFF2-40B4-BE49-F238E27FC236}">
                    <a16:creationId xmlns:a16="http://schemas.microsoft.com/office/drawing/2014/main" id="{9B32D202-36CC-4FFB-A47F-D5E56CF2197A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D61334D5-511D-443B-9D61-4E3730DE529B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2B8E7A07-41A8-4327-BDA7-D1AA2E71C443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CEF7DD0-0EBE-4AAC-9904-57543EE5B7BF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C39756F4-E0DC-4B06-8A98-3E37983C07EE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9FEF29A-EAC7-444E-BBE4-17B4D5B02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75787" y="1241417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4803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1520</Words>
  <Application>Microsoft Office PowerPoint</Application>
  <PresentationFormat>Breitbild</PresentationFormat>
  <Paragraphs>184</Paragraphs>
  <Slides>17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Wingdings</vt:lpstr>
      <vt:lpstr>Courier New</vt:lpstr>
      <vt:lpstr>Calibri</vt:lpstr>
      <vt:lpstr>Wingdings 3</vt:lpstr>
      <vt:lpstr>Arial</vt:lpstr>
      <vt:lpstr>Office</vt:lpstr>
      <vt:lpstr>1_Office</vt:lpstr>
      <vt:lpstr> </vt:lpstr>
      <vt:lpstr>Inhalt</vt:lpstr>
      <vt:lpstr>1. Definition</vt:lpstr>
      <vt:lpstr>2. Formen der beruflichen Weiterbildung</vt:lpstr>
      <vt:lpstr>3. Formale Angebote im Rahmen der Aufstiegsfortbildung</vt:lpstr>
      <vt:lpstr>3. Formale Angebote im Rahmen der Aufstiegsfortbildung</vt:lpstr>
      <vt:lpstr>4. Weitere formale Angebote </vt:lpstr>
      <vt:lpstr>5. Gesetzliche Regelungen</vt:lpstr>
      <vt:lpstr>6. Finanzierung</vt:lpstr>
      <vt:lpstr>6. Finanzierung</vt:lpstr>
      <vt:lpstr>6. Finanzierung</vt:lpstr>
      <vt:lpstr>7. Non-formale Weiterbildung: Der Anbietermarkt </vt:lpstr>
      <vt:lpstr>8. Weiterbildungsbeteiligung </vt:lpstr>
      <vt:lpstr>8. Weiterbildungsbeteiligung </vt:lpstr>
      <vt:lpstr>8. Weiterbildungsbeteiligung 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409</cp:revision>
  <dcterms:created xsi:type="dcterms:W3CDTF">2020-12-18T10:19:10Z</dcterms:created>
  <dcterms:modified xsi:type="dcterms:W3CDTF">2024-05-14T11:32:09Z</dcterms:modified>
</cp:coreProperties>
</file>