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Wingdings 3" panose="05040102010807070707" pitchFamily="18" charset="2"/>
      <p:regular r:id="rId25"/>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esslerU" initials="R" lastIdx="7" clrIdx="0">
    <p:extLst>
      <p:ext uri="{19B8F6BF-5375-455C-9EA6-DF929625EA0E}">
        <p15:presenceInfo xmlns:p15="http://schemas.microsoft.com/office/powerpoint/2012/main" userId="RoesslerU" providerId="None"/>
      </p:ext>
    </p:extLst>
  </p:cmAuthor>
  <p:cmAuthor id="2" name="Olesen, Julia" initials="OJ" lastIdx="6" clrIdx="1">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74" autoAdjust="0"/>
  </p:normalViewPr>
  <p:slideViewPr>
    <p:cSldViewPr snapToGrid="0" showGuides="1">
      <p:cViewPr varScale="1">
        <p:scale>
          <a:sx n="66" d="100"/>
          <a:sy n="66" d="100"/>
        </p:scale>
        <p:origin x="1301" y="48"/>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14.05.2024</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a:t>
            </a:r>
            <a:r>
              <a:rPr lang="en-GB" sz="1000" b="0" i="0" noProof="0" dirty="0" err="1">
                <a:solidFill>
                  <a:schemeClr val="tx1"/>
                </a:solidFill>
                <a:latin typeface="+mn-lt"/>
                <a:cs typeface="+mn-cs"/>
              </a:rPr>
              <a:t>BBiG</a:t>
            </a:r>
            <a:r>
              <a:rPr lang="en-GB" sz="1000" b="0" i="0" noProof="0" dirty="0">
                <a:solidFill>
                  <a:schemeClr val="tx1"/>
                </a:solidFill>
                <a:latin typeface="+mn-lt"/>
                <a:cs typeface="+mn-cs"/>
              </a:rPr>
              <a:t>)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err="1">
                <a:solidFill>
                  <a:schemeClr val="tx1"/>
                </a:solidFill>
                <a:latin typeface="+mn-lt"/>
                <a:cs typeface="+mn-cs"/>
              </a:rPr>
              <a:t>Fachhochschule</a:t>
            </a:r>
            <a:r>
              <a:rPr lang="en-GB" sz="1100" b="0" i="0" noProof="0" dirty="0">
                <a:solidFill>
                  <a:schemeClr val="tx1"/>
                </a:solidFill>
                <a:latin typeface="+mn-lt"/>
                <a:cs typeface="+mn-cs"/>
              </a:rPr>
              <a:t> / FH (trade and technical school) =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für</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Angewandte</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Wissenschaften</a:t>
            </a:r>
            <a:r>
              <a:rPr lang="en-GB" sz="1100" b="0" i="0" noProof="0" dirty="0">
                <a:solidFill>
                  <a:schemeClr val="tx1"/>
                </a:solidFill>
                <a:latin typeface="+mn-lt"/>
                <a:ea typeface="+mn-ea"/>
                <a:cs typeface="+mn-cs"/>
              </a:rPr>
              <a:t>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3F02C0F-D2F6-DD5C-A5B9-FDDC09D47793}"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s-ES" sz="1800" b="0" i="0" u="none" strike="noStrike" cap="none" spc="0" noProof="0" dirty="0">
                <a:ln>
                  <a:noFill/>
                </a:ln>
                <a:solidFill>
                  <a:prstClr val="black"/>
                </a:solidFill>
                <a:latin typeface="Calibri"/>
                <a:ea typeface="Arial"/>
                <a:cs typeface="Arial"/>
              </a:rPr>
              <a:t>Oficina Central del Gobierno Federal para la Cooperación Internacional en Materia de Formación Profesional</a:t>
            </a:r>
          </a:p>
        </p:txBody>
      </p:sp>
      <p:sp>
        <p:nvSpPr>
          <p:cNvPr id="8" name="Textplatzhalter 10">
            <a:extLst>
              <a:ext uri="{FF2B5EF4-FFF2-40B4-BE49-F238E27FC236}">
                <a16:creationId xmlns:a16="http://schemas.microsoft.com/office/drawing/2014/main" id="{E2E495E7-F050-4600-B1C2-E9F84DC80C26}"/>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9" name="Grafik 8">
            <a:extLst>
              <a:ext uri="{FF2B5EF4-FFF2-40B4-BE49-F238E27FC236}">
                <a16:creationId xmlns:a16="http://schemas.microsoft.com/office/drawing/2014/main" id="{F5E0415D-2702-4705-A359-E713CAC96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0" name="Grafik 9">
            <a:extLst>
              <a:ext uri="{FF2B5EF4-FFF2-40B4-BE49-F238E27FC236}">
                <a16:creationId xmlns:a16="http://schemas.microsoft.com/office/drawing/2014/main" id="{944DC9A3-44C5-4FA2-9B1C-25B503F2E4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Robert-Schuman-Platz 3</a:t>
            </a:r>
            <a:br>
              <a:rPr lang="de-DE" sz="2200" b="0" i="0" u="none" strike="noStrike" cap="none" spc="0">
                <a:ln>
                  <a:noFill/>
                </a:ln>
                <a:solidFill>
                  <a:schemeClr val="bg1"/>
                </a:solidFill>
                <a:latin typeface="Calibri"/>
                <a:ea typeface="Arial"/>
                <a:cs typeface="Arial"/>
              </a:rPr>
            </a:br>
            <a:r>
              <a:rPr lang="de-DE" sz="2200" b="0" i="0" u="none" strike="noStrike" cap="none" spc="0">
                <a:ln>
                  <a:noFill/>
                </a:ln>
                <a:solidFill>
                  <a:schemeClr val="bg1"/>
                </a:solidFill>
                <a:latin typeface="Calibri"/>
                <a:ea typeface="Arial"/>
                <a:cs typeface="Arial"/>
              </a:rPr>
              <a:t>53175 Bonn, Germany</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2" tooltip="mailto:govet@govet.international"/>
              </a:rPr>
              <a:t>govet@govet.international</a:t>
            </a:r>
            <a:endParaRPr lang="de-DE" sz="2200" b="0" i="0" u="none" strike="noStrike" cap="none" spc="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+49 228 107 1818</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3" tooltip="http://www.govet.international/"/>
              </a:rPr>
              <a:t>www.govet.international</a:t>
            </a:r>
            <a:endParaRPr lang="de-DE" sz="2200" b="0" i="0" u="none" strike="noStrike" cap="none" spc="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89191.ph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s-ES" sz="2800"/>
              <a:t>Formación profesional continua </a:t>
            </a:r>
            <a:br>
              <a:rPr lang="es-ES" sz="2800"/>
            </a:br>
            <a:r>
              <a:rPr lang="es-ES" sz="2800"/>
              <a:t>en Alemania</a:t>
            </a:r>
          </a:p>
        </p:txBody>
      </p:sp>
      <p:sp>
        <p:nvSpPr>
          <p:cNvPr id="8" name="Textplatzhalter 7">
            <a:extLst>
              <a:ext uri="{FF2B5EF4-FFF2-40B4-BE49-F238E27FC236}">
                <a16:creationId xmlns:a16="http://schemas.microsoft.com/office/drawing/2014/main" id="{4F63C10B-FEAC-4278-9ADB-1CA381E390F7}"/>
              </a:ext>
            </a:extLst>
          </p:cNvPr>
          <p:cNvSpPr>
            <a:spLocks noGrp="1"/>
          </p:cNvSpPr>
          <p:nvPr>
            <p:ph type="body" sz="quarter" idx="12"/>
          </p:nvPr>
        </p:nvSpPr>
        <p:spPr/>
        <p:txBody>
          <a:bodyPr/>
          <a:lstStyle/>
          <a:p>
            <a:endParaRPr lang="de-DE"/>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s-ES"/>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Al beneficiarse tanto los individuos y las empresas como el Estado y la sociedad, la financiación se realiza por estos tres agentes a partes iguales (= financiación mixta)</a:t>
            </a:r>
          </a:p>
          <a:p>
            <a:pPr marL="285750" indent="-285750">
              <a:lnSpc>
                <a:spcPts val="2000"/>
              </a:lnSpc>
              <a:spcBef>
                <a:spcPts val="600"/>
              </a:spcBef>
              <a:spcAft>
                <a:spcPts val="600"/>
              </a:spcAft>
              <a:buClr>
                <a:srgbClr val="D6851B"/>
              </a:buClr>
              <a:buSzPct val="65000"/>
              <a:buFont typeface="Wingdings 3"/>
              <a:buChar char=""/>
              <a:defRPr/>
            </a:pPr>
            <a:r>
              <a:rPr lang="es-ES" sz="1600" dirty="0"/>
              <a:t>Numerosos programas estatales de ayuda, sobre todo en el ámbito de las nuevas tecnologías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Repercusiones positivas en el crecimiento económico, el progreso técnico y el empleo</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Como resultado, aumentan los ingresos fiscales y disminuyen los gastos sociales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Aumento de la competitividad económica internacional, también en el contexto de la escasez de trabajadores cualificados, el cambio demográfico o la digitalización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Costes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Beneficios para el Estado y la sociedad</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b="1" dirty="0">
                <a:latin typeface="Calibri"/>
              </a:rPr>
              <a:t>A nivel económico: </a:t>
            </a:r>
            <a:r>
              <a:rPr lang="es-ES" sz="1600" dirty="0">
                <a:latin typeface="Calibri"/>
              </a:rPr>
              <a:t>repercusiones positivas en los resultados económicos de las empresas en cuanto a:</a:t>
            </a:r>
          </a:p>
          <a:p>
            <a:pPr marL="540000" lvl="1" indent="-252000">
              <a:lnSpc>
                <a:spcPts val="2000"/>
              </a:lnSpc>
              <a:spcBef>
                <a:spcPts val="600"/>
              </a:spcBef>
              <a:buClr>
                <a:srgbClr val="D6851B"/>
              </a:buClr>
              <a:buSzPct val="65000"/>
              <a:buFont typeface="Wingdings 3"/>
              <a:buChar char=""/>
              <a:defRPr/>
            </a:pPr>
            <a:r>
              <a:rPr lang="es-ES" sz="1600" dirty="0">
                <a:latin typeface="Calibri"/>
              </a:rPr>
              <a:t>Productividad</a:t>
            </a:r>
          </a:p>
          <a:p>
            <a:pPr marL="540000" lvl="1" indent="-252000">
              <a:lnSpc>
                <a:spcPts val="2000"/>
              </a:lnSpc>
              <a:spcBef>
                <a:spcPts val="600"/>
              </a:spcBef>
              <a:buClr>
                <a:srgbClr val="D6851B"/>
              </a:buClr>
              <a:buSzPct val="65000"/>
              <a:buFont typeface="Wingdings 3"/>
              <a:buChar char=""/>
              <a:defRPr/>
            </a:pPr>
            <a:r>
              <a:rPr lang="es-ES" sz="1600" dirty="0">
                <a:latin typeface="Calibri"/>
              </a:rPr>
              <a:t>Calidad </a:t>
            </a:r>
          </a:p>
          <a:p>
            <a:pPr marL="540000" lvl="1" indent="-252000">
              <a:lnSpc>
                <a:spcPts val="2000"/>
              </a:lnSpc>
              <a:spcBef>
                <a:spcPts val="600"/>
              </a:spcBef>
              <a:buClr>
                <a:srgbClr val="D6851B"/>
              </a:buClr>
              <a:buSzPct val="65000"/>
              <a:buFont typeface="Wingdings 3"/>
              <a:buChar char=""/>
              <a:defRPr/>
            </a:pPr>
            <a:r>
              <a:rPr lang="es-ES" sz="1600" dirty="0">
                <a:latin typeface="Calibri"/>
              </a:rPr>
              <a:t>Innovación en el lugar de trabajo</a:t>
            </a:r>
          </a:p>
          <a:p>
            <a:pPr marL="540000" lvl="1" indent="-252000">
              <a:lnSpc>
                <a:spcPts val="2000"/>
              </a:lnSpc>
              <a:spcBef>
                <a:spcPts val="600"/>
              </a:spcBef>
              <a:buClr>
                <a:srgbClr val="D6851B"/>
              </a:buClr>
              <a:buSzPct val="65000"/>
              <a:buFont typeface="Wingdings 3"/>
              <a:buChar char=""/>
              <a:defRPr/>
            </a:pPr>
            <a:r>
              <a:rPr lang="es-ES" sz="1600" dirty="0">
                <a:latin typeface="Calibri"/>
              </a:rPr>
              <a:t>Nivel de ocupación</a:t>
            </a:r>
          </a:p>
          <a:p>
            <a:pPr marL="540000" lvl="1" indent="-252000">
              <a:lnSpc>
                <a:spcPts val="2000"/>
              </a:lnSpc>
              <a:spcBef>
                <a:spcPts val="600"/>
              </a:spcBef>
              <a:buClr>
                <a:srgbClr val="D6851B"/>
              </a:buClr>
              <a:buSzPct val="65000"/>
              <a:buFont typeface="Wingdings 3"/>
              <a:buChar char=""/>
              <a:defRPr/>
            </a:pPr>
            <a:r>
              <a:rPr lang="es-ES" sz="1600" dirty="0">
                <a:latin typeface="Calibri"/>
              </a:rPr>
              <a:t>Viabilidad futura de la empresa ante el progreso </a:t>
            </a:r>
            <a:br>
              <a:rPr lang="es-ES" sz="1600" dirty="0">
                <a:latin typeface="Calibri"/>
              </a:rPr>
            </a:br>
            <a:r>
              <a:rPr lang="es-ES" sz="1600" dirty="0">
                <a:latin typeface="Calibri"/>
              </a:rPr>
              <a:t>tecnológico y la creciente globalización</a:t>
            </a:r>
          </a:p>
          <a:p>
            <a:pPr marL="285750" indent="-285750">
              <a:lnSpc>
                <a:spcPts val="2000"/>
              </a:lnSpc>
              <a:spcBef>
                <a:spcPts val="1200"/>
              </a:spcBef>
              <a:buClr>
                <a:srgbClr val="D6851B"/>
              </a:buClr>
              <a:buSzPct val="65000"/>
              <a:buFont typeface="Wingdings 3"/>
              <a:buChar char=""/>
              <a:defRPr/>
            </a:pPr>
            <a:r>
              <a:rPr lang="es-ES" sz="1600" b="1" dirty="0">
                <a:latin typeface="Calibri"/>
              </a:rPr>
              <a:t>A nivel social:</a:t>
            </a:r>
          </a:p>
          <a:p>
            <a:pPr marL="540000" lvl="1" indent="-252000">
              <a:lnSpc>
                <a:spcPts val="1800"/>
              </a:lnSpc>
              <a:spcBef>
                <a:spcPts val="600"/>
              </a:spcBef>
              <a:buClr>
                <a:srgbClr val="D6851B"/>
              </a:buClr>
              <a:buSzPct val="65000"/>
              <a:buFont typeface="Wingdings 3"/>
              <a:buChar char=""/>
              <a:defRPr/>
            </a:pPr>
            <a:r>
              <a:rPr lang="es-ES" sz="1400" dirty="0">
                <a:latin typeface="Calibri"/>
              </a:rPr>
              <a:t>Mayor satisfacción de los empleados y las empleadas</a:t>
            </a:r>
          </a:p>
          <a:p>
            <a:pPr marL="540000" lvl="1" indent="-252000">
              <a:lnSpc>
                <a:spcPts val="1800"/>
              </a:lnSpc>
              <a:spcBef>
                <a:spcPts val="600"/>
              </a:spcBef>
              <a:buClr>
                <a:srgbClr val="D6851B"/>
              </a:buClr>
              <a:buSzPct val="65000"/>
              <a:buFont typeface="Wingdings 3"/>
              <a:buChar char=""/>
              <a:defRPr/>
            </a:pPr>
            <a:r>
              <a:rPr lang="es-ES" sz="1400" dirty="0">
                <a:latin typeface="Calibri"/>
              </a:rPr>
              <a:t>Lealtad a la empresa</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Beneficios para las empresas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a:latin typeface="Calibri"/>
              </a:rPr>
              <a:t>Repercusiones positivas en:</a:t>
            </a:r>
          </a:p>
          <a:p>
            <a:pPr marL="540000" lvl="1" indent="-252000">
              <a:lnSpc>
                <a:spcPts val="1800"/>
              </a:lnSpc>
              <a:spcBef>
                <a:spcPts val="600"/>
              </a:spcBef>
              <a:buClr>
                <a:srgbClr val="D6851B"/>
              </a:buClr>
              <a:buSzPct val="65000"/>
              <a:buFont typeface="Wingdings 3"/>
              <a:buChar char=""/>
              <a:defRPr/>
            </a:pPr>
            <a:r>
              <a:rPr lang="es-ES" sz="1600">
                <a:latin typeface="Calibri"/>
              </a:rPr>
              <a:t>Ingresos</a:t>
            </a:r>
          </a:p>
          <a:p>
            <a:pPr marL="540000" lvl="1" indent="-252000">
              <a:lnSpc>
                <a:spcPts val="1800"/>
              </a:lnSpc>
              <a:spcBef>
                <a:spcPts val="600"/>
              </a:spcBef>
              <a:buClr>
                <a:srgbClr val="D6851B"/>
              </a:buClr>
              <a:buSzPct val="65000"/>
              <a:buFont typeface="Wingdings 3"/>
              <a:buChar char=""/>
              <a:defRPr/>
            </a:pPr>
            <a:r>
              <a:rPr lang="es-ES" sz="1600">
                <a:latin typeface="Calibri"/>
              </a:rPr>
              <a:t>Empleo</a:t>
            </a:r>
          </a:p>
          <a:p>
            <a:pPr marL="540000" lvl="1" indent="-252000">
              <a:lnSpc>
                <a:spcPts val="1800"/>
              </a:lnSpc>
              <a:spcBef>
                <a:spcPts val="600"/>
              </a:spcBef>
              <a:buClr>
                <a:srgbClr val="D6851B"/>
              </a:buClr>
              <a:buSzPct val="65000"/>
              <a:buFont typeface="Wingdings 3"/>
              <a:buChar char=""/>
              <a:defRPr/>
            </a:pPr>
            <a:r>
              <a:rPr lang="es-ES" sz="1600">
                <a:latin typeface="Calibri"/>
              </a:rPr>
              <a:t>Desarrollo profesional y personal</a:t>
            </a:r>
          </a:p>
          <a:p>
            <a:pPr marL="540000" lvl="1" indent="-252000">
              <a:lnSpc>
                <a:spcPts val="1800"/>
              </a:lnSpc>
              <a:spcBef>
                <a:spcPts val="600"/>
              </a:spcBef>
              <a:buClr>
                <a:srgbClr val="D6851B"/>
              </a:buClr>
              <a:buSzPct val="65000"/>
              <a:buFont typeface="Wingdings 3"/>
              <a:buChar char=""/>
              <a:defRPr/>
            </a:pPr>
            <a:r>
              <a:rPr lang="es-ES" sz="1600">
                <a:latin typeface="Calibri"/>
              </a:rPr>
              <a:t>Salud</a:t>
            </a:r>
          </a:p>
          <a:p>
            <a:pPr marL="540000" lvl="1" indent="-252000">
              <a:lnSpc>
                <a:spcPts val="1800"/>
              </a:lnSpc>
              <a:spcBef>
                <a:spcPts val="600"/>
              </a:spcBef>
              <a:buClr>
                <a:srgbClr val="D6851B"/>
              </a:buClr>
              <a:buSzPct val="65000"/>
              <a:buFont typeface="Wingdings 3"/>
              <a:buChar char=""/>
              <a:defRPr/>
            </a:pPr>
            <a:r>
              <a:rPr lang="es-ES" sz="1600">
                <a:latin typeface="Calibri"/>
              </a:rPr>
              <a:t>Satisfacción laboral y por lo tanto personal</a:t>
            </a:r>
          </a:p>
          <a:p>
            <a:pPr marL="285750" indent="-285750">
              <a:lnSpc>
                <a:spcPts val="2000"/>
              </a:lnSpc>
              <a:spcBef>
                <a:spcPts val="1200"/>
              </a:spcBef>
              <a:buClr>
                <a:srgbClr val="D6851B"/>
              </a:buClr>
              <a:buSzPct val="65000"/>
              <a:buFont typeface="Wingdings 3"/>
              <a:buChar char=""/>
              <a:defRPr/>
            </a:pPr>
            <a:r>
              <a:rPr lang="es-ES" sz="1600">
                <a:latin typeface="Calibri"/>
              </a:rPr>
              <a:t>Realización del potencial de desarrollo profesional individual</a:t>
            </a:r>
          </a:p>
          <a:p>
            <a:pPr marL="285750" indent="-285750">
              <a:lnSpc>
                <a:spcPts val="2000"/>
              </a:lnSpc>
              <a:spcBef>
                <a:spcPts val="1200"/>
              </a:spcBef>
              <a:buClr>
                <a:srgbClr val="D6851B"/>
              </a:buClr>
              <a:buSzPct val="65000"/>
              <a:buFont typeface="Wingdings 3"/>
              <a:buChar char=""/>
              <a:defRPr/>
            </a:pPr>
            <a:r>
              <a:rPr lang="es-ES" sz="1600">
                <a:latin typeface="Calibri"/>
              </a:rPr>
              <a:t>Mantenimiento de la empleabilidad</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los individuos/ personas empleadas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 ¿Quién puede ofrecer formación continua? ¿Quién la acredita?</a:t>
            </a:r>
          </a:p>
        </p:txBody>
      </p:sp>
      <p:sp>
        <p:nvSpPr>
          <p:cNvPr id="3" name="Titel 2"/>
          <p:cNvSpPr>
            <a:spLocks noGrp="1"/>
          </p:cNvSpPr>
          <p:nvPr>
            <p:ph type="title"/>
          </p:nvPr>
        </p:nvSpPr>
        <p:spPr bwMode="auto"/>
        <p:txBody>
          <a:bodyPr/>
          <a:lstStyle/>
          <a:p>
            <a:pPr>
              <a:defRPr/>
            </a:pPr>
            <a:r>
              <a:rPr lang="es-ES" dirty="0"/>
              <a:t>7. Formación continua no formal: el mercado de proveedores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Las grandes empresas organizan más de la mitad </a:t>
            </a:r>
            <a:br>
              <a:rPr lang="es-ES" sz="1600" dirty="0">
                <a:latin typeface="Calibri"/>
              </a:rPr>
            </a:br>
            <a:r>
              <a:rPr lang="es-ES" sz="1600" dirty="0">
                <a:latin typeface="Calibri"/>
              </a:rPr>
              <a:t>de los eventos de formación continua</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Además hay más de 20.000 proveedores: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Instituciones públicas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Universidades e institutos de investigación</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 Iglesia</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Las Cámaras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Los sindicatos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Organizaciones empresariales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Fundaciones y organizaciones benéficas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Entidades de formación comerciales/privados (20% en 2023) y otros</a:t>
            </a:r>
          </a:p>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Diferenciación: ofertas públicas reguladas y subvencionadas / ofertas no reguladas, no subvencionadas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Para las ofertas del ámbito subvencionado, suele exigirse una licencia de las instituciones estatales o Cámaras (limitada: para la entidad 5 años, para la medida de formación 3 años)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Por lo general, no se exige la certificación del sistema de gestión de la calidad, pero está muy extendida, p. ej. según las normas ISO 9000 y siguientes o ISO 29990</a:t>
            </a:r>
          </a:p>
          <a:p>
            <a:pPr marL="285750" indent="-285750">
              <a:lnSpc>
                <a:spcPts val="2000"/>
              </a:lnSpc>
              <a:spcBef>
                <a:spcPts val="1200"/>
              </a:spcBef>
              <a:spcAft>
                <a:spcPts val="200"/>
              </a:spcAft>
              <a:buClr>
                <a:srgbClr val="D6851B"/>
              </a:buClr>
              <a:buSzPct val="65000"/>
              <a:buFont typeface="Wingdings 3"/>
              <a:buChar char=""/>
              <a:defRPr/>
            </a:pPr>
            <a:r>
              <a:rPr lang="es-ES" sz="1600" dirty="0"/>
              <a:t>Pruebas y certificación por entidades privadas, en el caso de las normas ISO acreditadas por el Organismo Alemán de Acreditación (</a:t>
            </a:r>
            <a:r>
              <a:rPr lang="es-ES" sz="1600" dirty="0" err="1"/>
              <a:t>DAkks</a:t>
            </a:r>
            <a:r>
              <a:rPr lang="es-ES" sz="1600" dirty="0"/>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Estado (Gobierno Federal, estados federados, municipios)</a:t>
            </a:r>
          </a:p>
        </p:txBody>
      </p:sp>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58813" y="2031333"/>
            <a:ext cx="3600000"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No se pueden determinar las cifras exactas</a:t>
            </a:r>
          </a:p>
        </p:txBody>
      </p:sp>
      <p:sp>
        <p:nvSpPr>
          <p:cNvPr id="16" name="Textplatzhalter 3"/>
          <p:cNvSpPr txBox="1"/>
          <p:nvPr/>
        </p:nvSpPr>
        <p:spPr bwMode="auto">
          <a:xfrm>
            <a:off x="6639864" y="3844376"/>
            <a:ext cx="4320000" cy="984061"/>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2022: promoción de </a:t>
            </a:r>
            <a:r>
              <a:rPr lang="es-ES" sz="2800" dirty="0">
                <a:solidFill>
                  <a:schemeClr val="tx1"/>
                </a:solidFill>
              </a:rPr>
              <a:t>260.678</a:t>
            </a:r>
            <a:r>
              <a:rPr lang="es-ES" sz="1600" dirty="0">
                <a:solidFill>
                  <a:schemeClr val="tx1"/>
                </a:solidFill>
              </a:rPr>
              <a:t> admisiones en medidas de formación profesional continua</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9" name="Textplatzhalter 3"/>
          <p:cNvSpPr txBox="1"/>
          <p:nvPr/>
        </p:nvSpPr>
        <p:spPr bwMode="auto">
          <a:xfrm>
            <a:off x="8103342" y="2031334"/>
            <a:ext cx="3600000" cy="947709"/>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a:solidFill>
                  <a:schemeClr val="tx1"/>
                </a:solidFill>
              </a:rPr>
              <a:t>Numerosos programas de fomento para ascender profesionalmente</a:t>
            </a:r>
          </a:p>
        </p:txBody>
      </p:sp>
      <p:sp>
        <p:nvSpPr>
          <p:cNvPr id="11" name="Textplatzhalter 3"/>
          <p:cNvSpPr txBox="1"/>
          <p:nvPr/>
        </p:nvSpPr>
        <p:spPr bwMode="auto">
          <a:xfrm>
            <a:off x="1232135" y="3849278"/>
            <a:ext cx="4470917"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980 millones</a:t>
            </a:r>
            <a:r>
              <a:rPr lang="es-ES" sz="1000" dirty="0">
                <a:solidFill>
                  <a:schemeClr val="tx1"/>
                </a:solidFill>
              </a:rPr>
              <a:t> </a:t>
            </a:r>
            <a:r>
              <a:rPr lang="es-ES" sz="2800" dirty="0">
                <a:solidFill>
                  <a:schemeClr val="tx1"/>
                </a:solidFill>
              </a:rPr>
              <a:t>€</a:t>
            </a:r>
            <a:r>
              <a:rPr lang="es-ES" sz="1600" dirty="0">
                <a:solidFill>
                  <a:schemeClr val="tx1"/>
                </a:solidFill>
              </a:rPr>
              <a:t> Subvenciones para apoyar al acsenso profesional en 2022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a:t>Empresas</a:t>
            </a:r>
          </a:p>
        </p:txBody>
      </p:sp>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46.400 millones €</a:t>
            </a:r>
            <a:r>
              <a:rPr lang="es-ES" sz="1600" dirty="0">
                <a:solidFill>
                  <a:schemeClr val="tx1"/>
                </a:solidFill>
              </a:rPr>
              <a:t> Inversiones totales del sector privado en 2022</a:t>
            </a:r>
          </a:p>
        </p:txBody>
      </p:sp>
      <p:sp>
        <p:nvSpPr>
          <p:cNvPr id="15" name="Textplatzhalter 3"/>
          <p:cNvSpPr txBox="1"/>
          <p:nvPr/>
        </p:nvSpPr>
        <p:spPr bwMode="auto">
          <a:xfrm>
            <a:off x="661990" y="2052618"/>
            <a:ext cx="1728000"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De los cuales </a:t>
            </a:r>
            <a:br>
              <a:rPr lang="es-ES" sz="1600" dirty="0">
                <a:solidFill>
                  <a:schemeClr val="tx1"/>
                </a:solidFill>
              </a:rPr>
            </a:br>
            <a:r>
              <a:rPr lang="es-ES" sz="2400" dirty="0">
                <a:solidFill>
                  <a:schemeClr val="tx1"/>
                </a:solidFill>
              </a:rPr>
              <a:t>24.400 millones</a:t>
            </a:r>
            <a:r>
              <a:rPr lang="es-ES" sz="1000" dirty="0">
                <a:solidFill>
                  <a:schemeClr val="tx1"/>
                </a:solidFill>
              </a:rPr>
              <a:t> </a:t>
            </a:r>
            <a:r>
              <a:rPr lang="es-ES" sz="2400" dirty="0">
                <a:solidFill>
                  <a:schemeClr val="tx1"/>
                </a:solidFill>
              </a:rPr>
              <a:t>€ </a:t>
            </a:r>
            <a:br>
              <a:rPr lang="es-ES" sz="2400" dirty="0">
                <a:solidFill>
                  <a:schemeClr val="tx1"/>
                </a:solidFill>
              </a:rPr>
            </a:br>
            <a:r>
              <a:rPr lang="es-ES" sz="1600" dirty="0">
                <a:solidFill>
                  <a:schemeClr val="tx1"/>
                </a:solidFill>
              </a:rPr>
              <a:t>costes directos</a:t>
            </a:r>
          </a:p>
        </p:txBody>
      </p:sp>
      <p:sp>
        <p:nvSpPr>
          <p:cNvPr id="16" name="Textplatzhalter 3"/>
          <p:cNvSpPr txBox="1"/>
          <p:nvPr/>
        </p:nvSpPr>
        <p:spPr bwMode="auto">
          <a:xfrm>
            <a:off x="8107736" y="2496363"/>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en el año del </a:t>
            </a:r>
            <a:r>
              <a:rPr lang="es-ES" sz="1600" dirty="0" err="1">
                <a:solidFill>
                  <a:schemeClr val="tx1"/>
                </a:solidFill>
              </a:rPr>
              <a:t>Covid</a:t>
            </a:r>
            <a:r>
              <a:rPr lang="es-ES" sz="1600" dirty="0">
                <a:solidFill>
                  <a:schemeClr val="tx1"/>
                </a:solidFill>
              </a:rPr>
              <a:t> 2020 solo participaron el</a:t>
            </a:r>
            <a:r>
              <a:rPr lang="es-ES" sz="2400" dirty="0">
                <a:solidFill>
                  <a:schemeClr val="tx1"/>
                </a:solidFill>
              </a:rPr>
              <a:t> 34%	 </a:t>
            </a:r>
          </a:p>
        </p:txBody>
      </p:sp>
      <p:sp>
        <p:nvSpPr>
          <p:cNvPr id="9" name="Textplatzhalter 3"/>
          <p:cNvSpPr txBox="1"/>
          <p:nvPr/>
        </p:nvSpPr>
        <p:spPr bwMode="auto">
          <a:xfrm>
            <a:off x="2461989" y="2052618"/>
            <a:ext cx="1800000" cy="1426388"/>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y</a:t>
            </a:r>
            <a:r>
              <a:rPr lang="es-ES" sz="2400" dirty="0">
                <a:solidFill>
                  <a:schemeClr val="tx1"/>
                </a:solidFill>
              </a:rPr>
              <a:t> </a:t>
            </a:r>
            <a:br>
              <a:rPr lang="es-ES" sz="2400" dirty="0">
                <a:solidFill>
                  <a:schemeClr val="tx1"/>
                </a:solidFill>
              </a:rPr>
            </a:br>
            <a:r>
              <a:rPr lang="es-ES" sz="2400" dirty="0">
                <a:solidFill>
                  <a:schemeClr val="tx1"/>
                </a:solidFill>
              </a:rPr>
              <a:t>22.000 millones</a:t>
            </a:r>
            <a:r>
              <a:rPr lang="es-ES" sz="1000" dirty="0">
                <a:solidFill>
                  <a:schemeClr val="tx1"/>
                </a:solidFill>
              </a:rPr>
              <a:t> </a:t>
            </a:r>
            <a:r>
              <a:rPr lang="es-ES" sz="2400" dirty="0">
                <a:solidFill>
                  <a:schemeClr val="tx1"/>
                </a:solidFill>
              </a:rPr>
              <a:t>€ </a:t>
            </a:r>
            <a:br>
              <a:rPr lang="es-ES" dirty="0">
                <a:solidFill>
                  <a:schemeClr val="tx1"/>
                </a:solidFill>
              </a:rPr>
            </a:br>
            <a:r>
              <a:rPr lang="es-ES" sz="1600" dirty="0">
                <a:solidFill>
                  <a:schemeClr val="tx1"/>
                </a:solidFill>
              </a:rPr>
              <a:t>costes indirectos</a:t>
            </a:r>
          </a:p>
        </p:txBody>
      </p:sp>
      <p:sp>
        <p:nvSpPr>
          <p:cNvPr id="14" name="Textplatzhalter 3"/>
          <p:cNvSpPr txBox="1"/>
          <p:nvPr/>
        </p:nvSpPr>
        <p:spPr bwMode="auto">
          <a:xfrm>
            <a:off x="8107736" y="1058660"/>
            <a:ext cx="3600000" cy="1439263"/>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42% </a:t>
            </a:r>
            <a:r>
              <a:rPr lang="es-ES" sz="1600" dirty="0">
                <a:solidFill>
                  <a:schemeClr val="tx1"/>
                </a:solidFill>
              </a:rPr>
              <a:t>de las empresas alemanas participaron en formación continua en 2019 (asumiendo costes y/o concediendo una dispensa laboral), </a:t>
            </a:r>
          </a:p>
        </p:txBody>
      </p:sp>
      <p:sp>
        <p:nvSpPr>
          <p:cNvPr id="11" name="Textplatzhalter 3"/>
          <p:cNvSpPr txBox="1"/>
          <p:nvPr/>
        </p:nvSpPr>
        <p:spPr bwMode="auto">
          <a:xfrm>
            <a:off x="1381856" y="3780789"/>
            <a:ext cx="4594738" cy="974833"/>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s-ES" sz="1600" dirty="0">
                <a:solidFill>
                  <a:schemeClr val="tx1"/>
                </a:solidFill>
              </a:rPr>
              <a:t>Participaron el</a:t>
            </a:r>
            <a:r>
              <a:rPr lang="es-ES" dirty="0">
                <a:solidFill>
                  <a:schemeClr val="tx1"/>
                </a:solidFill>
              </a:rPr>
              <a:t> </a:t>
            </a:r>
            <a:r>
              <a:rPr lang="es-ES" sz="2400" dirty="0">
                <a:solidFill>
                  <a:schemeClr val="tx1"/>
                </a:solidFill>
              </a:rPr>
              <a:t>93% </a:t>
            </a:r>
            <a:r>
              <a:rPr lang="es-ES" sz="1600" dirty="0">
                <a:solidFill>
                  <a:schemeClr val="tx1"/>
                </a:solidFill>
              </a:rPr>
              <a:t>de las grandes empresas y el</a:t>
            </a:r>
            <a:r>
              <a:rPr lang="es-ES" dirty="0">
                <a:solidFill>
                  <a:schemeClr val="tx1"/>
                </a:solidFill>
              </a:rPr>
              <a:t> </a:t>
            </a:r>
            <a:r>
              <a:rPr lang="es-ES" sz="2400" dirty="0">
                <a:solidFill>
                  <a:schemeClr val="tx1"/>
                </a:solidFill>
              </a:rPr>
              <a:t>33% </a:t>
            </a:r>
            <a:r>
              <a:rPr lang="es-ES" sz="1600" dirty="0">
                <a:solidFill>
                  <a:schemeClr val="tx1"/>
                </a:solidFill>
              </a:rPr>
              <a:t>de las microempresas en 2022</a:t>
            </a:r>
          </a:p>
        </p:txBody>
      </p:sp>
      <p:sp>
        <p:nvSpPr>
          <p:cNvPr id="12" name="Textplatzhalter 3"/>
          <p:cNvSpPr txBox="1"/>
          <p:nvPr/>
        </p:nvSpPr>
        <p:spPr bwMode="auto">
          <a:xfrm>
            <a:off x="7186945" y="3772239"/>
            <a:ext cx="4520791" cy="947709"/>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s-ES" sz="2000" dirty="0">
                <a:solidFill>
                  <a:schemeClr val="tx1"/>
                </a:solidFill>
              </a:rPr>
              <a:t>El</a:t>
            </a:r>
            <a:r>
              <a:rPr lang="es-ES" dirty="0">
                <a:solidFill>
                  <a:schemeClr val="tx1"/>
                </a:solidFill>
              </a:rPr>
              <a:t> </a:t>
            </a:r>
            <a:r>
              <a:rPr lang="es-ES" sz="2400" dirty="0">
                <a:solidFill>
                  <a:schemeClr val="tx1"/>
                </a:solidFill>
              </a:rPr>
              <a:t>29% </a:t>
            </a:r>
            <a:r>
              <a:rPr lang="es-ES" sz="1600" dirty="0">
                <a:solidFill>
                  <a:schemeClr val="tx1"/>
                </a:solidFill>
              </a:rPr>
              <a:t>de las personas empleadas participaron en programas de formación continua*</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E70D1F96-1112-459C-A583-D37AF7295D41}"/>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800" dirty="0">
                <a:solidFill>
                  <a:schemeClr val="tx1"/>
                </a:solidFill>
              </a:rPr>
              <a:t>58% </a:t>
            </a:r>
            <a:r>
              <a:rPr lang="es-ES" sz="1600" dirty="0">
                <a:solidFill>
                  <a:schemeClr val="tx1"/>
                </a:solidFill>
              </a:rPr>
              <a:t>de la población adulta </a:t>
            </a:r>
            <a:br>
              <a:rPr lang="es-ES" sz="1600" dirty="0">
                <a:solidFill>
                  <a:schemeClr val="tx1"/>
                </a:solidFill>
              </a:rPr>
            </a:br>
            <a:r>
              <a:rPr lang="es-ES" sz="1600" dirty="0">
                <a:solidFill>
                  <a:schemeClr val="tx1"/>
                </a:solidFill>
              </a:rPr>
              <a:t>(18-64) participó en formación profesional continua en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400" dirty="0">
                <a:solidFill>
                  <a:schemeClr val="tx1"/>
                </a:solidFill>
              </a:rPr>
              <a:t>48% </a:t>
            </a:r>
            <a:r>
              <a:rPr lang="es-ES" sz="1600" dirty="0">
                <a:solidFill>
                  <a:schemeClr val="tx1"/>
                </a:solidFill>
              </a:rPr>
              <a:t>de la población adulta participó en formación continua en la empresa</a:t>
            </a:r>
          </a:p>
        </p:txBody>
      </p:sp>
      <p:sp>
        <p:nvSpPr>
          <p:cNvPr id="15" name="Textplatzhalter 3"/>
          <p:cNvSpPr txBox="1"/>
          <p:nvPr/>
        </p:nvSpPr>
        <p:spPr bwMode="auto">
          <a:xfrm>
            <a:off x="688775" y="2580921"/>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8% </a:t>
            </a:r>
            <a:r>
              <a:rPr lang="es-ES" sz="1600" dirty="0">
                <a:solidFill>
                  <a:schemeClr val="tx1"/>
                </a:solidFill>
              </a:rPr>
              <a:t>Tasa de participación en formación continua individual relacionada con el empleo en 2022</a:t>
            </a:r>
          </a:p>
        </p:txBody>
      </p:sp>
      <p:sp>
        <p:nvSpPr>
          <p:cNvPr id="16" name="Textplatzhalter 3"/>
          <p:cNvSpPr txBox="1"/>
          <p:nvPr/>
        </p:nvSpPr>
        <p:spPr bwMode="auto">
          <a:xfrm>
            <a:off x="8112575" y="2580920"/>
            <a:ext cx="3600000" cy="1008000"/>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La participación aumenta considerablemente con el nivel escolar o de formación	</a:t>
            </a:r>
          </a:p>
        </p:txBody>
      </p:sp>
      <p:sp>
        <p:nvSpPr>
          <p:cNvPr id="17" name="Textplatzhalter 3"/>
          <p:cNvSpPr txBox="1"/>
          <p:nvPr/>
        </p:nvSpPr>
        <p:spPr bwMode="auto">
          <a:xfrm>
            <a:off x="4360460" y="3994305"/>
            <a:ext cx="3612861"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82.511</a:t>
            </a:r>
            <a:r>
              <a:rPr lang="es-ES" sz="1600" dirty="0">
                <a:solidFill>
                  <a:schemeClr val="tx1"/>
                </a:solidFill>
              </a:rPr>
              <a:t> títulos de formación profesional de cualificación superior </a:t>
            </a:r>
            <a:br>
              <a:rPr lang="es-ES" sz="1600" dirty="0">
                <a:solidFill>
                  <a:schemeClr val="tx1"/>
                </a:solidFill>
              </a:rPr>
            </a:br>
            <a:r>
              <a:rPr lang="es-ES" sz="1600" dirty="0">
                <a:solidFill>
                  <a:schemeClr val="tx1"/>
                </a:solidFill>
              </a:rPr>
              <a:t>en 2022</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a:t>Individuos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s-ES"/>
              <a:t>Más información</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es-ES" sz="1800"/>
              <a:t>Esta presentación y otras, así como información sobre la formación profesional alemana y la cooperación internacional en materia de formación profesional, están disponibles en nuestro sitio web: </a:t>
            </a:r>
          </a:p>
          <a:p>
            <a:pPr marL="0" indent="0">
              <a:buNone/>
              <a:defRPr/>
            </a:pPr>
            <a:br>
              <a:rPr lang="es-ES" sz="1800" b="1">
                <a:hlinkClick r:id="rId3" tooltip="http://www.govet.international/"/>
              </a:rPr>
            </a:br>
            <a:r>
              <a:rPr lang="es-ES" sz="1800" b="1" u="sng">
                <a:solidFill>
                  <a:srgbClr val="E27F1C"/>
                </a:solidFill>
                <a:hlinkClick r:id="rId3" tooltip="http://www.govet.international/"/>
              </a:rPr>
              <a:t>www.govet.international</a:t>
            </a:r>
          </a:p>
          <a:p>
            <a:pPr marL="0" indent="0">
              <a:buNone/>
              <a:defRPr/>
            </a:pPr>
            <a:endParaRPr lang="de-DE" sz="1400" b="1"/>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es-ES" sz="1600" b="1" dirty="0">
                <a:latin typeface="Calibri"/>
              </a:rPr>
              <a:t>Fuentes</a:t>
            </a:r>
          </a:p>
          <a:p>
            <a:pPr marL="266700" indent="-266700">
              <a:defRPr/>
            </a:pPr>
            <a:r>
              <a:rPr lang="es-ES" sz="1600" dirty="0">
                <a:latin typeface="Calibri"/>
              </a:rPr>
              <a:t>Informe de Datos de BIBB (</a:t>
            </a:r>
            <a:r>
              <a:rPr lang="es-ES" sz="1600" u="sng" dirty="0">
                <a:solidFill>
                  <a:srgbClr val="E27F1C"/>
                </a:solidFill>
                <a:latin typeface="Calibri"/>
                <a:hlinkClick r:id="rId4" tooltip="https://www.bibb.de/datenreport/de/175452.php"/>
              </a:rPr>
              <a:t>link</a:t>
            </a:r>
            <a:r>
              <a:rPr lang="es-ES" sz="1600" dirty="0">
                <a:latin typeface="Calibri"/>
              </a:rPr>
              <a:t>)</a:t>
            </a:r>
          </a:p>
          <a:p>
            <a:pPr marL="266700" indent="-266700">
              <a:defRPr/>
            </a:pPr>
            <a:r>
              <a:rPr lang="es-ES" sz="1600" dirty="0">
                <a:latin typeface="Calibri"/>
              </a:rPr>
              <a:t>KMK – Conferencia Permanente de los Ministros de </a:t>
            </a:r>
            <a:br>
              <a:rPr lang="es-ES" sz="1600" dirty="0">
                <a:latin typeface="Calibri"/>
              </a:rPr>
            </a:br>
            <a:r>
              <a:rPr lang="es-ES" sz="1600" dirty="0">
                <a:latin typeface="Calibri"/>
              </a:rPr>
              <a:t>Educación de los Estados Federados (</a:t>
            </a:r>
            <a:r>
              <a:rPr lang="es-ES" sz="1600" u="sng" dirty="0">
                <a:solidFill>
                  <a:srgbClr val="E27F1C"/>
                </a:solidFill>
                <a:latin typeface="Calibri"/>
                <a:hlinkClick r:id="rId5" tooltip="https://www.kmk.org/"/>
              </a:rPr>
              <a:t>link</a:t>
            </a:r>
            <a:r>
              <a:rPr lang="es-ES" sz="1600" dirty="0">
                <a:latin typeface="Calibri"/>
              </a:rPr>
              <a:t>)</a:t>
            </a:r>
          </a:p>
          <a:p>
            <a:pPr marL="266700" indent="-266700">
              <a:defRPr/>
            </a:pPr>
            <a:endParaRPr lang="en-GB" sz="1600" dirty="0">
              <a:latin typeface="Calibri"/>
            </a:endParaRPr>
          </a:p>
          <a:p>
            <a:pPr marL="266700" indent="-266700">
              <a:defRPr/>
            </a:pPr>
            <a:r>
              <a:rPr lang="es-ES" sz="1600" dirty="0">
                <a:latin typeface="Calibri"/>
              </a:rPr>
              <a:t>Portal de datos del Ministerio Federal de Educación e Investigación (BMBF) (</a:t>
            </a:r>
            <a:r>
              <a:rPr lang="es-ES" sz="1600" u="sng" dirty="0">
                <a:solidFill>
                  <a:srgbClr val="E27F1C"/>
                </a:solidFill>
                <a:latin typeface="Calibri"/>
                <a:hlinkClick r:id="rId6" tooltip="http://www.datenportal.bmbf.de/"/>
              </a:rPr>
              <a:t>link</a:t>
            </a:r>
            <a:r>
              <a:rPr lang="es-ES" sz="1600" dirty="0">
                <a:latin typeface="Calibri"/>
              </a:rPr>
              <a:t>)</a:t>
            </a:r>
          </a:p>
          <a:p>
            <a:pPr marL="266700" indent="-266700">
              <a:defRPr/>
            </a:pPr>
            <a:r>
              <a:rPr lang="es-ES" sz="1600" dirty="0">
                <a:latin typeface="Calibri"/>
              </a:rPr>
              <a:t>Destatis Statistik zu Berufsbildung (estadísticas sobre el formación profesional) (</a:t>
            </a:r>
            <a:r>
              <a:rPr lang="es-ES" sz="1600" u="sng" dirty="0">
                <a:solidFill>
                  <a:srgbClr val="E27F1C"/>
                </a:solidFill>
                <a:latin typeface="Calibri"/>
                <a:hlinkClick r:id="rId7" tooltip="https://www.destatis.de/DE/Publikationen/Thematisch/BildungForschungKultur/BeruflicheBildung/BerufsbildungBlick0110019129004.pdf?__blob=publicationFile"/>
              </a:rPr>
              <a:t>link</a:t>
            </a:r>
            <a:r>
              <a:rPr lang="es-ES" sz="1600" dirty="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s-ES" b="1"/>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s-ES" sz="3600">
                <a:solidFill>
                  <a:srgbClr val="D6851B"/>
                </a:solidFill>
              </a:rPr>
              <a:t>Índice</a:t>
            </a:r>
          </a:p>
        </p:txBody>
      </p:sp>
      <p:sp>
        <p:nvSpPr>
          <p:cNvPr id="12" name="Textfeld 11"/>
          <p:cNvSpPr txBox="1"/>
          <p:nvPr/>
        </p:nvSpPr>
        <p:spPr bwMode="auto">
          <a:xfrm>
            <a:off x="658812" y="1573553"/>
            <a:ext cx="7528844" cy="3847207"/>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s-ES" sz="2000" dirty="0">
                <a:latin typeface="Calibri"/>
              </a:rPr>
              <a:t>Definición</a:t>
            </a:r>
          </a:p>
          <a:p>
            <a:pPr indent="-360000">
              <a:lnSpc>
                <a:spcPts val="2400"/>
              </a:lnSpc>
              <a:spcAft>
                <a:spcPts val="1200"/>
              </a:spcAft>
              <a:buFont typeface="+mj-lt"/>
              <a:buAutoNum type="arabicPeriod"/>
              <a:defRPr/>
            </a:pPr>
            <a:r>
              <a:rPr lang="es-ES" sz="2000" dirty="0">
                <a:latin typeface="Calibri"/>
              </a:rPr>
              <a:t>Tipos de formación profesional continua</a:t>
            </a:r>
          </a:p>
          <a:p>
            <a:pPr indent="-360000">
              <a:lnSpc>
                <a:spcPts val="2400"/>
              </a:lnSpc>
              <a:spcAft>
                <a:spcPts val="1200"/>
              </a:spcAft>
              <a:buFont typeface="+mj-lt"/>
              <a:buAutoNum type="arabicPeriod"/>
              <a:defRPr/>
            </a:pPr>
            <a:r>
              <a:rPr lang="es-ES" sz="2000" dirty="0">
                <a:latin typeface="Calibri"/>
              </a:rPr>
              <a:t>Ofertas de formación formal en el ámbito de la formación continua </a:t>
            </a:r>
            <a:br>
              <a:rPr lang="es-ES" sz="2000" dirty="0">
                <a:latin typeface="Calibri"/>
              </a:rPr>
            </a:br>
            <a:r>
              <a:rPr lang="es-ES" sz="2000" dirty="0">
                <a:latin typeface="Calibri"/>
              </a:rPr>
              <a:t>      para ascender profesionalmente</a:t>
            </a:r>
          </a:p>
          <a:p>
            <a:pPr indent="-360000">
              <a:lnSpc>
                <a:spcPts val="2400"/>
              </a:lnSpc>
              <a:spcAft>
                <a:spcPts val="1200"/>
              </a:spcAft>
              <a:buFont typeface="+mj-lt"/>
              <a:buAutoNum type="arabicPeriod"/>
              <a:defRPr/>
            </a:pPr>
            <a:r>
              <a:rPr lang="es-ES" sz="2000" dirty="0">
                <a:latin typeface="Calibri"/>
              </a:rPr>
              <a:t>Otros programas de formación formal</a:t>
            </a:r>
          </a:p>
          <a:p>
            <a:pPr indent="-360000">
              <a:lnSpc>
                <a:spcPts val="2400"/>
              </a:lnSpc>
              <a:spcAft>
                <a:spcPts val="1200"/>
              </a:spcAft>
              <a:buFont typeface="+mj-lt"/>
              <a:buAutoNum type="arabicPeriod"/>
              <a:defRPr/>
            </a:pPr>
            <a:r>
              <a:rPr lang="es-ES" sz="2000" dirty="0">
                <a:latin typeface="Calibri"/>
              </a:rPr>
              <a:t>Normativa legal (Ley de Formación Profesional modificada de 2020)</a:t>
            </a:r>
          </a:p>
          <a:p>
            <a:pPr indent="-360000">
              <a:lnSpc>
                <a:spcPts val="2400"/>
              </a:lnSpc>
              <a:spcAft>
                <a:spcPts val="1200"/>
              </a:spcAft>
              <a:buFont typeface="+mj-lt"/>
              <a:buAutoNum type="arabicPeriod"/>
              <a:defRPr/>
            </a:pPr>
            <a:r>
              <a:rPr lang="es-ES" sz="2000" dirty="0">
                <a:latin typeface="Calibri"/>
              </a:rPr>
              <a:t>Financiación (costes/beneficios)</a:t>
            </a:r>
          </a:p>
          <a:p>
            <a:pPr indent="-360000">
              <a:lnSpc>
                <a:spcPts val="2400"/>
              </a:lnSpc>
              <a:spcAft>
                <a:spcPts val="1200"/>
              </a:spcAft>
              <a:buFont typeface="+mj-lt"/>
              <a:buAutoNum type="arabicPeriod"/>
              <a:defRPr/>
            </a:pPr>
            <a:r>
              <a:rPr lang="es-ES" sz="2000" dirty="0">
                <a:latin typeface="Calibri"/>
              </a:rPr>
              <a:t>Formación continua no formal: el mercado de proveedores </a:t>
            </a:r>
          </a:p>
          <a:p>
            <a:pPr indent="-360000">
              <a:lnSpc>
                <a:spcPts val="2400"/>
              </a:lnSpc>
              <a:spcAft>
                <a:spcPts val="1200"/>
              </a:spcAft>
              <a:buFont typeface="+mj-lt"/>
              <a:buAutoNum type="arabicPeriod"/>
              <a:defRPr/>
            </a:pPr>
            <a:r>
              <a:rPr lang="es-ES" sz="2000" dirty="0">
                <a:latin typeface="Calibri"/>
              </a:rPr>
              <a:t>Participación en la formación continua</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¿Qué se entiende por formación profesional continua?</a:t>
            </a:r>
          </a:p>
        </p:txBody>
      </p:sp>
      <p:sp>
        <p:nvSpPr>
          <p:cNvPr id="3" name="Titel 2"/>
          <p:cNvSpPr>
            <a:spLocks noGrp="1"/>
          </p:cNvSpPr>
          <p:nvPr>
            <p:ph type="title"/>
          </p:nvPr>
        </p:nvSpPr>
        <p:spPr bwMode="auto"/>
        <p:txBody>
          <a:bodyPr/>
          <a:lstStyle/>
          <a:p>
            <a:pPr>
              <a:defRPr/>
            </a:pPr>
            <a:r>
              <a:rPr lang="es-ES"/>
              <a:t>1. Definición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Cualquier forma de aprendizaje organizado relacionado con el trabajo y que se basa en una formación profesional previa,</a:t>
            </a:r>
          </a:p>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cuyo objetivo es profundizar, ampliar o actualizar conocimientos, destrezas y habilidades, y</a:t>
            </a:r>
          </a:p>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que generalmente concluye con un certificado o diploma.</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a:p>
            <a:pPr marL="0" indent="0">
              <a:lnSpc>
                <a:spcPts val="2200"/>
              </a:lnSpc>
              <a:spcBef>
                <a:spcPts val="600"/>
              </a:spcBef>
              <a:spcAft>
                <a:spcPts val="600"/>
              </a:spcAft>
              <a:buClr>
                <a:srgbClr val="D6851B"/>
              </a:buClr>
              <a:buSzPct val="65000"/>
              <a:buNone/>
              <a:defRPr/>
            </a:pPr>
            <a:r>
              <a:rPr lang="es-ES" sz="1800" b="1">
                <a:latin typeface="Calibri"/>
              </a:rPr>
              <a:t>Continuación o reinicio del aprendizaje profesional tras la finalización de una primera fase de formación de duración variable.</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a:t>2. Tipos de formación profesional continua</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especiales para el desarrollo técnico y profesional dentro del sistema educativo estatal:</a:t>
            </a:r>
          </a:p>
          <a:p>
            <a:pPr marL="576000" lvl="1">
              <a:lnSpc>
                <a:spcPts val="1800"/>
              </a:lnSpc>
              <a:spcBef>
                <a:spcPts val="600"/>
              </a:spcBef>
              <a:buClr>
                <a:srgbClr val="D6851B"/>
              </a:buClr>
              <a:buSzPct val="65000"/>
              <a:buFont typeface="Wingdings 3"/>
              <a:buChar char=""/>
              <a:defRPr/>
            </a:pPr>
            <a:r>
              <a:rPr lang="es-ES" sz="1400" dirty="0">
                <a:latin typeface="Calibri"/>
              </a:rPr>
              <a:t>Cursos de maestro artesano/técnico, maestra artesana/técnica y especialista</a:t>
            </a:r>
          </a:p>
          <a:p>
            <a:pPr marL="576000" lvl="1">
              <a:lnSpc>
                <a:spcPts val="1800"/>
              </a:lnSpc>
              <a:spcBef>
                <a:spcPts val="600"/>
              </a:spcBef>
              <a:buClr>
                <a:srgbClr val="D6851B"/>
              </a:buClr>
              <a:buSzPct val="65000"/>
              <a:buFont typeface="Wingdings 3"/>
              <a:buChar char=""/>
              <a:defRPr/>
            </a:pPr>
            <a:r>
              <a:rPr lang="es-ES" sz="1400" dirty="0">
                <a:latin typeface="Calibri"/>
              </a:rPr>
              <a:t>Cursos en el marco de un programa de reconversión profesional</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de formación fuera del currículo formal para el desarrollo personal y social </a:t>
            </a:r>
          </a:p>
          <a:p>
            <a:pPr marL="576000" lvl="1">
              <a:lnSpc>
                <a:spcPts val="1800"/>
              </a:lnSpc>
              <a:spcBef>
                <a:spcPts val="600"/>
              </a:spcBef>
              <a:buClr>
                <a:srgbClr val="D6851B"/>
              </a:buClr>
              <a:buSzPct val="65000"/>
              <a:buFont typeface="Wingdings 3"/>
              <a:buChar char=""/>
              <a:defRPr/>
            </a:pPr>
            <a:r>
              <a:rPr lang="es-ES" sz="1400" dirty="0">
                <a:latin typeface="Calibri"/>
              </a:rPr>
              <a:t>Organizados por la empresa o de forma individual</a:t>
            </a:r>
          </a:p>
          <a:p>
            <a:pPr marL="576000" lvl="1">
              <a:lnSpc>
                <a:spcPts val="1800"/>
              </a:lnSpc>
              <a:spcBef>
                <a:spcPts val="600"/>
              </a:spcBef>
              <a:buClr>
                <a:srgbClr val="D6851B"/>
              </a:buClr>
              <a:buSzPct val="65000"/>
              <a:buFont typeface="Wingdings 3"/>
              <a:buChar char=""/>
              <a:defRPr/>
            </a:pPr>
            <a:r>
              <a:rPr lang="es-ES" sz="1400" dirty="0">
                <a:latin typeface="Calibri"/>
              </a:rPr>
              <a:t>Cursos y programas de formación </a:t>
            </a:r>
          </a:p>
          <a:p>
            <a:pPr marL="576000" lvl="1">
              <a:lnSpc>
                <a:spcPts val="1800"/>
              </a:lnSpc>
              <a:spcBef>
                <a:spcPts val="600"/>
              </a:spcBef>
              <a:buClr>
                <a:srgbClr val="D6851B"/>
              </a:buClr>
              <a:buSzPct val="65000"/>
              <a:buFont typeface="Wingdings 3"/>
              <a:buChar char=""/>
              <a:defRPr/>
            </a:pPr>
            <a:r>
              <a:rPr lang="es-ES" sz="1400" dirty="0">
                <a:latin typeface="Calibri"/>
              </a:rPr>
              <a:t>Eventos de corta duración como conferencias, seminarios, talleres, sesiones de instrucción y capacitación</a:t>
            </a:r>
          </a:p>
          <a:p>
            <a:pPr marL="576000" lvl="1">
              <a:lnSpc>
                <a:spcPts val="1800"/>
              </a:lnSpc>
              <a:spcBef>
                <a:spcPts val="600"/>
              </a:spcBef>
              <a:buClr>
                <a:srgbClr val="D6851B"/>
              </a:buClr>
              <a:buSzPct val="65000"/>
              <a:buFont typeface="Wingdings 3"/>
              <a:buChar char=""/>
              <a:defRPr/>
            </a:pPr>
            <a:r>
              <a:rPr lang="es-ES" sz="1400" dirty="0">
                <a:latin typeface="Calibri"/>
              </a:rPr>
              <a:t>Jornadas/congresos/conferencias, si procede</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Durante toda la vida aprendiendo de las influencias y recursos del entorno personal y de la experiencia cotidiana</a:t>
            </a:r>
          </a:p>
          <a:p>
            <a:pPr marL="576000" lvl="1">
              <a:lnSpc>
                <a:spcPts val="1800"/>
              </a:lnSpc>
              <a:spcBef>
                <a:spcPts val="600"/>
              </a:spcBef>
              <a:buClr>
                <a:srgbClr val="D6851B"/>
              </a:buClr>
              <a:buSzPct val="65000"/>
              <a:buFont typeface="Wingdings 3"/>
              <a:buChar char=""/>
              <a:defRPr/>
            </a:pPr>
            <a:r>
              <a:rPr lang="es-ES" sz="1400" dirty="0">
                <a:latin typeface="Calibri"/>
              </a:rPr>
              <a:t>Rutina laboral cotidiana, compañeros y compañeras de trabajo</a:t>
            </a:r>
          </a:p>
          <a:p>
            <a:pPr marL="576000" lvl="1">
              <a:lnSpc>
                <a:spcPts val="1800"/>
              </a:lnSpc>
              <a:spcBef>
                <a:spcPts val="600"/>
              </a:spcBef>
              <a:buClr>
                <a:srgbClr val="D6851B"/>
              </a:buClr>
              <a:buSzPct val="65000"/>
              <a:buFont typeface="Wingdings 3"/>
              <a:buChar char=""/>
              <a:defRPr/>
            </a:pPr>
            <a:r>
              <a:rPr lang="es-ES" sz="1400" dirty="0">
                <a:latin typeface="Calibri"/>
              </a:rPr>
              <a:t>Contactos privados, medios de comunicación, lectura de literatura especializada,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s-ES" sz="2000" dirty="0"/>
              <a:t>¿Cómo puede ser la formación profesional continua?</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Formal</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No formal</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Informal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F01E004-2291-4B5C-880E-CC00A7D3E262}"/>
              </a:ext>
            </a:extLst>
          </p:cNvPr>
          <p:cNvSpPr>
            <a:spLocks noGrp="1"/>
          </p:cNvSpPr>
          <p:nvPr>
            <p:ph type="title"/>
          </p:nvPr>
        </p:nvSpPr>
        <p:spPr/>
        <p:txBody>
          <a:bodyPr/>
          <a:lstStyle/>
          <a:p>
            <a:r>
              <a:rPr lang="de-DE" dirty="0"/>
              <a:t>2. Marco </a:t>
            </a:r>
            <a:r>
              <a:rPr lang="de-DE" dirty="0" err="1"/>
              <a:t>nacional</a:t>
            </a:r>
            <a:r>
              <a:rPr lang="de-DE" dirty="0"/>
              <a:t> de </a:t>
            </a:r>
            <a:r>
              <a:rPr lang="de-DE" dirty="0" err="1"/>
              <a:t>cualificaciones</a:t>
            </a:r>
            <a:r>
              <a:rPr lang="de-DE" dirty="0"/>
              <a:t> </a:t>
            </a:r>
            <a:r>
              <a:rPr lang="de-DE" dirty="0" err="1"/>
              <a:t>Alemania</a:t>
            </a:r>
            <a:endParaRPr lang="de-DE" dirty="0"/>
          </a:p>
        </p:txBody>
      </p:sp>
      <p:sp>
        <p:nvSpPr>
          <p:cNvPr id="12" name="Gleichschenkliges Dreieck 11">
            <a:extLst>
              <a:ext uri="{FF2B5EF4-FFF2-40B4-BE49-F238E27FC236}">
                <a16:creationId xmlns:a16="http://schemas.microsoft.com/office/drawing/2014/main" id="{9D077D07-A5F4-43B7-A83C-C4419D2E2E47}"/>
              </a:ext>
            </a:extLst>
          </p:cNvPr>
          <p:cNvSpPr/>
          <p:nvPr/>
        </p:nvSpPr>
        <p:spPr>
          <a:xfrm>
            <a:off x="507981" y="1052513"/>
            <a:ext cx="3107978" cy="4608512"/>
          </a:xfrm>
          <a:prstGeom prst="triangle">
            <a:avLst/>
          </a:prstGeom>
          <a:solidFill>
            <a:schemeClr val="accent1"/>
          </a:solidFill>
          <a:ln>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Freihandform: Form 12">
            <a:extLst>
              <a:ext uri="{FF2B5EF4-FFF2-40B4-BE49-F238E27FC236}">
                <a16:creationId xmlns:a16="http://schemas.microsoft.com/office/drawing/2014/main" id="{B0D7AF77-8933-48A3-BC52-5768C5E9333F}"/>
              </a:ext>
            </a:extLst>
          </p:cNvPr>
          <p:cNvSpPr/>
          <p:nvPr/>
        </p:nvSpPr>
        <p:spPr>
          <a:xfrm>
            <a:off x="2054756" y="1261147"/>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lvl="0" defTabSz="755650">
              <a:lnSpc>
                <a:spcPct val="90000"/>
              </a:lnSpc>
              <a:spcBef>
                <a:spcPct val="0"/>
              </a:spcBef>
              <a:spcAft>
                <a:spcPct val="35000"/>
              </a:spcAft>
            </a:pPr>
            <a:r>
              <a:rPr lang="de-DE" sz="1600" kern="1200" dirty="0"/>
              <a:t>DQR 8	</a:t>
            </a:r>
            <a:r>
              <a:rPr lang="de-DE" sz="1600" kern="1200" dirty="0" err="1"/>
              <a:t>Doctorado</a:t>
            </a:r>
            <a:endParaRPr lang="de-DE" sz="1600" kern="1200" dirty="0"/>
          </a:p>
        </p:txBody>
      </p:sp>
      <p:sp>
        <p:nvSpPr>
          <p:cNvPr id="14" name="Freihandform: Form 13">
            <a:extLst>
              <a:ext uri="{FF2B5EF4-FFF2-40B4-BE49-F238E27FC236}">
                <a16:creationId xmlns:a16="http://schemas.microsoft.com/office/drawing/2014/main" id="{2EB1F7B5-9A47-4C20-A8BC-517C88EC4288}"/>
              </a:ext>
            </a:extLst>
          </p:cNvPr>
          <p:cNvSpPr/>
          <p:nvPr/>
        </p:nvSpPr>
        <p:spPr>
          <a:xfrm>
            <a:off x="2054756" y="1797514"/>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439196"/>
              <a:satOff val="0"/>
              <a:lumOff val="41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7	</a:t>
            </a:r>
            <a:r>
              <a:rPr lang="en-US" sz="1600" dirty="0" err="1"/>
              <a:t>Formación</a:t>
            </a:r>
            <a:r>
              <a:rPr lang="en-US" sz="1600" dirty="0"/>
              <a:t> continua: Master professional,  Universidad: Master</a:t>
            </a:r>
            <a:endParaRPr lang="de-DE" sz="1600" dirty="0"/>
          </a:p>
        </p:txBody>
      </p:sp>
      <p:sp>
        <p:nvSpPr>
          <p:cNvPr id="15" name="Freihandform: Form 14">
            <a:extLst>
              <a:ext uri="{FF2B5EF4-FFF2-40B4-BE49-F238E27FC236}">
                <a16:creationId xmlns:a16="http://schemas.microsoft.com/office/drawing/2014/main" id="{4FD2465F-74C0-4742-9315-661B3BFF61CF}"/>
              </a:ext>
            </a:extLst>
          </p:cNvPr>
          <p:cNvSpPr/>
          <p:nvPr/>
        </p:nvSpPr>
        <p:spPr>
          <a:xfrm>
            <a:off x="2054756" y="2333881"/>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2878391"/>
              <a:satOff val="0"/>
              <a:lumOff val="82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6 	</a:t>
            </a:r>
            <a:r>
              <a:rPr lang="en-US" sz="1600" dirty="0" err="1"/>
              <a:t>Formación</a:t>
            </a:r>
            <a:r>
              <a:rPr lang="en-US" sz="1600" dirty="0"/>
              <a:t> continua </a:t>
            </a:r>
            <a:r>
              <a:rPr lang="en-US" sz="1600" dirty="0" err="1"/>
              <a:t>nivel</a:t>
            </a:r>
            <a:r>
              <a:rPr lang="en-US" sz="1600" dirty="0"/>
              <a:t> maestro/a, </a:t>
            </a:r>
            <a:r>
              <a:rPr lang="en-US" sz="1600" b="1" dirty="0"/>
              <a:t>“Meister” </a:t>
            </a:r>
            <a:r>
              <a:rPr lang="en-US" sz="1600" dirty="0"/>
              <a:t>y Bachelor professional,  Universidad: Bachelor</a:t>
            </a:r>
            <a:endParaRPr lang="de-DE" sz="1600" dirty="0"/>
          </a:p>
        </p:txBody>
      </p:sp>
      <p:sp>
        <p:nvSpPr>
          <p:cNvPr id="16" name="Freihandform: Form 15">
            <a:extLst>
              <a:ext uri="{FF2B5EF4-FFF2-40B4-BE49-F238E27FC236}">
                <a16:creationId xmlns:a16="http://schemas.microsoft.com/office/drawing/2014/main" id="{86E8BFF5-0BBB-475E-8026-06379DB6890E}"/>
              </a:ext>
            </a:extLst>
          </p:cNvPr>
          <p:cNvSpPr/>
          <p:nvPr/>
        </p:nvSpPr>
        <p:spPr>
          <a:xfrm>
            <a:off x="2054756" y="2870248"/>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4317587"/>
              <a:satOff val="0"/>
              <a:lumOff val="12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5	</a:t>
            </a:r>
            <a:r>
              <a:rPr lang="en-US" sz="1600" dirty="0" err="1"/>
              <a:t>Formación</a:t>
            </a:r>
            <a:r>
              <a:rPr lang="en-US" sz="1600" dirty="0"/>
              <a:t> continua, por </a:t>
            </a:r>
            <a:r>
              <a:rPr lang="en-US" sz="1600" dirty="0" err="1"/>
              <a:t>ejemplo</a:t>
            </a:r>
            <a:r>
              <a:rPr lang="en-US" sz="1600" dirty="0"/>
              <a:t> </a:t>
            </a:r>
            <a:r>
              <a:rPr lang="en-US" sz="1600" dirty="0" err="1"/>
              <a:t>Especialista</a:t>
            </a:r>
            <a:r>
              <a:rPr lang="en-US" sz="1600" dirty="0"/>
              <a:t> </a:t>
            </a:r>
            <a:r>
              <a:rPr lang="en-US" sz="1600" dirty="0" err="1"/>
              <a:t>en</a:t>
            </a:r>
            <a:r>
              <a:rPr lang="en-US" sz="1600" dirty="0"/>
              <a:t> </a:t>
            </a:r>
            <a:r>
              <a:rPr lang="en-US" sz="1600" dirty="0" err="1"/>
              <a:t>Informática</a:t>
            </a:r>
            <a:r>
              <a:rPr lang="en-US" sz="1600" dirty="0"/>
              <a:t> (</a:t>
            </a:r>
            <a:r>
              <a:rPr lang="en-US" sz="1600" dirty="0" err="1"/>
              <a:t>certificado</a:t>
            </a:r>
            <a:r>
              <a:rPr lang="en-US" sz="1600" dirty="0"/>
              <a:t>), </a:t>
            </a:r>
            <a:r>
              <a:rPr lang="en-US" sz="1600" dirty="0" err="1"/>
              <a:t>técnico</a:t>
            </a:r>
            <a:r>
              <a:rPr lang="en-US" sz="1600" dirty="0"/>
              <a:t>/a de </a:t>
            </a:r>
            <a:r>
              <a:rPr lang="en-US" sz="1600" dirty="0" err="1"/>
              <a:t>servicio</a:t>
            </a:r>
            <a:r>
              <a:rPr lang="en-US" sz="1600" dirty="0"/>
              <a:t> 	(</a:t>
            </a:r>
            <a:r>
              <a:rPr lang="en-US" sz="1600" dirty="0" err="1"/>
              <a:t>certificado</a:t>
            </a:r>
            <a:r>
              <a:rPr lang="en-US" sz="1600" dirty="0"/>
              <a:t>). </a:t>
            </a:r>
            <a:r>
              <a:rPr lang="en-US" sz="1600" dirty="0" err="1"/>
              <a:t>Especialista</a:t>
            </a:r>
            <a:r>
              <a:rPr lang="en-US" sz="1600" dirty="0"/>
              <a:t> </a:t>
            </a:r>
            <a:r>
              <a:rPr lang="en-US" sz="1600" dirty="0" err="1"/>
              <a:t>ocupacional</a:t>
            </a:r>
            <a:r>
              <a:rPr lang="en-US" sz="1600" dirty="0"/>
              <a:t> </a:t>
            </a:r>
            <a:r>
              <a:rPr lang="en-US" sz="1600" dirty="0" err="1"/>
              <a:t>certificado</a:t>
            </a:r>
            <a:r>
              <a:rPr lang="en-US" sz="1600" dirty="0"/>
              <a:t>.</a:t>
            </a:r>
          </a:p>
        </p:txBody>
      </p:sp>
      <p:sp>
        <p:nvSpPr>
          <p:cNvPr id="17" name="Freihandform: Form 16">
            <a:extLst>
              <a:ext uri="{FF2B5EF4-FFF2-40B4-BE49-F238E27FC236}">
                <a16:creationId xmlns:a16="http://schemas.microsoft.com/office/drawing/2014/main" id="{3AF39967-8B0F-4A06-8D24-F41454610908}"/>
              </a:ext>
            </a:extLst>
          </p:cNvPr>
          <p:cNvSpPr/>
          <p:nvPr/>
        </p:nvSpPr>
        <p:spPr>
          <a:xfrm>
            <a:off x="2054756" y="3406615"/>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5756782"/>
              <a:satOff val="0"/>
              <a:lumOff val="165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4	</a:t>
            </a:r>
            <a:r>
              <a:rPr lang="de-DE" sz="1600" b="1" dirty="0" err="1"/>
              <a:t>Formación</a:t>
            </a:r>
            <a:r>
              <a:rPr lang="de-DE" sz="1600" b="1" dirty="0"/>
              <a:t> </a:t>
            </a:r>
            <a:r>
              <a:rPr lang="de-DE" sz="1600" b="1" dirty="0" err="1"/>
              <a:t>profesional</a:t>
            </a:r>
            <a:r>
              <a:rPr lang="de-DE" sz="1600" b="1" dirty="0"/>
              <a:t> dual de 3 -3,5 </a:t>
            </a:r>
            <a:r>
              <a:rPr lang="de-DE" sz="1600" b="1" dirty="0" err="1"/>
              <a:t>año</a:t>
            </a:r>
            <a:r>
              <a:rPr lang="de-DE" sz="1600" b="1" dirty="0"/>
              <a:t> </a:t>
            </a:r>
            <a:r>
              <a:rPr lang="de-DE" sz="1600" dirty="0"/>
              <a:t>o </a:t>
            </a:r>
            <a:r>
              <a:rPr lang="es-ES" sz="1600" dirty="0"/>
              <a:t>certificado de fin de estudios con acceso a la universidad 	(Abitur)</a:t>
            </a:r>
          </a:p>
        </p:txBody>
      </p:sp>
      <p:sp>
        <p:nvSpPr>
          <p:cNvPr id="18" name="Freihandform: Form 17">
            <a:extLst>
              <a:ext uri="{FF2B5EF4-FFF2-40B4-BE49-F238E27FC236}">
                <a16:creationId xmlns:a16="http://schemas.microsoft.com/office/drawing/2014/main" id="{6B679323-AB1C-4088-AF26-C966204A9EF6}"/>
              </a:ext>
            </a:extLst>
          </p:cNvPr>
          <p:cNvSpPr/>
          <p:nvPr/>
        </p:nvSpPr>
        <p:spPr>
          <a:xfrm>
            <a:off x="2054756" y="3942982"/>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dirty="0"/>
              <a:t>DQR 3	</a:t>
            </a:r>
            <a:r>
              <a:rPr lang="de-DE" sz="1600" b="1" dirty="0" err="1"/>
              <a:t>Formación</a:t>
            </a:r>
            <a:r>
              <a:rPr lang="de-DE" sz="1600" b="1" dirty="0"/>
              <a:t> </a:t>
            </a:r>
            <a:r>
              <a:rPr lang="de-DE" sz="1600" b="1" dirty="0" err="1"/>
              <a:t>profesional</a:t>
            </a:r>
            <a:r>
              <a:rPr lang="de-DE" sz="1600" b="1" dirty="0"/>
              <a:t> dual de 2 </a:t>
            </a:r>
            <a:r>
              <a:rPr lang="de-DE" sz="1600" b="1" dirty="0" err="1"/>
              <a:t>años</a:t>
            </a:r>
            <a:r>
              <a:rPr lang="de-DE" sz="1600" dirty="0"/>
              <a:t>, </a:t>
            </a:r>
            <a:r>
              <a:rPr lang="de-DE" sz="1600" dirty="0" err="1"/>
              <a:t>certificado</a:t>
            </a:r>
            <a:r>
              <a:rPr lang="de-DE" sz="1600" dirty="0"/>
              <a:t> de </a:t>
            </a:r>
            <a:r>
              <a:rPr lang="de-DE" sz="1600" dirty="0" err="1"/>
              <a:t>escuela</a:t>
            </a:r>
            <a:r>
              <a:rPr lang="de-DE" sz="1600" dirty="0"/>
              <a:t> </a:t>
            </a:r>
            <a:r>
              <a:rPr lang="de-DE" sz="1600" dirty="0" err="1"/>
              <a:t>después</a:t>
            </a:r>
            <a:r>
              <a:rPr lang="de-DE" sz="1600" dirty="0"/>
              <a:t> de la </a:t>
            </a:r>
            <a:r>
              <a:rPr lang="de-DE" sz="1600" dirty="0" err="1"/>
              <a:t>clase</a:t>
            </a:r>
            <a:r>
              <a:rPr lang="de-DE" sz="1600" dirty="0"/>
              <a:t> 10 (Realschule)</a:t>
            </a:r>
          </a:p>
        </p:txBody>
      </p:sp>
      <p:sp>
        <p:nvSpPr>
          <p:cNvPr id="19" name="Freihandform: Form 18">
            <a:extLst>
              <a:ext uri="{FF2B5EF4-FFF2-40B4-BE49-F238E27FC236}">
                <a16:creationId xmlns:a16="http://schemas.microsoft.com/office/drawing/2014/main" id="{61643D73-B88D-45E1-A17B-EA4200165B8F}"/>
              </a:ext>
            </a:extLst>
          </p:cNvPr>
          <p:cNvSpPr/>
          <p:nvPr/>
        </p:nvSpPr>
        <p:spPr>
          <a:xfrm>
            <a:off x="2054756" y="4479349"/>
            <a:ext cx="9879579"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dirty="0"/>
              <a:t>DQR 2 	</a:t>
            </a:r>
            <a:r>
              <a:rPr lang="de-DE" sz="1600" dirty="0" err="1"/>
              <a:t>Preparación</a:t>
            </a:r>
            <a:r>
              <a:rPr lang="de-DE" sz="1600" dirty="0"/>
              <a:t> </a:t>
            </a:r>
            <a:r>
              <a:rPr lang="de-DE" sz="1600" dirty="0" err="1"/>
              <a:t>vocacional</a:t>
            </a:r>
            <a:r>
              <a:rPr lang="de-DE" sz="1600" dirty="0"/>
              <a:t>, </a:t>
            </a:r>
            <a:r>
              <a:rPr lang="de-DE" sz="1600" dirty="0" err="1"/>
              <a:t>programas</a:t>
            </a:r>
            <a:r>
              <a:rPr lang="de-DE" sz="1600" dirty="0"/>
              <a:t> de la </a:t>
            </a:r>
            <a:r>
              <a:rPr lang="de-DE" sz="1600" dirty="0" err="1"/>
              <a:t>agencia</a:t>
            </a:r>
            <a:r>
              <a:rPr lang="de-DE" sz="1600" dirty="0"/>
              <a:t> de </a:t>
            </a:r>
            <a:r>
              <a:rPr lang="de-DE" sz="1600" dirty="0" err="1"/>
              <a:t>empleo</a:t>
            </a:r>
            <a:r>
              <a:rPr lang="de-DE" sz="1600" dirty="0"/>
              <a:t>, </a:t>
            </a:r>
            <a:r>
              <a:rPr lang="de-DE" sz="1600" dirty="0" err="1"/>
              <a:t>certificado</a:t>
            </a:r>
            <a:r>
              <a:rPr lang="de-DE" sz="1600" dirty="0"/>
              <a:t> de </a:t>
            </a:r>
            <a:r>
              <a:rPr lang="de-DE" sz="1600" dirty="0" err="1"/>
              <a:t>escuela</a:t>
            </a:r>
            <a:r>
              <a:rPr lang="de-DE" sz="1600" dirty="0"/>
              <a:t> </a:t>
            </a:r>
            <a:r>
              <a:rPr lang="de-DE" sz="1600" dirty="0" err="1"/>
              <a:t>después</a:t>
            </a:r>
            <a:r>
              <a:rPr lang="de-DE" sz="1600" dirty="0"/>
              <a:t> de la </a:t>
            </a:r>
            <a:r>
              <a:rPr lang="de-DE" sz="1600" dirty="0" err="1"/>
              <a:t>clase</a:t>
            </a:r>
            <a:r>
              <a:rPr lang="de-DE" sz="1600" dirty="0"/>
              <a:t> 9 	(Hauptschule)</a:t>
            </a:r>
          </a:p>
        </p:txBody>
      </p:sp>
      <p:sp>
        <p:nvSpPr>
          <p:cNvPr id="20" name="Freihandform: Form 19">
            <a:extLst>
              <a:ext uri="{FF2B5EF4-FFF2-40B4-BE49-F238E27FC236}">
                <a16:creationId xmlns:a16="http://schemas.microsoft.com/office/drawing/2014/main" id="{60CC3A42-C2E8-42B0-BF1F-CE97CDD2EDF6}"/>
              </a:ext>
            </a:extLst>
          </p:cNvPr>
          <p:cNvSpPr/>
          <p:nvPr/>
        </p:nvSpPr>
        <p:spPr>
          <a:xfrm>
            <a:off x="2054756" y="5015717"/>
            <a:ext cx="9879580"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1	</a:t>
            </a:r>
            <a:r>
              <a:rPr lang="de-DE" sz="1600" dirty="0" err="1"/>
              <a:t>Preparación</a:t>
            </a:r>
            <a:r>
              <a:rPr lang="de-DE" sz="1600" dirty="0"/>
              <a:t> </a:t>
            </a:r>
            <a:r>
              <a:rPr lang="de-DE" sz="1600" dirty="0" err="1"/>
              <a:t>vocacional</a:t>
            </a:r>
            <a:r>
              <a:rPr lang="de-DE" sz="1600" dirty="0"/>
              <a:t>, </a:t>
            </a:r>
            <a:r>
              <a:rPr lang="de-DE" sz="1600" dirty="0" err="1"/>
              <a:t>programas</a:t>
            </a:r>
            <a:r>
              <a:rPr lang="de-DE" sz="1600" dirty="0"/>
              <a:t> de la </a:t>
            </a:r>
            <a:r>
              <a:rPr lang="de-DE" sz="1600" dirty="0" err="1"/>
              <a:t>agencia</a:t>
            </a:r>
            <a:r>
              <a:rPr lang="de-DE" sz="1600" dirty="0"/>
              <a:t> de </a:t>
            </a:r>
            <a:r>
              <a:rPr lang="de-DE" sz="1600" dirty="0" err="1"/>
              <a:t>empleo</a:t>
            </a:r>
            <a:endParaRPr lang="de-DE" sz="1600" dirty="0"/>
          </a:p>
        </p:txBody>
      </p:sp>
    </p:spTree>
    <p:extLst>
      <p:ext uri="{BB962C8B-B14F-4D97-AF65-F5344CB8AC3E}">
        <p14:creationId xmlns:p14="http://schemas.microsoft.com/office/powerpoint/2010/main" val="344897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dirty="0"/>
              <a:t>3. Ofertas de formación formal en el ámbito de la formación continua para ascender profesionalmente</a:t>
            </a:r>
          </a:p>
        </p:txBody>
      </p:sp>
      <p:sp>
        <p:nvSpPr>
          <p:cNvPr id="6" name="Textplatzhalter 3"/>
          <p:cNvSpPr>
            <a:spLocks noGrp="1"/>
          </p:cNvSpPr>
          <p:nvPr>
            <p:ph type="body" idx="1"/>
          </p:nvPr>
        </p:nvSpPr>
        <p:spPr bwMode="auto">
          <a:xfrm>
            <a:off x="658814" y="2091739"/>
            <a:ext cx="2763556" cy="1130291"/>
          </a:xfrm>
          <a:prstGeom prst="rect">
            <a:avLst/>
          </a:prstGeom>
          <a:solidFill>
            <a:srgbClr val="E2A95F"/>
          </a:solidFill>
        </p:spPr>
        <p:txBody>
          <a:bodyPr wrap="square" lIns="36000" tIns="72000" rIns="36000" bIns="72000" anchor="t" anchorCtr="0">
            <a:noAutofit/>
          </a:bodyPr>
          <a:lstStyle/>
          <a:p>
            <a:pPr algn="ctr">
              <a:lnSpc>
                <a:spcPct val="100000"/>
              </a:lnSpc>
              <a:spcBef>
                <a:spcPts val="600"/>
              </a:spcBef>
              <a:defRPr/>
            </a:pPr>
            <a:r>
              <a:rPr lang="es-ES" sz="1600" dirty="0"/>
              <a:t>Cualificación superior especializada</a:t>
            </a:r>
          </a:p>
          <a:p>
            <a:pPr algn="ctr">
              <a:lnSpc>
                <a:spcPct val="100000"/>
              </a:lnSpc>
              <a:spcBef>
                <a:spcPts val="600"/>
              </a:spcBef>
              <a:defRPr/>
            </a:pPr>
            <a:endParaRPr lang="es-ES" sz="1600" dirty="0"/>
          </a:p>
          <a:p>
            <a:pPr algn="ctr">
              <a:lnSpc>
                <a:spcPct val="100000"/>
              </a:lnSpc>
              <a:spcBef>
                <a:spcPts val="600"/>
              </a:spcBef>
              <a:defRPr/>
            </a:pPr>
            <a:endParaRPr lang="es-ES" sz="1600" dirty="0"/>
          </a:p>
        </p:txBody>
      </p:sp>
      <p:sp>
        <p:nvSpPr>
          <p:cNvPr id="7" name="Textplatzhalter 3"/>
          <p:cNvSpPr txBox="1"/>
          <p:nvPr/>
        </p:nvSpPr>
        <p:spPr bwMode="auto">
          <a:xfrm>
            <a:off x="658812" y="3332040"/>
            <a:ext cx="2736000"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Especialista Profesional Certificado – Especialista en TI, Técnico/a de Servicio, Cocinero/a Dietético/a, Instalador/a de Tecnología de Turbinas Eólicas, </a:t>
            </a:r>
            <a:br>
              <a:rPr lang="es-ES" sz="1400" dirty="0">
                <a:solidFill>
                  <a:schemeClr val="tx1"/>
                </a:solidFill>
              </a:rPr>
            </a:br>
            <a:r>
              <a:rPr lang="es-ES" sz="1400" dirty="0">
                <a:solidFill>
                  <a:schemeClr val="tx1"/>
                </a:solidFill>
              </a:rPr>
              <a:t>Asesor/a de Adaptación de Viviendas (IHK – Cámara de Comercio e Industria)</a:t>
            </a:r>
          </a:p>
        </p:txBody>
      </p:sp>
      <p:sp>
        <p:nvSpPr>
          <p:cNvPr id="8" name="Textplatzhalter 3"/>
          <p:cNvSpPr txBox="1"/>
          <p:nvPr/>
        </p:nvSpPr>
        <p:spPr bwMode="auto">
          <a:xfrm>
            <a:off x="658813" y="1387488"/>
            <a:ext cx="2736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5</a:t>
            </a:r>
            <a:br>
              <a:rPr lang="es-ES" sz="1800" b="1" dirty="0"/>
            </a:br>
            <a:r>
              <a:rPr lang="es-ES" sz="1400" dirty="0"/>
              <a:t>(Marco Alemán de Cualificaciones)</a:t>
            </a:r>
          </a:p>
        </p:txBody>
      </p:sp>
      <p:sp>
        <p:nvSpPr>
          <p:cNvPr id="9" name="Textplatzhalter 3"/>
          <p:cNvSpPr txBox="1"/>
          <p:nvPr/>
        </p:nvSpPr>
        <p:spPr bwMode="auto">
          <a:xfrm>
            <a:off x="3612144" y="2091739"/>
            <a:ext cx="2564441" cy="1130291"/>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para ascender profesionalmente y obtener el título de maestro o maestra (Meister) </a:t>
            </a:r>
          </a:p>
        </p:txBody>
      </p:sp>
      <p:sp>
        <p:nvSpPr>
          <p:cNvPr id="11" name="Textplatzhalter 3"/>
          <p:cNvSpPr txBox="1"/>
          <p:nvPr/>
        </p:nvSpPr>
        <p:spPr bwMode="auto">
          <a:xfrm>
            <a:off x="3584585"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Maestro/a Agrícola, Maestro/a de Cocina, Maestro/a Hostelero, Maestro/a Electricista </a:t>
            </a:r>
          </a:p>
        </p:txBody>
      </p:sp>
      <p:sp>
        <p:nvSpPr>
          <p:cNvPr id="12" name="Textplatzhalter 3"/>
          <p:cNvSpPr txBox="1"/>
          <p:nvPr/>
        </p:nvSpPr>
        <p:spPr bwMode="auto">
          <a:xfrm>
            <a:off x="3612575" y="1387488"/>
            <a:ext cx="8100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6</a:t>
            </a:r>
            <a:br>
              <a:rPr lang="es-ES" sz="1800" b="1" dirty="0"/>
            </a:br>
            <a:r>
              <a:rPr lang="es-ES" sz="1400" dirty="0"/>
              <a:t>(Marco Alemán de Cualificaciones)</a:t>
            </a:r>
          </a:p>
        </p:txBody>
      </p:sp>
      <p:sp>
        <p:nvSpPr>
          <p:cNvPr id="13" name="Textplatzhalter 3"/>
          <p:cNvSpPr txBox="1"/>
          <p:nvPr/>
        </p:nvSpPr>
        <p:spPr bwMode="auto">
          <a:xfrm>
            <a:off x="6366359" y="2101680"/>
            <a:ext cx="2564441"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técnica para ascender profesionalmente</a:t>
            </a:r>
          </a:p>
          <a:p>
            <a:pPr algn="ctr">
              <a:lnSpc>
                <a:spcPct val="100000"/>
              </a:lnSpc>
              <a:spcBef>
                <a:spcPts val="600"/>
              </a:spcBef>
              <a:defRPr/>
            </a:pPr>
            <a:endParaRPr lang="es-ES" sz="1600" dirty="0"/>
          </a:p>
        </p:txBody>
      </p:sp>
      <p:sp>
        <p:nvSpPr>
          <p:cNvPr id="14" name="Textplatzhalter 3"/>
          <p:cNvSpPr txBox="1"/>
          <p:nvPr/>
        </p:nvSpPr>
        <p:spPr bwMode="auto">
          <a:xfrm>
            <a:off x="6366359"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Técnico/a en Tecnología Agrícola, </a:t>
            </a:r>
            <a:br>
              <a:rPr lang="es-ES" sz="1400" dirty="0">
                <a:solidFill>
                  <a:schemeClr val="tx1"/>
                </a:solidFill>
              </a:rPr>
            </a:br>
            <a:r>
              <a:rPr lang="es-ES" sz="1400" dirty="0">
                <a:solidFill>
                  <a:schemeClr val="tx1"/>
                </a:solidFill>
              </a:rPr>
              <a:t>Técnico/a en Tecnología de los Alimentos, </a:t>
            </a:r>
            <a:br>
              <a:rPr lang="es-ES" sz="1400" dirty="0">
                <a:solidFill>
                  <a:schemeClr val="tx1"/>
                </a:solidFill>
              </a:rPr>
            </a:br>
            <a:r>
              <a:rPr lang="es-ES" sz="1400" dirty="0">
                <a:solidFill>
                  <a:schemeClr val="tx1"/>
                </a:solidFill>
              </a:rPr>
              <a:t>Técnico/a en Sistemas de Gestión de Edificios</a:t>
            </a:r>
          </a:p>
        </p:txBody>
      </p:sp>
      <p:sp>
        <p:nvSpPr>
          <p:cNvPr id="16" name="Textplatzhalter 3"/>
          <p:cNvSpPr txBox="1"/>
          <p:nvPr/>
        </p:nvSpPr>
        <p:spPr bwMode="auto">
          <a:xfrm>
            <a:off x="9107485" y="2101680"/>
            <a:ext cx="2592000"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comercial para ascender profesionalmente </a:t>
            </a:r>
          </a:p>
        </p:txBody>
      </p:sp>
      <p:sp>
        <p:nvSpPr>
          <p:cNvPr id="18" name="Textplatzhalter 3"/>
          <p:cNvSpPr txBox="1"/>
          <p:nvPr/>
        </p:nvSpPr>
        <p:spPr bwMode="auto">
          <a:xfrm>
            <a:off x="9120573" y="3332040"/>
            <a:ext cx="2592001"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Especialista en Contabilidad Agrícola, Administrador/a de Empresas, Administrador/a de Empresas Industriales, </a:t>
            </a:r>
            <a:br>
              <a:rPr lang="es-ES" sz="1400" dirty="0">
                <a:solidFill>
                  <a:schemeClr val="tx1"/>
                </a:solidFill>
              </a:rPr>
            </a:br>
            <a:r>
              <a:rPr lang="es-ES" sz="1400" dirty="0">
                <a:solidFill>
                  <a:schemeClr val="tx1"/>
                </a:solidFill>
              </a:rPr>
              <a:t>Especialista en Medios de Comunicación y Edición de Publicaciones, Contable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s-ES" sz="100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3. Ofertas de formación formal en el ámbito de la formación continua para ascender profesionalmente</a:t>
            </a:r>
          </a:p>
        </p:txBody>
      </p:sp>
      <p:sp>
        <p:nvSpPr>
          <p:cNvPr id="6" name="Textplatzhalter 3"/>
          <p:cNvSpPr>
            <a:spLocks noGrp="1"/>
          </p:cNvSpPr>
          <p:nvPr>
            <p:ph type="body" idx="1"/>
          </p:nvPr>
        </p:nvSpPr>
        <p:spPr bwMode="auto">
          <a:xfrm>
            <a:off x="658812" y="2144900"/>
            <a:ext cx="3528000" cy="884070"/>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s-ES" sz="1600" dirty="0"/>
              <a:t>Formación continua superior </a:t>
            </a:r>
            <a:br>
              <a:rPr lang="es-ES" sz="1600" dirty="0"/>
            </a:br>
            <a:r>
              <a:rPr lang="es-ES" sz="1600" dirty="0"/>
              <a:t>para ascender profesionalmente</a:t>
            </a:r>
            <a:br>
              <a:rPr lang="es-ES" sz="1600" dirty="0"/>
            </a:br>
            <a:r>
              <a:rPr lang="es-ES" sz="1600" dirty="0"/>
              <a:t> </a:t>
            </a:r>
          </a:p>
        </p:txBody>
      </p:sp>
      <p:sp>
        <p:nvSpPr>
          <p:cNvPr id="7" name="Textplatzhalter 3"/>
          <p:cNvSpPr txBox="1"/>
          <p:nvPr/>
        </p:nvSpPr>
        <p:spPr bwMode="auto">
          <a:xfrm>
            <a:off x="652733" y="3144494"/>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Master Professional*, </a:t>
            </a:r>
            <a:br>
              <a:rPr lang="es-ES" sz="1400" dirty="0">
                <a:solidFill>
                  <a:schemeClr val="tx1"/>
                </a:solidFill>
              </a:rPr>
            </a:br>
            <a:r>
              <a:rPr lang="es-ES" sz="1400" dirty="0">
                <a:solidFill>
                  <a:schemeClr val="tx1"/>
                </a:solidFill>
              </a:rPr>
              <a:t>Economista Técnico de Empresa, </a:t>
            </a:r>
            <a:br>
              <a:rPr lang="es-ES" sz="1400" dirty="0">
                <a:solidFill>
                  <a:schemeClr val="tx1"/>
                </a:solidFill>
              </a:rPr>
            </a:br>
            <a:r>
              <a:rPr lang="es-ES" sz="1400" dirty="0">
                <a:solidFill>
                  <a:schemeClr val="tx1"/>
                </a:solidFill>
              </a:rPr>
              <a:t>Economista Comercial, </a:t>
            </a:r>
            <a:br>
              <a:rPr lang="es-ES" sz="1400" dirty="0">
                <a:solidFill>
                  <a:schemeClr val="tx1"/>
                </a:solidFill>
              </a:rPr>
            </a:br>
            <a:r>
              <a:rPr lang="es-ES" sz="1400" dirty="0">
                <a:solidFill>
                  <a:schemeClr val="tx1"/>
                </a:solidFill>
              </a:rPr>
              <a:t>Educador/a Profesional Certificado*</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7</a:t>
            </a:r>
            <a:br>
              <a:rPr lang="es-ES" sz="1800" b="1" dirty="0"/>
            </a:br>
            <a:r>
              <a:rPr lang="es-ES" sz="1400" dirty="0"/>
              <a:t>(Marco Alemán de Cualificaciones)</a:t>
            </a:r>
          </a:p>
        </p:txBody>
      </p:sp>
      <p:sp>
        <p:nvSpPr>
          <p:cNvPr id="9" name="Textplatzhalter 3"/>
          <p:cNvSpPr txBox="1"/>
          <p:nvPr/>
        </p:nvSpPr>
        <p:spPr bwMode="auto">
          <a:xfrm>
            <a:off x="4391982" y="2144900"/>
            <a:ext cx="3521920" cy="884070"/>
          </a:xfrm>
          <a:prstGeom prst="rect">
            <a:avLst/>
          </a:prstGeom>
          <a:solidFill>
            <a:srgbClr val="E2A95F"/>
          </a:solidFill>
        </p:spPr>
        <p:txBody>
          <a:bodyPr vert="horz" wrap="square" lIns="36000" tIns="72000" rIns="36000" bIns="72000" rtlCol="0" anchor="ctr">
            <a:spAutoFit/>
          </a:bodyPr>
          <a:lstStyle>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s-ES" dirty="0"/>
              <a:t>Estudios académicos de Master en una Universidad de Ciencias Aplicadas/Escuela Superior </a:t>
            </a:r>
          </a:p>
        </p:txBody>
      </p:sp>
      <p:sp>
        <p:nvSpPr>
          <p:cNvPr id="11" name="Textplatzhalter 3"/>
          <p:cNvSpPr txBox="1"/>
          <p:nvPr/>
        </p:nvSpPr>
        <p:spPr bwMode="auto">
          <a:xfrm>
            <a:off x="4391982" y="3137381"/>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Master </a:t>
            </a:r>
            <a:r>
              <a:rPr lang="es-ES" sz="1400" dirty="0" err="1">
                <a:solidFill>
                  <a:schemeClr val="tx1"/>
                </a:solidFill>
              </a:rPr>
              <a:t>of</a:t>
            </a:r>
            <a:r>
              <a:rPr lang="es-ES" sz="1400" dirty="0">
                <a:solidFill>
                  <a:schemeClr val="tx1"/>
                </a:solidFill>
              </a:rPr>
              <a:t> </a:t>
            </a:r>
            <a:r>
              <a:rPr lang="es-ES" sz="1400" dirty="0" err="1">
                <a:solidFill>
                  <a:schemeClr val="tx1"/>
                </a:solidFill>
              </a:rPr>
              <a:t>Science</a:t>
            </a:r>
            <a:r>
              <a:rPr lang="es-ES" sz="1400" dirty="0">
                <a:solidFill>
                  <a:schemeClr val="tx1"/>
                </a:solidFill>
              </a:rPr>
              <a:t> (M. Sc.) en Ingeniería Agrícola, </a:t>
            </a:r>
            <a:br>
              <a:rPr lang="es-ES" sz="1400" dirty="0">
                <a:solidFill>
                  <a:schemeClr val="tx1"/>
                </a:solidFill>
              </a:rPr>
            </a:br>
            <a:r>
              <a:rPr lang="es-ES" sz="1400" dirty="0" err="1">
                <a:solidFill>
                  <a:schemeClr val="tx1"/>
                </a:solidFill>
              </a:rPr>
              <a:t>M.Sc</a:t>
            </a:r>
            <a:r>
              <a:rPr lang="es-ES" sz="1400" dirty="0">
                <a:solidFill>
                  <a:schemeClr val="tx1"/>
                </a:solidFill>
              </a:rPr>
              <a:t>. en Tecnología de los Alimentos, </a:t>
            </a:r>
            <a:br>
              <a:rPr lang="es-ES" sz="1400" dirty="0">
                <a:solidFill>
                  <a:schemeClr val="tx1"/>
                </a:solidFill>
              </a:rPr>
            </a:br>
            <a:r>
              <a:rPr lang="es-ES" sz="1400" dirty="0" err="1">
                <a:solidFill>
                  <a:schemeClr val="tx1"/>
                </a:solidFill>
              </a:rPr>
              <a:t>M.Sc</a:t>
            </a:r>
            <a:r>
              <a:rPr lang="es-ES" sz="1400" dirty="0">
                <a:solidFill>
                  <a:schemeClr val="tx1"/>
                </a:solidFill>
              </a:rPr>
              <a:t>. en Administración de Empresas, </a:t>
            </a:r>
            <a:br>
              <a:rPr lang="es-ES" sz="1400" dirty="0">
                <a:solidFill>
                  <a:schemeClr val="tx1"/>
                </a:solidFill>
              </a:rPr>
            </a:br>
            <a:r>
              <a:rPr lang="es-ES" sz="1400" dirty="0" err="1">
                <a:solidFill>
                  <a:schemeClr val="tx1"/>
                </a:solidFill>
              </a:rPr>
              <a:t>M.Sc</a:t>
            </a:r>
            <a:r>
              <a:rPr lang="es-ES" sz="1400" dirty="0">
                <a:solidFill>
                  <a:schemeClr val="tx1"/>
                </a:solidFill>
              </a:rPr>
              <a:t>. en Green </a:t>
            </a:r>
            <a:r>
              <a:rPr lang="es-ES" sz="1400" dirty="0" err="1">
                <a:solidFill>
                  <a:schemeClr val="tx1"/>
                </a:solidFill>
              </a:rPr>
              <a:t>Electronics</a:t>
            </a:r>
            <a:endParaRPr lang="es-ES" sz="1400" dirty="0">
              <a:solidFill>
                <a:schemeClr val="tx1"/>
              </a:solidFill>
            </a:endParaRP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8</a:t>
            </a:r>
            <a:br>
              <a:rPr lang="es-ES" sz="1800" b="1" dirty="0"/>
            </a:br>
            <a:r>
              <a:rPr lang="es-ES" sz="1400" dirty="0"/>
              <a:t>(Marco Alemán de Cualificaciones)</a:t>
            </a:r>
          </a:p>
        </p:txBody>
      </p:sp>
      <p:sp>
        <p:nvSpPr>
          <p:cNvPr id="13" name="Textplatzhalter 3"/>
          <p:cNvSpPr txBox="1"/>
          <p:nvPr/>
        </p:nvSpPr>
        <p:spPr bwMode="auto">
          <a:xfrm>
            <a:off x="8137315" y="2144900"/>
            <a:ext cx="3575259"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Doctorado </a:t>
            </a:r>
            <a:br>
              <a:rPr lang="es-ES" sz="1600" dirty="0"/>
            </a:br>
            <a:r>
              <a:rPr lang="es-ES" sz="1600" dirty="0"/>
              <a:t>en una universidad</a:t>
            </a:r>
            <a:br>
              <a:rPr lang="es-ES" sz="1600" dirty="0"/>
            </a:br>
            <a:endParaRPr lang="es-ES" sz="1600" dirty="0"/>
          </a:p>
        </p:txBody>
      </p:sp>
      <p:sp>
        <p:nvSpPr>
          <p:cNvPr id="14" name="Textplatzhalter 3"/>
          <p:cNvSpPr txBox="1"/>
          <p:nvPr/>
        </p:nvSpPr>
        <p:spPr bwMode="auto">
          <a:xfrm>
            <a:off x="8137315" y="3144494"/>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Doctor/a en Ciencias Agrarias (Dr agr.), Doctor/a en Economía (Dr oec.) </a:t>
            </a:r>
            <a:br>
              <a:rPr lang="es-ES" sz="1400" dirty="0">
                <a:solidFill>
                  <a:schemeClr val="tx1"/>
                </a:solidFill>
              </a:rPr>
            </a:br>
            <a:r>
              <a:rPr lang="es-ES" sz="1400" dirty="0">
                <a:solidFill>
                  <a:schemeClr val="tx1"/>
                </a:solidFill>
              </a:rPr>
              <a:t>Doctor/a en Ciencias de la Nutrición </a:t>
            </a:r>
            <a:br>
              <a:rPr lang="es-ES" sz="1400" dirty="0">
                <a:solidFill>
                  <a:schemeClr val="tx1"/>
                </a:solidFill>
              </a:rPr>
            </a:br>
            <a:r>
              <a:rPr lang="es-ES" sz="1400" dirty="0">
                <a:solidFill>
                  <a:schemeClr val="tx1"/>
                </a:solidFill>
              </a:rPr>
              <a:t>(Dr oec. troph.), </a:t>
            </a:r>
            <a:br>
              <a:rPr lang="es-ES" sz="1400" dirty="0">
                <a:solidFill>
                  <a:schemeClr val="tx1"/>
                </a:solidFill>
              </a:rPr>
            </a:br>
            <a:r>
              <a:rPr lang="es-ES" sz="1400" dirty="0">
                <a:solidFill>
                  <a:schemeClr val="tx1"/>
                </a:solidFill>
              </a:rPr>
              <a:t>Doctor/a en Ingeniería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s-ES" sz="100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es-ES" dirty="0"/>
              <a:t>4. Otros programas de formación formal</a:t>
            </a:r>
            <a:br>
              <a:rPr lang="es-ES" dirty="0"/>
            </a:br>
            <a:endParaRPr lang="es-ES"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DQR 3-6</a:t>
            </a:r>
            <a:br>
              <a:rPr lang="es-ES" sz="1800" b="1"/>
            </a:br>
            <a:r>
              <a:rPr lang="es-ES" sz="1800" b="1"/>
              <a:t>(Marco Alemán de Cualificaciones)</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Reconversión profesional: </a:t>
            </a:r>
            <a:br>
              <a:rPr lang="es-ES" sz="1600" dirty="0"/>
            </a:br>
            <a:r>
              <a:rPr lang="es-ES" sz="1600" dirty="0"/>
              <a:t>Cualificación para una profesión distinta de la aprendida y ejercida</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Recuperación de los títulos escolares y profesionales (= educación de segunda oportunidad)</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Adquisición de </a:t>
            </a:r>
            <a:br>
              <a:rPr lang="es-ES" sz="1600" dirty="0"/>
            </a:br>
            <a:r>
              <a:rPr lang="es-ES" sz="1600" dirty="0"/>
              <a:t>cualificaciones parciales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científica continua en universidades e institutos de investigación</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Por motivos de salud o relacionados con el mercado laboral</a:t>
            </a:r>
          </a:p>
          <a:p>
            <a:pPr marL="504000" lvl="1" indent="-216000">
              <a:lnSpc>
                <a:spcPts val="2000"/>
              </a:lnSpc>
              <a:spcBef>
                <a:spcPts val="600"/>
              </a:spcBef>
              <a:buClr>
                <a:srgbClr val="D6851B"/>
              </a:buClr>
              <a:buSzPct val="65000"/>
              <a:buFont typeface="Wingdings 3"/>
              <a:buChar char=""/>
              <a:defRPr/>
            </a:pPr>
            <a:r>
              <a:rPr lang="es-ES" sz="1400" dirty="0">
                <a:latin typeface="Calibri"/>
              </a:rPr>
              <a:t>Normalmente reduciendo el periodo de formación por un tercio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A tiempo parcial, compaginado con una actividad profesional o a tiempo completo</a:t>
            </a:r>
          </a:p>
          <a:p>
            <a:pPr marL="504000" lvl="1" indent="-216000">
              <a:lnSpc>
                <a:spcPts val="2000"/>
              </a:lnSpc>
              <a:spcBef>
                <a:spcPts val="600"/>
              </a:spcBef>
              <a:buClr>
                <a:srgbClr val="D6851B"/>
              </a:buClr>
              <a:buSzPct val="65000"/>
              <a:buFont typeface="Wingdings 3"/>
              <a:buChar char=""/>
              <a:defRPr/>
            </a:pPr>
            <a:r>
              <a:rPr lang="es-ES" sz="1400">
                <a:latin typeface="Calibri"/>
              </a:rPr>
              <a:t>También es posible obtener un título de acceso a la universidad (= Abitur)</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Tras varias cualificaciones parciales se puede realizar </a:t>
            </a:r>
            <a:br>
              <a:rPr lang="es-ES" sz="1400">
                <a:latin typeface="Calibri"/>
              </a:rPr>
            </a:br>
            <a:r>
              <a:rPr lang="es-ES" sz="1400">
                <a:latin typeface="Calibri"/>
              </a:rPr>
              <a:t>un examen final ante la Cámara competente.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Tras un primer título de cualificación profesional y una primera fase de actividad profesional</a:t>
            </a:r>
          </a:p>
          <a:p>
            <a:pPr marL="504000" lvl="1" indent="-216000">
              <a:lnSpc>
                <a:spcPts val="2000"/>
              </a:lnSpc>
              <a:spcBef>
                <a:spcPts val="600"/>
              </a:spcBef>
              <a:buClr>
                <a:srgbClr val="D6851B"/>
              </a:buClr>
              <a:buSzPct val="65000"/>
              <a:buFont typeface="Wingdings 3"/>
              <a:buChar char=""/>
              <a:defRPr/>
            </a:pPr>
            <a:r>
              <a:rPr lang="es-ES" sz="1400">
                <a:latin typeface="Calibri"/>
              </a:rPr>
              <a:t>Dirigida a profesionales </a:t>
            </a:r>
            <a:br>
              <a:rPr lang="es-ES" sz="1400">
                <a:latin typeface="Calibri"/>
              </a:rPr>
            </a:br>
            <a:r>
              <a:rPr lang="es-ES" sz="1400">
                <a:latin typeface="Calibri"/>
              </a:rPr>
              <a:t>y se basa en la experiencia profesional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b="1"/>
              <a:t>Modificación de la Ley de Formación Profesional (2020)</a:t>
            </a:r>
          </a:p>
        </p:txBody>
      </p:sp>
      <p:sp>
        <p:nvSpPr>
          <p:cNvPr id="3" name="Titel 2"/>
          <p:cNvSpPr>
            <a:spLocks noGrp="1"/>
          </p:cNvSpPr>
          <p:nvPr>
            <p:ph type="title"/>
          </p:nvPr>
        </p:nvSpPr>
        <p:spPr bwMode="auto"/>
        <p:txBody>
          <a:bodyPr/>
          <a:lstStyle/>
          <a:p>
            <a:pPr>
              <a:defRPr/>
            </a:pPr>
            <a:r>
              <a:rPr lang="es-ES"/>
              <a:t>5. Normativa legal</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s-ES" sz="1800" dirty="0">
                <a:latin typeface="Calibri"/>
              </a:rPr>
              <a:t>Introducción de niveles de formación continua transparentes: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Para alcanzar</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5: </a:t>
            </a:r>
            <a:r>
              <a:rPr lang="es-ES" sz="1400" dirty="0">
                <a:latin typeface="Calibri"/>
              </a:rPr>
              <a:t>Carga lectiva mínima de 400 horas, admisión tras obtener el DQR 4 </a:t>
            </a:r>
            <a:br>
              <a:rPr lang="es-ES" sz="1400" dirty="0">
                <a:latin typeface="Calibri"/>
              </a:rPr>
            </a:br>
            <a:r>
              <a:rPr lang="es-ES" sz="1400" dirty="0">
                <a:latin typeface="Calibri"/>
              </a:rPr>
              <a:t>Prueba de profundización/ampliación de las competencias existentes</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6: </a:t>
            </a:r>
            <a:r>
              <a:rPr lang="es-ES" sz="1400" dirty="0">
                <a:latin typeface="Calibri"/>
              </a:rPr>
              <a:t>Carga lectiva mínima de 1.200 horas, admisión tras obtener el DQR 4 </a:t>
            </a:r>
            <a:br>
              <a:rPr lang="es-ES" sz="1400" dirty="0">
                <a:latin typeface="Calibri"/>
              </a:rPr>
            </a:br>
            <a:r>
              <a:rPr lang="es-ES" sz="1400" dirty="0">
                <a:latin typeface="Calibri"/>
              </a:rPr>
              <a:t>Prueba de aptitud para asumir tareas de gestión y liderazgo </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7: </a:t>
            </a:r>
            <a:r>
              <a:rPr lang="es-ES" sz="1400" dirty="0">
                <a:latin typeface="Calibri"/>
              </a:rPr>
              <a:t>Carga lectiva de 1.600 horas más, admisión tras obtener el DQR 6</a:t>
            </a:r>
            <a:br>
              <a:rPr lang="es-ES" sz="1400" dirty="0">
                <a:latin typeface="Calibri"/>
              </a:rPr>
            </a:br>
            <a:r>
              <a:rPr lang="es-ES" sz="1400" dirty="0">
                <a:latin typeface="Calibri"/>
              </a:rPr>
              <a:t>Prueba de aptitud para gestionar organizaciones de forma responsable, </a:t>
            </a:r>
            <a:br>
              <a:rPr lang="es-ES" sz="1400" dirty="0">
                <a:latin typeface="Calibri"/>
              </a:rPr>
            </a:br>
            <a:r>
              <a:rPr lang="es-ES" sz="1400" dirty="0">
                <a:latin typeface="Calibri"/>
              </a:rPr>
              <a:t>para abordar problemas nuevos y complejos, desarrollar procedimientos y productos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Elaboración de la normativa de exámenes para los cursos de formación profesional </a:t>
            </a:r>
            <a:br>
              <a:rPr lang="es-ES" sz="1600" dirty="0">
                <a:latin typeface="Calibri"/>
              </a:rPr>
            </a:br>
            <a:r>
              <a:rPr lang="es-ES" sz="1600" dirty="0">
                <a:latin typeface="Calibri"/>
              </a:rPr>
              <a:t>de cualificación superior</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Asignación de las cualificaciones correspondientes al Marco Alemán de Cualificaciones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Equiparación de títulos profesionales y universitarios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2215</Words>
  <Application>Microsoft Office PowerPoint</Application>
  <DocSecurity>0</DocSecurity>
  <PresentationFormat>Breitbild</PresentationFormat>
  <Paragraphs>203</Paragraphs>
  <Slides>18</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Courier New</vt:lpstr>
      <vt:lpstr>Calibri</vt:lpstr>
      <vt:lpstr>Arial</vt:lpstr>
      <vt:lpstr>Arial</vt:lpstr>
      <vt:lpstr>Wingdings 3</vt:lpstr>
      <vt:lpstr>Office</vt:lpstr>
      <vt:lpstr> </vt:lpstr>
      <vt:lpstr>Índice</vt:lpstr>
      <vt:lpstr>1. Definición</vt:lpstr>
      <vt:lpstr>2. Tipos de formación profesional continua</vt:lpstr>
      <vt:lpstr>2. Marco nacional de cualificaciones Alemania</vt:lpstr>
      <vt:lpstr>3. Ofertas de formación formal en el ámbito de la formación continua para ascender profesionalmente</vt:lpstr>
      <vt:lpstr>3. Ofertas de formación formal en el ámbito de la formación continua para ascender profesionalmente</vt:lpstr>
      <vt:lpstr>4. Otros programas de formación formal </vt:lpstr>
      <vt:lpstr>5. Normativa legal</vt:lpstr>
      <vt:lpstr>6. Financiación</vt:lpstr>
      <vt:lpstr>6. Financiación</vt:lpstr>
      <vt:lpstr>6. Financiación</vt:lpstr>
      <vt:lpstr>7. Formación continua no formal: el mercado de proveedores </vt:lpstr>
      <vt:lpstr>8. Participación en la formación continua </vt:lpstr>
      <vt:lpstr>8. Participación en la formación continua </vt:lpstr>
      <vt:lpstr>8. Participación en la formación continua </vt:lpstr>
      <vt:lpstr>Más información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407</cp:revision>
  <dcterms:created xsi:type="dcterms:W3CDTF">2020-12-18T10:19:10Z</dcterms:created>
  <dcterms:modified xsi:type="dcterms:W3CDTF">2024-05-14T11:09:21Z</dcterms:modified>
  <cp:category/>
  <dc:identifier/>
  <cp:contentStatus/>
  <dc:language/>
  <cp:version/>
</cp:coreProperties>
</file>