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embeddedFontLst>
    <p:embeddedFont>
      <p:font typeface="Calibri" panose="020F0502020204030204" pitchFamily="34" charset="0"/>
      <p:regular r:id="rId20"/>
      <p:bold r:id="rId21"/>
      <p:italic r:id="rId22"/>
      <p:boldItalic r:id="rId23"/>
    </p:embeddedFont>
    <p:embeddedFont>
      <p:font typeface="Wingdings 3" panose="05040102010807070707" pitchFamily="18" charset="2"/>
      <p:regular r:id="rId24"/>
    </p:embeddedFont>
  </p:embeddedFontLst>
  <p:defaultText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66">
          <p15:clr>
            <a:srgbClr val="A4A3A4"/>
          </p15:clr>
        </p15:guide>
        <p15:guide id="2" pos="3931">
          <p15:clr>
            <a:srgbClr val="A4A3A4"/>
          </p15:clr>
        </p15:guide>
        <p15:guide id="3" orient="horz" pos="2863">
          <p15:clr>
            <a:srgbClr val="A4A3A4"/>
          </p15:clr>
        </p15:guide>
        <p15:guide id="4" orient="horz" pos="3543">
          <p15:clr>
            <a:srgbClr val="A4A3A4"/>
          </p15:clr>
        </p15:guide>
        <p15:guide id="5" orient="horz" pos="3475">
          <p15:clr>
            <a:srgbClr val="A4A3A4"/>
          </p15:clr>
        </p15:guide>
        <p15:guide id="6" pos="6607">
          <p15:clr>
            <a:srgbClr val="A4A3A4"/>
          </p15:clr>
        </p15:guide>
        <p15:guide id="7" pos="6131">
          <p15:clr>
            <a:srgbClr val="A4A3A4"/>
          </p15:clr>
        </p15:guide>
        <p15:guide id="8" orient="horz" pos="3045">
          <p15:clr>
            <a:srgbClr val="A4A3A4"/>
          </p15:clr>
        </p15:guide>
        <p15:guide id="9" orient="horz" pos="2183">
          <p15:clr>
            <a:srgbClr val="A4A3A4"/>
          </p15:clr>
        </p15:guide>
        <p15:guide id="10" pos="642">
          <p15:clr>
            <a:srgbClr val="A4A3A4"/>
          </p15:clr>
        </p15:guide>
        <p15:guide id="11" orient="horz" pos="2092">
          <p15:clr>
            <a:srgbClr val="A4A3A4"/>
          </p15:clr>
        </p15:guide>
        <p15:guide id="12" orient="horz" pos="981">
          <p15:clr>
            <a:srgbClr val="A4A3A4"/>
          </p15:clr>
        </p15:guide>
        <p15:guide id="13" pos="5428">
          <p15:clr>
            <a:srgbClr val="A4A3A4"/>
          </p15:clr>
        </p15:guide>
        <p15:guide id="14" orient="horz" pos="3702">
          <p15:clr>
            <a:srgbClr val="A4A3A4"/>
          </p15:clr>
        </p15:guide>
        <p15:guide id="15" orient="horz" pos="27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9298" autoAdjust="0"/>
  </p:normalViewPr>
  <p:slideViewPr>
    <p:cSldViewPr snapToGrid="0" showGuides="1">
      <p:cViewPr varScale="1">
        <p:scale>
          <a:sx n="51" d="100"/>
          <a:sy n="51" d="100"/>
        </p:scale>
        <p:origin x="1877" y="43"/>
      </p:cViewPr>
      <p:guideLst>
        <p:guide orient="horz" pos="1366"/>
        <p:guide pos="3931"/>
        <p:guide orient="horz" pos="2863"/>
        <p:guide orient="horz" pos="3543"/>
        <p:guide orient="horz" pos="3475"/>
        <p:guide pos="6607"/>
        <p:guide pos="6131"/>
        <p:guide orient="horz" pos="3045"/>
        <p:guide orient="horz" pos="2183"/>
        <p:guide pos="642"/>
        <p:guide orient="horz" pos="2092"/>
        <p:guide orient="horz" pos="981"/>
        <p:guide pos="5428"/>
        <p:guide orient="horz" pos="3702"/>
        <p:guide orient="horz" pos="270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Kopfzeilenplatzhalter 1"/>
          <p:cNvSpPr>
            <a:spLocks noGrp="1"/>
          </p:cNvSpPr>
          <p:nvPr>
            <p:ph type="hdr" sz="quarter"/>
          </p:nvPr>
        </p:nvSpPr>
        <p:spPr bwMode="auto">
          <a:xfrm>
            <a:off x="0" y="0"/>
            <a:ext cx="2971800" cy="458788"/>
          </a:xfrm>
          <a:prstGeom prst="rect">
            <a:avLst/>
          </a:prstGeom>
        </p:spPr>
        <p:txBody>
          <a:bodyPr vert="horz" lIns="91440" tIns="45720" rIns="91440" bIns="45720" rtlCol="0"/>
          <a:lstStyle>
            <a:lvl1pPr algn="l">
              <a:defRPr sz="1200"/>
            </a:lvl1pPr>
          </a:lstStyle>
          <a:p>
            <a:pPr>
              <a:defRPr/>
            </a:pPr>
            <a:endParaRPr lang="de-DE"/>
          </a:p>
        </p:txBody>
      </p:sp>
      <p:sp>
        <p:nvSpPr>
          <p:cNvPr id="3" name="Datumsplatzhalter 2"/>
          <p:cNvSpPr>
            <a:spLocks noGrp="1"/>
          </p:cNvSpPr>
          <p:nvPr>
            <p:ph type="dt" idx="1"/>
          </p:nvPr>
        </p:nvSpPr>
        <p:spPr bwMode="auto">
          <a:xfrm>
            <a:off x="3884613" y="0"/>
            <a:ext cx="2971800" cy="458788"/>
          </a:xfrm>
          <a:prstGeom prst="rect">
            <a:avLst/>
          </a:prstGeom>
        </p:spPr>
        <p:txBody>
          <a:bodyPr vert="horz" lIns="91440" tIns="45720" rIns="91440" bIns="45720" rtlCol="0"/>
          <a:lstStyle>
            <a:lvl1pPr algn="r">
              <a:defRPr sz="1200"/>
            </a:lvl1pPr>
          </a:lstStyle>
          <a:p>
            <a:pPr>
              <a:defRPr/>
            </a:pPr>
            <a:fld id="{B0E9FA54-641D-6241-A02F-D7EBC8BA42BD}" type="datetimeFigureOut">
              <a:rPr lang="de-DE"/>
              <a:t>14.05.2024</a:t>
            </a:fld>
            <a:endParaRPr lang="de-DE"/>
          </a:p>
        </p:txBody>
      </p:sp>
      <p:sp>
        <p:nvSpPr>
          <p:cNvPr id="4" name="Folienbildplatzhalter 3"/>
          <p:cNvSpPr>
            <a:spLocks noGrp="1" noRot="1" noChangeAspect="1"/>
          </p:cNvSpPr>
          <p:nvPr>
            <p:ph type="sldImg" idx="2"/>
          </p:nvPr>
        </p:nvSpPr>
        <p:spPr bwMode="auto">
          <a:xfrm>
            <a:off x="685800" y="1143000"/>
            <a:ext cx="5486400" cy="3086100"/>
          </a:xfrm>
          <a:prstGeom prst="rect">
            <a:avLst/>
          </a:prstGeom>
          <a:noFill/>
          <a:ln w="12700">
            <a:solidFill>
              <a:prstClr val="black"/>
            </a:solidFill>
          </a:ln>
        </p:spPr>
        <p:txBody>
          <a:bodyPr vert="horz" lIns="91440" tIns="45720" rIns="91440" bIns="45720" rtlCol="0" anchor="ctr"/>
          <a:lstStyle/>
          <a:p>
            <a:pPr>
              <a:defRPr/>
            </a:pPr>
            <a:endParaRPr lang="de-DE"/>
          </a:p>
        </p:txBody>
      </p:sp>
      <p:sp>
        <p:nvSpPr>
          <p:cNvPr id="5" name="Notizenplatzhalter 4"/>
          <p:cNvSpPr>
            <a:spLocks noGrp="1"/>
          </p:cNvSpPr>
          <p:nvPr>
            <p:ph type="body" sz="quarter" idx="3"/>
          </p:nvPr>
        </p:nvSpPr>
        <p:spPr bwMode="auto">
          <a:xfrm>
            <a:off x="685800" y="4400550"/>
            <a:ext cx="5486400" cy="3600450"/>
          </a:xfrm>
          <a:prstGeom prst="rect">
            <a:avLst/>
          </a:prstGeom>
        </p:spPr>
        <p:txBody>
          <a:bodyPr vert="horz" lIns="91440" tIns="45720" rIns="91440" bIns="45720" rtlCol="0"/>
          <a:lstStyle/>
          <a:p>
            <a:pPr>
              <a:defRPr/>
            </a:pPr>
            <a:r>
              <a:rPr lang="de-DE"/>
              <a:t>Mastertextformat bearbeiten</a:t>
            </a:r>
            <a:br>
              <a:rPr lang="de-DE"/>
            </a:br>
            <a:r>
              <a:rPr lang="de-DE"/>
              <a:t>Zweite Ebene</a:t>
            </a:r>
            <a:br>
              <a:rPr lang="de-DE"/>
            </a:br>
            <a:r>
              <a:rPr lang="de-DE"/>
              <a:t>Dritte Ebene</a:t>
            </a:r>
            <a:br>
              <a:rPr lang="de-DE"/>
            </a:br>
            <a:r>
              <a:rPr lang="de-DE"/>
              <a:t>Vierte Ebene</a:t>
            </a:r>
            <a:br>
              <a:rPr lang="de-DE"/>
            </a:br>
            <a:r>
              <a:rPr lang="de-DE"/>
              <a:t>Fünfte Ebene</a:t>
            </a:r>
            <a:endParaRPr/>
          </a:p>
        </p:txBody>
      </p:sp>
      <p:sp>
        <p:nvSpPr>
          <p:cNvPr id="6" name="Fußzeilenplatzhalter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lang="de-DE"/>
          </a:p>
        </p:txBody>
      </p:sp>
      <p:sp>
        <p:nvSpPr>
          <p:cNvPr id="7" name="Foliennummernplatzhalter 6"/>
          <p:cNvSpPr>
            <a:spLocks noGrp="1"/>
          </p:cNvSpPr>
          <p:nvPr>
            <p:ph type="sldNum" sz="quarter" idx="5"/>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fld id="{41A0F3E6-BB32-6A49-8260-2D8D30743B15}" type="slidenum">
              <a:rPr lang="de-DE"/>
              <a:t>‹Nr.›</a:t>
            </a:fld>
            <a:endParaRPr lang="de-DE"/>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52B07333-0B67-EFD9-BFE7-99BD38495993}" type="slidenum">
              <a:rP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BB75B025-F53A-0D11-CB56-14341CAEF174}" type="slidenum">
              <a:rP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20C0CFCE-1D2C-CB40-DFB3-6CF12CD5AEBD}" type="slidenum">
              <a:rPr/>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E68D6E60-FAB6-3428-7C98-3A6D05067F86}" type="slidenum">
              <a:rPr/>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2AB05316-7FDC-D1C9-29AD-C3E959766215}" type="slidenum">
              <a:rPr/>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F41BDF0A-357E-2E6C-A16C-46F16FAE0444}" type="slidenum">
              <a:rPr/>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B0AE5F35-9660-0D44-5CBD-04FC5E5FA9BC}" type="slidenum">
              <a:rPr/>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931F99B8-4FEE-FC7B-4C7F-3CC8B3303B1A}" type="slidenum">
              <a:rPr/>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25B8B730-51A4-A563-DC8F-4303A0180EE0}" type="slidenum">
              <a:rPr/>
              <a:t>17</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2</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4B4759A5-98B9-2DD6-2BA7-EB336B2DDFA5}" type="slidenum">
              <a:rPr/>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672DE3F0-A186-BD78-721F-3C387F769B82}" type="slidenum">
              <a:rP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marL="171450" indent="-171450">
              <a:buFont typeface="Arial"/>
              <a:buChar char="•"/>
              <a:defRPr/>
            </a:pPr>
            <a:r>
              <a:rPr lang="en-GB" sz="1000" b="0" i="0" noProof="0" dirty="0">
                <a:solidFill>
                  <a:schemeClr val="tx1"/>
                </a:solidFill>
                <a:latin typeface="+mn-lt"/>
                <a:cs typeface="+mn-cs"/>
              </a:rPr>
              <a:t>The advanced training levels of vocational upskilling were reformed with the new Vocational Training Act (</a:t>
            </a:r>
            <a:r>
              <a:rPr lang="en-GB" sz="1000" b="0" i="0" noProof="0" dirty="0" err="1">
                <a:solidFill>
                  <a:schemeClr val="tx1"/>
                </a:solidFill>
                <a:latin typeface="+mn-lt"/>
                <a:cs typeface="+mn-cs"/>
              </a:rPr>
              <a:t>BBiG</a:t>
            </a:r>
            <a:r>
              <a:rPr lang="en-GB" sz="1000" b="0" i="0" noProof="0" dirty="0">
                <a:solidFill>
                  <a:schemeClr val="tx1"/>
                </a:solidFill>
                <a:latin typeface="+mn-lt"/>
                <a:cs typeface="+mn-cs"/>
              </a:rPr>
              <a:t>) that came into force in 2020.</a:t>
            </a:r>
          </a:p>
          <a:p>
            <a:pPr marL="171450" indent="-171450">
              <a:buFont typeface="Arial"/>
              <a:buChar char="•"/>
              <a:defRPr/>
            </a:pPr>
            <a:r>
              <a:rPr lang="en-GB" sz="1000" b="0" i="0" noProof="0" dirty="0">
                <a:solidFill>
                  <a:schemeClr val="tx1"/>
                </a:solidFill>
                <a:latin typeface="+mn-lt"/>
                <a:cs typeface="+mn-cs"/>
              </a:rPr>
              <a:t>Qualifications such as “Bachelor Professional” and “Master Professional” were introduced.</a:t>
            </a:r>
          </a:p>
          <a:p>
            <a:pPr marL="171450" indent="-171450">
              <a:buFont typeface="Arial"/>
              <a:buChar char="•"/>
              <a:defRPr/>
            </a:pPr>
            <a:r>
              <a:rPr lang="en-GB" sz="1000" b="0" i="0" noProof="0" dirty="0">
                <a:solidFill>
                  <a:schemeClr val="tx1"/>
                </a:solidFill>
                <a:latin typeface="+mn-lt"/>
                <a:cs typeface="+mn-cs"/>
              </a:rPr>
              <a:t>The new titles emphasise the equivalence of advanced vocational training and courses of higher education study and at the same time foster international mobility for professionals as the terminology can also be understood in other countries</a:t>
            </a:r>
          </a:p>
          <a:p>
            <a:pPr marL="171450" indent="-171450">
              <a:buFont typeface="Arial"/>
              <a:buChar char="•"/>
              <a:defRPr/>
            </a:pPr>
            <a:r>
              <a:rPr lang="en-GB" sz="1000" b="0" i="0" noProof="0" dirty="0">
                <a:solidFill>
                  <a:schemeClr val="tx1"/>
                </a:solidFill>
                <a:latin typeface="+mn-lt"/>
                <a:cs typeface="+mn-cs"/>
              </a:rPr>
              <a:t>The previous qualification titles such as “Meister” have not been repealed by the updated law, but strengthened via the connection with the uniform and internationally compatible qualification titles</a:t>
            </a:r>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5</a:t>
            </a:fld>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marL="171450" indent="-171450">
              <a:buFont typeface="Arial"/>
              <a:buChar char="•"/>
              <a:defRPr/>
            </a:pPr>
            <a:r>
              <a:rPr lang="en-GB" sz="1100" b="0" i="0" noProof="0" dirty="0">
                <a:solidFill>
                  <a:schemeClr val="tx1"/>
                </a:solidFill>
                <a:latin typeface="+mn-lt"/>
                <a:cs typeface="+mn-cs"/>
              </a:rPr>
              <a:t>The terminological differences of the trade and technical schools and universities of applied sciences have become very unclear:</a:t>
            </a:r>
          </a:p>
          <a:p>
            <a:pPr marL="171450" indent="-171450">
              <a:buFont typeface="Arial"/>
              <a:buChar char="•"/>
              <a:defRPr/>
            </a:pPr>
            <a:r>
              <a:rPr lang="en-GB" sz="1100" b="0" i="0" noProof="0" dirty="0" err="1">
                <a:solidFill>
                  <a:schemeClr val="tx1"/>
                </a:solidFill>
                <a:latin typeface="+mn-lt"/>
                <a:cs typeface="+mn-cs"/>
              </a:rPr>
              <a:t>Fachhochschule</a:t>
            </a:r>
            <a:r>
              <a:rPr lang="en-GB" sz="1100" b="0" i="0" noProof="0" dirty="0">
                <a:solidFill>
                  <a:schemeClr val="tx1"/>
                </a:solidFill>
                <a:latin typeface="+mn-lt"/>
                <a:cs typeface="+mn-cs"/>
              </a:rPr>
              <a:t> / FH (trade and technical school) = </a:t>
            </a:r>
            <a:r>
              <a:rPr lang="en-GB" sz="1100" b="0" i="0" noProof="0" dirty="0" err="1">
                <a:solidFill>
                  <a:schemeClr val="tx1"/>
                </a:solidFill>
                <a:latin typeface="+mn-lt"/>
                <a:ea typeface="+mn-ea"/>
                <a:cs typeface="+mn-cs"/>
              </a:rPr>
              <a:t>Hochschulen</a:t>
            </a:r>
            <a:r>
              <a:rPr lang="en-GB" sz="1100" b="0" i="0" noProof="0" dirty="0">
                <a:solidFill>
                  <a:schemeClr val="tx1"/>
                </a:solidFill>
                <a:latin typeface="+mn-lt"/>
                <a:ea typeface="+mn-ea"/>
                <a:cs typeface="+mn-cs"/>
              </a:rPr>
              <a:t> </a:t>
            </a:r>
            <a:r>
              <a:rPr lang="en-GB" sz="1100" b="0" i="0" noProof="0" dirty="0" err="1">
                <a:solidFill>
                  <a:schemeClr val="tx1"/>
                </a:solidFill>
                <a:latin typeface="+mn-lt"/>
                <a:ea typeface="+mn-ea"/>
                <a:cs typeface="+mn-cs"/>
              </a:rPr>
              <a:t>für</a:t>
            </a:r>
            <a:r>
              <a:rPr lang="en-GB" sz="1100" b="0" i="0" noProof="0" dirty="0">
                <a:solidFill>
                  <a:schemeClr val="tx1"/>
                </a:solidFill>
                <a:latin typeface="+mn-lt"/>
                <a:ea typeface="+mn-ea"/>
                <a:cs typeface="+mn-cs"/>
              </a:rPr>
              <a:t> </a:t>
            </a:r>
            <a:r>
              <a:rPr lang="en-GB" sz="1100" b="0" i="0" noProof="0" dirty="0" err="1">
                <a:solidFill>
                  <a:schemeClr val="tx1"/>
                </a:solidFill>
                <a:latin typeface="+mn-lt"/>
                <a:ea typeface="+mn-ea"/>
                <a:cs typeface="+mn-cs"/>
              </a:rPr>
              <a:t>Angewandte</a:t>
            </a:r>
            <a:r>
              <a:rPr lang="en-GB" sz="1100" b="0" i="0" noProof="0" dirty="0">
                <a:solidFill>
                  <a:schemeClr val="tx1"/>
                </a:solidFill>
                <a:latin typeface="+mn-lt"/>
                <a:ea typeface="+mn-ea"/>
                <a:cs typeface="+mn-cs"/>
              </a:rPr>
              <a:t> </a:t>
            </a:r>
            <a:r>
              <a:rPr lang="en-GB" sz="1100" b="0" i="0" noProof="0" dirty="0" err="1">
                <a:solidFill>
                  <a:schemeClr val="tx1"/>
                </a:solidFill>
                <a:latin typeface="+mn-lt"/>
                <a:ea typeface="+mn-ea"/>
                <a:cs typeface="+mn-cs"/>
              </a:rPr>
              <a:t>Wissenschaften</a:t>
            </a:r>
            <a:r>
              <a:rPr lang="en-GB" sz="1100" b="0" i="0" noProof="0" dirty="0">
                <a:solidFill>
                  <a:schemeClr val="tx1"/>
                </a:solidFill>
                <a:latin typeface="+mn-lt"/>
                <a:ea typeface="+mn-ea"/>
                <a:cs typeface="+mn-cs"/>
              </a:rPr>
              <a:t> / HAW = University of Applied Sciences </a:t>
            </a:r>
          </a:p>
          <a:p>
            <a:pPr marL="628650" marR="0" lvl="1" indent="-171450" algn="l" defTabSz="91440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GB" sz="1100" b="0" i="0" noProof="0" dirty="0">
                <a:solidFill>
                  <a:schemeClr val="tx1"/>
                </a:solidFill>
                <a:latin typeface="+mn-lt"/>
                <a:cs typeface="+mn-cs"/>
              </a:rPr>
              <a:t>Usually a wider range of subjects</a:t>
            </a:r>
            <a:endParaRPr lang="en-GB" sz="1100" b="0" i="0" noProof="0" dirty="0">
              <a:solidFill>
                <a:schemeClr val="tx1"/>
              </a:solidFill>
              <a:latin typeface="+mn-lt"/>
              <a:ea typeface="+mn-ea"/>
              <a:cs typeface="+mn-cs"/>
            </a:endParaRPr>
          </a:p>
          <a:p>
            <a:pPr marL="171450" indent="-171450">
              <a:buFont typeface="Arial"/>
              <a:buChar char="•"/>
              <a:defRPr/>
            </a:pPr>
            <a:r>
              <a:rPr lang="en-GB" sz="1100" b="0" i="0" noProof="0" dirty="0">
                <a:solidFill>
                  <a:schemeClr val="tx1"/>
                </a:solidFill>
                <a:latin typeface="+mn-lt"/>
                <a:ea typeface="+mn-ea"/>
                <a:cs typeface="+mn-cs"/>
              </a:rPr>
              <a:t>Other “</a:t>
            </a:r>
            <a:r>
              <a:rPr lang="en-GB" sz="1100" b="0" i="0" noProof="0" dirty="0" err="1">
                <a:solidFill>
                  <a:schemeClr val="tx1"/>
                </a:solidFill>
                <a:latin typeface="+mn-lt"/>
                <a:ea typeface="+mn-ea"/>
                <a:cs typeface="+mn-cs"/>
              </a:rPr>
              <a:t>Hochschulen</a:t>
            </a:r>
            <a:r>
              <a:rPr lang="en-GB" sz="1100" b="0" i="0" noProof="0" dirty="0">
                <a:solidFill>
                  <a:schemeClr val="tx1"/>
                </a:solidFill>
                <a:latin typeface="+mn-lt"/>
                <a:ea typeface="+mn-ea"/>
                <a:cs typeface="+mn-cs"/>
              </a:rPr>
              <a:t>” = universities</a:t>
            </a:r>
          </a:p>
          <a:p>
            <a:pPr marL="171450" indent="-171450">
              <a:buFont typeface="Arial"/>
              <a:buChar char="•"/>
              <a:defRPr/>
            </a:pPr>
            <a:r>
              <a:rPr lang="en-GB" sz="1100" b="0" i="0" noProof="0" dirty="0">
                <a:solidFill>
                  <a:schemeClr val="tx1"/>
                </a:solidFill>
                <a:latin typeface="+mn-lt"/>
                <a:ea typeface="+mn-ea"/>
                <a:cs typeface="+mn-cs"/>
              </a:rPr>
              <a:t>Main difference in legal terms is the right to award doctorates</a:t>
            </a:r>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6</a:t>
            </a:fld>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7</a:t>
            </a:fld>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en-GB" sz="1200" u="sng" noProof="0" dirty="0"/>
              <a:t>DQR – General educational qualifications:</a:t>
            </a:r>
            <a:endParaRPr lang="en-GB" noProof="0" dirty="0"/>
          </a:p>
          <a:p>
            <a:pPr>
              <a:defRPr/>
            </a:pPr>
            <a:endParaRPr lang="en-GB" sz="1200" u="sng" noProof="0" dirty="0"/>
          </a:p>
          <a:p>
            <a:pPr marL="171450" indent="-171450">
              <a:buFont typeface="Arial"/>
              <a:buChar char="•"/>
              <a:defRPr/>
            </a:pPr>
            <a:r>
              <a:rPr lang="en-GB" sz="1200" u="none" noProof="0" dirty="0"/>
              <a:t>Lower secondary school leaving certificate – DQR 2</a:t>
            </a:r>
            <a:endParaRPr lang="en-GB" noProof="0" dirty="0"/>
          </a:p>
          <a:p>
            <a:pPr marL="171450" indent="-171450">
              <a:buFont typeface="Arial"/>
              <a:buChar char="•"/>
              <a:defRPr/>
            </a:pPr>
            <a:r>
              <a:rPr lang="en-GB" sz="1200" u="none" noProof="0" dirty="0"/>
              <a:t>Intermediate secondary school leaving certificate – DQR 3</a:t>
            </a:r>
            <a:endParaRPr lang="en-GB" noProof="0" dirty="0"/>
          </a:p>
          <a:p>
            <a:pPr marL="171450" indent="-171450">
              <a:buFont typeface="Arial"/>
              <a:buChar char="•"/>
              <a:defRPr/>
            </a:pPr>
            <a:r>
              <a:rPr lang="en-GB" sz="1200" u="none" noProof="0" dirty="0"/>
              <a:t>University of applied sciences entrance qualification, </a:t>
            </a:r>
            <a:r>
              <a:rPr lang="en-GB" b="0" i="0" noProof="0" dirty="0">
                <a:solidFill>
                  <a:srgbClr val="4D5156"/>
                </a:solidFill>
                <a:effectLst/>
                <a:latin typeface="arial" panose="020B0604020202020204" pitchFamily="34" charset="0"/>
              </a:rPr>
              <a:t>subject-restricted higher education entrance qualification,</a:t>
            </a:r>
            <a:r>
              <a:rPr lang="en-GB" sz="1200" b="0" i="0" noProof="0" dirty="0">
                <a:solidFill>
                  <a:schemeClr val="tx1"/>
                </a:solidFill>
                <a:latin typeface="+mn-lt"/>
                <a:ea typeface="+mn-ea"/>
                <a:cs typeface="+mn-cs"/>
              </a:rPr>
              <a:t> </a:t>
            </a:r>
            <a:r>
              <a:rPr lang="en-GB" sz="1800" b="0" i="0" noProof="0" dirty="0">
                <a:solidFill>
                  <a:schemeClr val="tx1"/>
                </a:solidFill>
                <a:effectLst/>
                <a:latin typeface="Calibri" panose="020F0502020204030204" pitchFamily="34" charset="0"/>
                <a:ea typeface="+mn-ea"/>
                <a:cs typeface="Arial" panose="020B0604020202020204" pitchFamily="34" charset="0"/>
              </a:rPr>
              <a:t>g</a:t>
            </a:r>
            <a:r>
              <a:rPr lang="en-GB" sz="1800" noProof="0" dirty="0">
                <a:effectLst/>
                <a:latin typeface="Calibri" panose="020F0502020204030204" pitchFamily="34" charset="0"/>
                <a:ea typeface="Calibri" panose="020F0502020204030204" pitchFamily="34" charset="0"/>
                <a:cs typeface="Arial" panose="020B0604020202020204" pitchFamily="34" charset="0"/>
              </a:rPr>
              <a:t>eneral higher education entrance qualification </a:t>
            </a:r>
            <a:r>
              <a:rPr lang="en-GB" sz="1200" b="0" i="0" noProof="0" dirty="0">
                <a:solidFill>
                  <a:schemeClr val="tx1"/>
                </a:solidFill>
                <a:latin typeface="+mn-lt"/>
                <a:ea typeface="+mn-ea"/>
                <a:cs typeface="+mn-cs"/>
              </a:rPr>
              <a:t>– DQR 4</a:t>
            </a:r>
            <a:endParaRPr lang="en-GB" noProof="0" dirty="0"/>
          </a:p>
          <a:p>
            <a:pPr marL="171450" indent="-171450">
              <a:buFont typeface="Arial"/>
              <a:buChar char="•"/>
              <a:defRPr/>
            </a:pPr>
            <a:r>
              <a:rPr lang="en-GB" sz="1200" b="0" i="0" u="none" noProof="0" dirty="0">
                <a:solidFill>
                  <a:schemeClr val="tx1"/>
                </a:solidFill>
                <a:latin typeface="+mn-lt"/>
                <a:ea typeface="+mn-ea"/>
                <a:cs typeface="+mn-cs"/>
              </a:rPr>
              <a:t>Bachelor‘s (degree from a university of applied sciences, state examination) – DQR 6</a:t>
            </a:r>
            <a:endParaRPr lang="en-GB" noProof="0" dirty="0"/>
          </a:p>
          <a:p>
            <a:pPr marL="171450" indent="-171450">
              <a:buFont typeface="Arial"/>
              <a:buChar char="•"/>
              <a:defRPr/>
            </a:pPr>
            <a:r>
              <a:rPr lang="en-GB" sz="1200" b="0" i="0" u="none" noProof="0" dirty="0">
                <a:solidFill>
                  <a:schemeClr val="tx1"/>
                </a:solidFill>
                <a:latin typeface="+mn-lt"/>
                <a:ea typeface="+mn-ea"/>
                <a:cs typeface="+mn-cs"/>
              </a:rPr>
              <a:t>Master‘s (degree from a university; Magister; state examination) – DQR 7</a:t>
            </a:r>
            <a:endParaRPr lang="en-GB" noProof="0" dirty="0"/>
          </a:p>
          <a:p>
            <a:pPr marL="171450" indent="-171450">
              <a:buFont typeface="Arial"/>
              <a:buChar char="•"/>
              <a:defRPr/>
            </a:pPr>
            <a:r>
              <a:rPr lang="en-GB" sz="1200" b="0" i="0" u="none" noProof="0" dirty="0">
                <a:solidFill>
                  <a:schemeClr val="tx1"/>
                </a:solidFill>
                <a:latin typeface="+mn-lt"/>
                <a:ea typeface="+mn-ea"/>
                <a:cs typeface="+mn-cs"/>
              </a:rPr>
              <a:t>Doctorate and equivalent arts qualifications – DQR 8</a:t>
            </a:r>
            <a:endParaRPr lang="en-GB" noProof="0"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8</a:t>
            </a:fld>
            <a:endParaRPr 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53F02C0F-D2F6-DD5C-A5B9-FDDC09D47793}" type="slidenum">
              <a:rP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9.jpeg"/><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hyperlink" Target="mailto:govet@" TargetMode="External"/><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hyperlink" Target="http://www.govet.international/" TargetMode="External"/><Relationship Id="rId9" Type="http://schemas.openxmlformats.org/officeDocument/2006/relationships/image" Target="../media/image15.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hyperlink" Target="http://www.govet.international/" TargetMode="External"/><Relationship Id="rId7" Type="http://schemas.openxmlformats.org/officeDocument/2006/relationships/image" Target="../media/image22.png"/><Relationship Id="rId2" Type="http://schemas.openxmlformats.org/officeDocument/2006/relationships/hyperlink" Target="mailto:govet@govet.international" TargetMode="External"/><Relationship Id="rId1" Type="http://schemas.openxmlformats.org/officeDocument/2006/relationships/slideMaster" Target="../slideMasters/slideMaster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27.jp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Startfolie">
    <p:bg>
      <p:bgPr>
        <a:solidFill>
          <a:schemeClr val="accent1"/>
        </a:solidFill>
        <a:effectLst/>
      </p:bgPr>
    </p:bg>
    <p:spTree>
      <p:nvGrpSpPr>
        <p:cNvPr id="1" name=""/>
        <p:cNvGrpSpPr/>
        <p:nvPr/>
      </p:nvGrpSpPr>
      <p:grpSpPr bwMode="auto">
        <a:xfrm>
          <a:off x="0" y="0"/>
          <a:ext cx="0" cy="0"/>
          <a:chOff x="0" y="0"/>
          <a:chExt cx="0" cy="0"/>
        </a:xfrm>
      </p:grpSpPr>
      <p:sp>
        <p:nvSpPr>
          <p:cNvPr id="8" name="Rechteck 7"/>
          <p:cNvSpPr/>
          <p:nvPr userDrawn="1"/>
        </p:nvSpPr>
        <p:spPr bwMode="auto">
          <a:xfrm>
            <a:off x="1" y="5101388"/>
            <a:ext cx="12191999" cy="17566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a:t> </a:t>
            </a:r>
            <a:endParaRPr/>
          </a:p>
        </p:txBody>
      </p:sp>
      <p:sp>
        <p:nvSpPr>
          <p:cNvPr id="10" name="Rechteck 9"/>
          <p:cNvSpPr/>
          <p:nvPr userDrawn="1"/>
        </p:nvSpPr>
        <p:spPr bwMode="auto">
          <a:xfrm>
            <a:off x="1" y="113804"/>
            <a:ext cx="12191999" cy="783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a:t> </a:t>
            </a:r>
            <a:endParaRPr/>
          </a:p>
        </p:txBody>
      </p:sp>
      <p:pic>
        <p:nvPicPr>
          <p:cNvPr id="7" name="Grafik 6"/>
          <p:cNvPicPr>
            <a:picLocks noChangeAspect="1"/>
          </p:cNvPicPr>
          <p:nvPr userDrawn="1"/>
        </p:nvPicPr>
        <p:blipFill>
          <a:blip r:embed="rId2"/>
          <a:stretch/>
        </p:blipFill>
        <p:spPr bwMode="auto">
          <a:xfrm>
            <a:off x="9824455" y="296863"/>
            <a:ext cx="2119238" cy="446715"/>
          </a:xfrm>
          <a:prstGeom prst="rect">
            <a:avLst/>
          </a:prstGeom>
        </p:spPr>
      </p:pic>
      <p:sp>
        <p:nvSpPr>
          <p:cNvPr id="2" name="Titel 1"/>
          <p:cNvSpPr>
            <a:spLocks noGrp="1"/>
          </p:cNvSpPr>
          <p:nvPr>
            <p:ph type="ctrTitle"/>
          </p:nvPr>
        </p:nvSpPr>
        <p:spPr bwMode="auto">
          <a:xfrm>
            <a:off x="658813" y="296863"/>
            <a:ext cx="9000576" cy="446715"/>
          </a:xfrm>
        </p:spPr>
        <p:txBody>
          <a:bodyPr anchor="t">
            <a:normAutofit/>
          </a:bodyPr>
          <a:lstStyle>
            <a:lvl1pPr algn="l">
              <a:lnSpc>
                <a:spcPct val="100000"/>
              </a:lnSpc>
              <a:defRPr sz="2400"/>
            </a:lvl1pPr>
          </a:lstStyle>
          <a:p>
            <a:pPr>
              <a:defRPr/>
            </a:pPr>
            <a:r>
              <a:rPr lang="de-DE"/>
              <a:t>Mastertitelformat bearbeiten</a:t>
            </a:r>
            <a:endParaRPr/>
          </a:p>
        </p:txBody>
      </p:sp>
      <p:sp>
        <p:nvSpPr>
          <p:cNvPr id="3" name="Untertitel 2"/>
          <p:cNvSpPr>
            <a:spLocks noGrp="1"/>
          </p:cNvSpPr>
          <p:nvPr>
            <p:ph type="subTitle" idx="1"/>
          </p:nvPr>
        </p:nvSpPr>
        <p:spPr bwMode="auto">
          <a:xfrm>
            <a:off x="658813" y="1681748"/>
            <a:ext cx="9000576" cy="783972"/>
          </a:xfrm>
          <a:prstGeom prst="rect">
            <a:avLst/>
          </a:prstGeom>
          <a:solidFill>
            <a:schemeClr val="tx2"/>
          </a:solidFill>
        </p:spPr>
        <p:txBody>
          <a:bodyPr lIns="144000" tIns="108000" rIns="0">
            <a:normAutofit/>
          </a:bodyPr>
          <a:lstStyle>
            <a:lvl1pPr marL="0" indent="0" algn="l">
              <a:buNone/>
              <a:defRPr sz="4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de-DE"/>
              <a:t>Master-Untertitelformat bearbeiten</a:t>
            </a:r>
            <a:endParaRPr/>
          </a:p>
        </p:txBody>
      </p:sp>
      <p:pic>
        <p:nvPicPr>
          <p:cNvPr id="12" name="Grafik 11"/>
          <p:cNvPicPr>
            <a:picLocks noChangeAspect="1"/>
          </p:cNvPicPr>
          <p:nvPr userDrawn="1"/>
        </p:nvPicPr>
        <p:blipFill>
          <a:blip r:embed="rId3">
            <a:extLst>
              <a:ext uri="{96DAC541-7B7A-43D3-8B79-37D633B846F1}">
                <asvg:svgBlip xmlns:asvg="http://schemas.microsoft.com/office/drawing/2016/SVG/main" r:embed="rId4"/>
              </a:ext>
            </a:extLst>
          </a:blip>
          <a:stretch/>
        </p:blipFill>
        <p:spPr bwMode="auto">
          <a:xfrm>
            <a:off x="9259526" y="5661025"/>
            <a:ext cx="2453049" cy="514349"/>
          </a:xfrm>
          <a:prstGeom prst="rect">
            <a:avLst/>
          </a:prstGeom>
        </p:spPr>
      </p:pic>
      <p:pic>
        <p:nvPicPr>
          <p:cNvPr id="13" name="Grafik 12"/>
          <p:cNvPicPr>
            <a:picLocks noChangeAspect="1"/>
          </p:cNvPicPr>
          <p:nvPr userDrawn="1"/>
        </p:nvPicPr>
        <p:blipFill>
          <a:blip r:embed="rId5"/>
          <a:stretch/>
        </p:blipFill>
        <p:spPr bwMode="auto">
          <a:xfrm>
            <a:off x="658813" y="5371775"/>
            <a:ext cx="1117022" cy="1200799"/>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obj" preserve="1" userDrawn="1">
  <p:cSld name="Titel und Inhalt einfach">
    <p:spTree>
      <p:nvGrpSpPr>
        <p:cNvPr id="1" name=""/>
        <p:cNvGrpSpPr/>
        <p:nvPr/>
      </p:nvGrpSpPr>
      <p:grpSpPr bwMode="auto">
        <a:xfrm>
          <a:off x="0" y="0"/>
          <a:ext cx="0" cy="0"/>
          <a:chOff x="0" y="0"/>
          <a:chExt cx="0" cy="0"/>
        </a:xfrm>
      </p:grpSpPr>
      <p:pic>
        <p:nvPicPr>
          <p:cNvPr id="15" name="Grafik 14"/>
          <p:cNvPicPr>
            <a:picLocks noChangeAspect="1"/>
          </p:cNvPicPr>
          <p:nvPr userDrawn="1"/>
        </p:nvPicPr>
        <p:blipFill>
          <a:blip r:embed="rId2"/>
          <a:stretch/>
        </p:blipFill>
        <p:spPr bwMode="auto">
          <a:xfrm>
            <a:off x="9824455" y="296863"/>
            <a:ext cx="2119238" cy="446715"/>
          </a:xfrm>
          <a:prstGeom prst="rect">
            <a:avLst/>
          </a:prstGeom>
        </p:spPr>
      </p:pic>
      <p:sp>
        <p:nvSpPr>
          <p:cNvPr id="2" name="Titel 1"/>
          <p:cNvSpPr>
            <a:spLocks noGrp="1"/>
          </p:cNvSpPr>
          <p:nvPr>
            <p:ph type="title"/>
          </p:nvPr>
        </p:nvSpPr>
        <p:spPr bwMode="auto"/>
        <p:txBody>
          <a:bodyPr/>
          <a:lstStyle/>
          <a:p>
            <a:pPr>
              <a:defRPr/>
            </a:pPr>
            <a:r>
              <a:rPr lang="de-DE"/>
              <a:t>Mastertitelformat bearbeiten</a:t>
            </a:r>
            <a:endParaRPr/>
          </a:p>
        </p:txBody>
      </p:sp>
      <p:sp>
        <p:nvSpPr>
          <p:cNvPr id="3" name="Inhaltsplatzhalter 2"/>
          <p:cNvSpPr>
            <a:spLocks noGrp="1"/>
          </p:cNvSpPr>
          <p:nvPr>
            <p:ph idx="1"/>
          </p:nvPr>
        </p:nvSpPr>
        <p:spPr bwMode="auto"/>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pic>
        <p:nvPicPr>
          <p:cNvPr id="7" name="Grafik 6"/>
          <p:cNvPicPr>
            <a:picLocks noChangeAspect="1"/>
          </p:cNvPicPr>
          <p:nvPr userDrawn="1"/>
        </p:nvPicPr>
        <p:blipFill>
          <a:blip r:embed="rId3"/>
          <a:stretch/>
        </p:blipFill>
        <p:spPr bwMode="auto">
          <a:xfrm>
            <a:off x="9283348" y="5686778"/>
            <a:ext cx="3301025" cy="1080000"/>
          </a:xfrm>
          <a:prstGeom prst="rect">
            <a:avLst/>
          </a:prstGeom>
        </p:spPr>
      </p:pic>
      <p:pic>
        <p:nvPicPr>
          <p:cNvPr id="8" name="Grafik 7"/>
          <p:cNvPicPr>
            <a:picLocks noChangeAspect="1"/>
          </p:cNvPicPr>
          <p:nvPr userDrawn="1"/>
        </p:nvPicPr>
        <p:blipFill>
          <a:blip r:embed="rId3"/>
          <a:srcRect r="80272"/>
          <a:stretch/>
        </p:blipFill>
        <p:spPr bwMode="auto">
          <a:xfrm>
            <a:off x="1" y="5686778"/>
            <a:ext cx="9283348" cy="108000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preserve="1" userDrawn="1">
  <p:cSld name="Vergleich">
    <p:spTree>
      <p:nvGrpSpPr>
        <p:cNvPr id="1" name=""/>
        <p:cNvGrpSpPr/>
        <p:nvPr/>
      </p:nvGrpSpPr>
      <p:grpSpPr bwMode="auto">
        <a:xfrm>
          <a:off x="0" y="0"/>
          <a:ext cx="0" cy="0"/>
          <a:chOff x="0" y="0"/>
          <a:chExt cx="0" cy="0"/>
        </a:xfrm>
      </p:grpSpPr>
      <p:sp>
        <p:nvSpPr>
          <p:cNvPr id="19" name="Textplatzhalter 18"/>
          <p:cNvSpPr>
            <a:spLocks noGrp="1"/>
          </p:cNvSpPr>
          <p:nvPr>
            <p:ph type="body" sz="quarter" idx="10"/>
          </p:nvPr>
        </p:nvSpPr>
        <p:spPr bwMode="auto">
          <a:xfrm>
            <a:off x="658813" y="1052513"/>
            <a:ext cx="11053762" cy="1005846"/>
          </a:xfrm>
        </p:spPr>
        <p:txBody>
          <a:bodyPr/>
          <a:lstStyle>
            <a:lvl1pPr marL="0" indent="0">
              <a:lnSpc>
                <a:spcPct val="100000"/>
              </a:lnSpc>
              <a:buNone/>
              <a:defRPr/>
            </a:lvl1pPr>
            <a:lvl2pPr marL="357187" indent="0">
              <a:buNone/>
              <a:defRPr/>
            </a:lvl2pPr>
            <a:lvl3pPr marL="806450" indent="0">
              <a:buNone/>
              <a:defRPr/>
            </a:lvl3pPr>
            <a:lvl4pPr marL="1163637" indent="0">
              <a:buNone/>
              <a:defRPr/>
            </a:lvl4pPr>
            <a:lvl5pPr marL="1520825" indent="0">
              <a:buNone/>
              <a:defRPr/>
            </a:lvl5pPr>
          </a:lstStyle>
          <a:p>
            <a:pPr lvl="0">
              <a:defRPr/>
            </a:pPr>
            <a:r>
              <a:rPr lang="de-DE"/>
              <a:t>Mastertextformat bearbeiten</a:t>
            </a:r>
            <a:endParaRPr/>
          </a:p>
        </p:txBody>
      </p:sp>
      <p:pic>
        <p:nvPicPr>
          <p:cNvPr id="10" name="Grafik 9"/>
          <p:cNvPicPr>
            <a:picLocks noChangeAspect="1"/>
          </p:cNvPicPr>
          <p:nvPr userDrawn="1"/>
        </p:nvPicPr>
        <p:blipFill>
          <a:blip r:embed="rId2"/>
          <a:stretch/>
        </p:blipFill>
        <p:spPr bwMode="auto">
          <a:xfrm>
            <a:off x="9824455" y="296863"/>
            <a:ext cx="2119238" cy="446715"/>
          </a:xfrm>
          <a:prstGeom prst="rect">
            <a:avLst/>
          </a:prstGeom>
        </p:spPr>
      </p:pic>
      <p:sp>
        <p:nvSpPr>
          <p:cNvPr id="2" name="Titel 1"/>
          <p:cNvSpPr>
            <a:spLocks noGrp="1"/>
          </p:cNvSpPr>
          <p:nvPr>
            <p:ph type="title"/>
          </p:nvPr>
        </p:nvSpPr>
        <p:spPr bwMode="auto">
          <a:xfrm>
            <a:off x="658812" y="296863"/>
            <a:ext cx="9000000" cy="446715"/>
          </a:xfrm>
        </p:spPr>
        <p:txBody>
          <a:bodyPr/>
          <a:lstStyle>
            <a:lvl1pPr>
              <a:defRPr>
                <a:solidFill>
                  <a:srgbClr val="D6851B"/>
                </a:solidFill>
              </a:defRPr>
            </a:lvl1pPr>
          </a:lstStyle>
          <a:p>
            <a:pPr>
              <a:defRPr/>
            </a:pPr>
            <a:r>
              <a:rPr lang="de-DE"/>
              <a:t>Mastertitelformat bearbeiten</a:t>
            </a:r>
            <a:endParaRPr/>
          </a:p>
        </p:txBody>
      </p:sp>
      <p:sp>
        <p:nvSpPr>
          <p:cNvPr id="3" name="Textplatzhalter 2"/>
          <p:cNvSpPr>
            <a:spLocks noGrp="1"/>
          </p:cNvSpPr>
          <p:nvPr>
            <p:ph type="body" idx="1"/>
          </p:nvPr>
        </p:nvSpPr>
        <p:spPr bwMode="auto">
          <a:xfrm>
            <a:off x="920158" y="2141489"/>
            <a:ext cx="4860000" cy="446715"/>
          </a:xfrm>
          <a:prstGeom prst="rect">
            <a:avLst/>
          </a:prstGeom>
          <a:solidFill>
            <a:srgbClr val="D6851B"/>
          </a:solidFill>
        </p:spPr>
        <p:txBody>
          <a:bodyPr lIns="360000" anchor="ctr">
            <a:normAutofit/>
          </a:bodyP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de-DE"/>
              <a:t>Mastertextformat bearbeiten</a:t>
            </a:r>
            <a:endParaRPr/>
          </a:p>
        </p:txBody>
      </p:sp>
      <p:sp>
        <p:nvSpPr>
          <p:cNvPr id="4" name="Inhaltsplatzhalter 3"/>
          <p:cNvSpPr>
            <a:spLocks noGrp="1"/>
          </p:cNvSpPr>
          <p:nvPr>
            <p:ph sz="half" idx="2"/>
          </p:nvPr>
        </p:nvSpPr>
        <p:spPr bwMode="auto">
          <a:xfrm>
            <a:off x="920158" y="2751515"/>
            <a:ext cx="4860000" cy="2618509"/>
          </a:xfrm>
        </p:spPr>
        <p:txBody>
          <a:bodyPr/>
          <a:lstStyle>
            <a:lvl1pPr>
              <a:lnSpc>
                <a:spcPct val="100000"/>
              </a:lnSpc>
              <a:spcBef>
                <a:spcPts val="500"/>
              </a:spcBef>
              <a:defRPr sz="2000"/>
            </a:lvl1pPr>
            <a:lvl2pPr>
              <a:lnSpc>
                <a:spcPct val="100000"/>
              </a:lnSpc>
              <a:defRPr sz="1800"/>
            </a:lvl2pPr>
            <a:lvl3pPr>
              <a:lnSpc>
                <a:spcPct val="100000"/>
              </a:lnSpc>
              <a:defRPr/>
            </a:lvl3pPr>
            <a:lvl4pPr>
              <a:lnSpc>
                <a:spcPct val="100000"/>
              </a:lnSpc>
              <a:defRPr/>
            </a:lvl4pPr>
            <a:lvl5pPr>
              <a:lnSpc>
                <a:spcPct val="100000"/>
              </a:lnSpc>
              <a:defRPr/>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5" name="Textplatzhalter 4"/>
          <p:cNvSpPr>
            <a:spLocks noGrp="1"/>
          </p:cNvSpPr>
          <p:nvPr>
            <p:ph type="body" sz="quarter" idx="3"/>
          </p:nvPr>
        </p:nvSpPr>
        <p:spPr bwMode="auto">
          <a:xfrm>
            <a:off x="6852575" y="2141489"/>
            <a:ext cx="4860000" cy="446715"/>
          </a:xfrm>
          <a:prstGeom prst="rect">
            <a:avLst/>
          </a:prstGeom>
          <a:solidFill>
            <a:srgbClr val="D6851B"/>
          </a:solidFill>
        </p:spPr>
        <p:txBody>
          <a:bodyPr lIns="360000" anchor="ctr">
            <a:normAutofit/>
          </a:bodyP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de-DE"/>
              <a:t>Mastertextformat bearbeiten</a:t>
            </a:r>
            <a:endParaRPr/>
          </a:p>
        </p:txBody>
      </p:sp>
      <p:sp>
        <p:nvSpPr>
          <p:cNvPr id="6" name="Inhaltsplatzhalter 5"/>
          <p:cNvSpPr>
            <a:spLocks noGrp="1"/>
          </p:cNvSpPr>
          <p:nvPr>
            <p:ph sz="quarter" idx="4"/>
          </p:nvPr>
        </p:nvSpPr>
        <p:spPr bwMode="auto">
          <a:xfrm>
            <a:off x="6852575" y="2751515"/>
            <a:ext cx="4860000" cy="2618509"/>
          </a:xfrm>
        </p:spPr>
        <p:txBody>
          <a:bodyPr/>
          <a:lstStyle>
            <a:lvl1pPr>
              <a:lnSpc>
                <a:spcPct val="100000"/>
              </a:lnSpc>
              <a:spcBef>
                <a:spcPts val="500"/>
              </a:spcBef>
              <a:defRPr sz="2000"/>
            </a:lvl1pPr>
            <a:lvl2pPr>
              <a:lnSpc>
                <a:spcPct val="100000"/>
              </a:lnSpc>
              <a:defRPr sz="1800"/>
            </a:lvl2pPr>
            <a:lvl3pPr>
              <a:lnSpc>
                <a:spcPct val="100000"/>
              </a:lnSpc>
              <a:defRPr sz="1800"/>
            </a:lvl3pPr>
            <a:lvl4pPr>
              <a:lnSpc>
                <a:spcPct val="100000"/>
              </a:lnSpc>
              <a:defRPr sz="1800"/>
            </a:lvl4pPr>
            <a:lvl5pPr>
              <a:lnSpc>
                <a:spcPct val="100000"/>
              </a:lnSpc>
              <a:defRPr sz="1800"/>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pic>
        <p:nvPicPr>
          <p:cNvPr id="13" name="Grafik 12"/>
          <p:cNvPicPr>
            <a:picLocks noChangeAspect="1"/>
          </p:cNvPicPr>
          <p:nvPr userDrawn="1"/>
        </p:nvPicPr>
        <p:blipFill>
          <a:blip r:embed="rId3"/>
          <a:stretch/>
        </p:blipFill>
        <p:spPr bwMode="auto">
          <a:xfrm>
            <a:off x="9283348" y="5686778"/>
            <a:ext cx="3301025" cy="1080000"/>
          </a:xfrm>
          <a:prstGeom prst="rect">
            <a:avLst/>
          </a:prstGeom>
        </p:spPr>
      </p:pic>
      <p:pic>
        <p:nvPicPr>
          <p:cNvPr id="14" name="Grafik 13"/>
          <p:cNvPicPr>
            <a:picLocks noChangeAspect="1"/>
          </p:cNvPicPr>
          <p:nvPr userDrawn="1"/>
        </p:nvPicPr>
        <p:blipFill>
          <a:blip r:embed="rId3"/>
          <a:srcRect r="80272"/>
          <a:stretch/>
        </p:blipFill>
        <p:spPr bwMode="auto">
          <a:xfrm>
            <a:off x="1" y="5686778"/>
            <a:ext cx="9283348" cy="1080000"/>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type="blank" preserve="1" userDrawn="1">
  <p:cSld name="Leer">
    <p:spTree>
      <p:nvGrpSpPr>
        <p:cNvPr id="1" name=""/>
        <p:cNvGrpSpPr/>
        <p:nvPr/>
      </p:nvGrpSpPr>
      <p:grpSpPr bwMode="auto">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preserve="1" userDrawn="1">
  <p:cSld name="Schlussfolie">
    <p:spTree>
      <p:nvGrpSpPr>
        <p:cNvPr id="1" name=""/>
        <p:cNvGrpSpPr/>
        <p:nvPr/>
      </p:nvGrpSpPr>
      <p:grpSpPr bwMode="auto">
        <a:xfrm>
          <a:off x="0" y="0"/>
          <a:ext cx="0" cy="0"/>
          <a:chOff x="0" y="0"/>
          <a:chExt cx="0" cy="0"/>
        </a:xfrm>
      </p:grpSpPr>
      <p:sp>
        <p:nvSpPr>
          <p:cNvPr id="4" name="Rechteck 3"/>
          <p:cNvSpPr/>
          <p:nvPr userDrawn="1"/>
        </p:nvSpPr>
        <p:spPr bwMode="auto">
          <a:xfrm>
            <a:off x="0" y="1963554"/>
            <a:ext cx="12192000" cy="31378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2" name="Titel 1"/>
          <p:cNvSpPr>
            <a:spLocks noGrp="1"/>
          </p:cNvSpPr>
          <p:nvPr>
            <p:ph type="ctrTitle"/>
          </p:nvPr>
        </p:nvSpPr>
        <p:spPr bwMode="auto">
          <a:xfrm>
            <a:off x="658813" y="1963555"/>
            <a:ext cx="11053762" cy="3137834"/>
          </a:xfrm>
        </p:spPr>
        <p:txBody>
          <a:bodyPr anchor="ctr">
            <a:normAutofit/>
          </a:bodyPr>
          <a:lstStyle>
            <a:lvl1pPr algn="ctr">
              <a:lnSpc>
                <a:spcPct val="100000"/>
              </a:lnSpc>
              <a:defRPr sz="2400">
                <a:solidFill>
                  <a:schemeClr val="bg1"/>
                </a:solidFill>
              </a:defRPr>
            </a:lvl1pPr>
          </a:lstStyle>
          <a:p>
            <a:pPr>
              <a:defRPr/>
            </a:pPr>
            <a:r>
              <a:rPr lang="de-DE"/>
              <a:t>Mastertitelformat bearbeiten</a:t>
            </a:r>
            <a:endParaRPr/>
          </a:p>
        </p:txBody>
      </p:sp>
      <p:pic>
        <p:nvPicPr>
          <p:cNvPr id="11" name="Grafik 10"/>
          <p:cNvPicPr>
            <a:picLocks noChangeAspect="1"/>
          </p:cNvPicPr>
          <p:nvPr userDrawn="1"/>
        </p:nvPicPr>
        <p:blipFill>
          <a:blip r:embed="rId2"/>
          <a:stretch/>
        </p:blipFill>
        <p:spPr bwMode="auto">
          <a:xfrm>
            <a:off x="3365617" y="296863"/>
            <a:ext cx="6346295" cy="1337738"/>
          </a:xfrm>
          <a:prstGeom prst="rect">
            <a:avLst/>
          </a:prstGeom>
        </p:spPr>
      </p:pic>
      <p:pic>
        <p:nvPicPr>
          <p:cNvPr id="12" name="Grafik 11"/>
          <p:cNvPicPr>
            <a:picLocks noChangeAspect="1"/>
          </p:cNvPicPr>
          <p:nvPr userDrawn="1"/>
        </p:nvPicPr>
        <p:blipFill>
          <a:blip r:embed="rId3"/>
          <a:stretch/>
        </p:blipFill>
        <p:spPr bwMode="auto">
          <a:xfrm>
            <a:off x="9259526" y="5661025"/>
            <a:ext cx="2453049" cy="514349"/>
          </a:xfrm>
          <a:prstGeom prst="rect">
            <a:avLst/>
          </a:prstGeom>
        </p:spPr>
      </p:pic>
      <p:pic>
        <p:nvPicPr>
          <p:cNvPr id="13" name="Grafik 12"/>
          <p:cNvPicPr>
            <a:picLocks noChangeAspect="1"/>
          </p:cNvPicPr>
          <p:nvPr userDrawn="1"/>
        </p:nvPicPr>
        <p:blipFill>
          <a:blip r:embed="rId4"/>
          <a:stretch/>
        </p:blipFill>
        <p:spPr bwMode="auto">
          <a:xfrm>
            <a:off x="658813" y="5371775"/>
            <a:ext cx="1117022" cy="1200799"/>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userDrawn="1">
  <p:cSld name="1_Startfolie">
    <p:bg>
      <p:bgRef idx="1001">
        <a:schemeClr val="bg1"/>
      </p:bgRef>
    </p:bg>
    <p:spTree>
      <p:nvGrpSpPr>
        <p:cNvPr id="1" name=""/>
        <p:cNvGrpSpPr/>
        <p:nvPr/>
      </p:nvGrpSpPr>
      <p:grpSpPr bwMode="auto">
        <a:xfrm>
          <a:off x="0" y="0"/>
          <a:ext cx="0" cy="0"/>
          <a:chOff x="0" y="0"/>
          <a:chExt cx="0" cy="0"/>
        </a:xfrm>
      </p:grpSpPr>
      <p:pic>
        <p:nvPicPr>
          <p:cNvPr id="22" name="Grafik 21"/>
          <p:cNvPicPr>
            <a:picLocks noChangeAspect="1"/>
          </p:cNvPicPr>
          <p:nvPr userDrawn="1"/>
        </p:nvPicPr>
        <p:blipFill>
          <a:blip r:embed="rId2"/>
          <a:srcRect l="2640" t="6646" r="5164" b="14435"/>
          <a:stretch/>
        </p:blipFill>
        <p:spPr bwMode="auto">
          <a:xfrm>
            <a:off x="-1" y="1052513"/>
            <a:ext cx="12192001" cy="4105275"/>
          </a:xfrm>
          <a:prstGeom prst="rect">
            <a:avLst/>
          </a:prstGeom>
        </p:spPr>
      </p:pic>
      <p:pic>
        <p:nvPicPr>
          <p:cNvPr id="7" name="Grafik 6"/>
          <p:cNvPicPr>
            <a:picLocks noChangeAspect="1"/>
          </p:cNvPicPr>
          <p:nvPr userDrawn="1"/>
        </p:nvPicPr>
        <p:blipFill>
          <a:blip r:embed="rId3"/>
          <a:stretch/>
        </p:blipFill>
        <p:spPr bwMode="auto">
          <a:xfrm>
            <a:off x="9824455" y="296863"/>
            <a:ext cx="2119238" cy="446715"/>
          </a:xfrm>
          <a:prstGeom prst="rect">
            <a:avLst/>
          </a:prstGeom>
        </p:spPr>
      </p:pic>
      <p:pic>
        <p:nvPicPr>
          <p:cNvPr id="12" name="Grafik 11"/>
          <p:cNvPicPr>
            <a:picLocks noChangeAspect="1"/>
          </p:cNvPicPr>
          <p:nvPr userDrawn="1"/>
        </p:nvPicPr>
        <p:blipFill>
          <a:blip r:embed="rId4"/>
          <a:stretch/>
        </p:blipFill>
        <p:spPr bwMode="auto">
          <a:xfrm>
            <a:off x="9259526" y="5661025"/>
            <a:ext cx="2453049" cy="514349"/>
          </a:xfrm>
          <a:prstGeom prst="rect">
            <a:avLst/>
          </a:prstGeom>
        </p:spPr>
      </p:pic>
      <p:pic>
        <p:nvPicPr>
          <p:cNvPr id="13" name="Grafik 12"/>
          <p:cNvPicPr>
            <a:picLocks noChangeAspect="1"/>
          </p:cNvPicPr>
          <p:nvPr userDrawn="1"/>
        </p:nvPicPr>
        <p:blipFill>
          <a:blip r:embed="rId5"/>
          <a:stretch/>
        </p:blipFill>
        <p:spPr bwMode="auto">
          <a:xfrm>
            <a:off x="658813" y="5371775"/>
            <a:ext cx="1117022" cy="1200799"/>
          </a:xfrm>
          <a:prstGeom prst="rect">
            <a:avLst/>
          </a:prstGeom>
        </p:spPr>
      </p:pic>
      <p:sp>
        <p:nvSpPr>
          <p:cNvPr id="14" name="Textplatzhalter 10"/>
          <p:cNvSpPr>
            <a:spLocks noGrp="1"/>
          </p:cNvSpPr>
          <p:nvPr>
            <p:ph type="body" sz="quarter" idx="12" hasCustomPrompt="1"/>
          </p:nvPr>
        </p:nvSpPr>
        <p:spPr bwMode="auto">
          <a:xfrm>
            <a:off x="9222044" y="3084394"/>
            <a:ext cx="2493994" cy="650120"/>
          </a:xfrm>
          <a:prstGeom prst="rect">
            <a:avLst/>
          </a:prstGeom>
        </p:spPr>
        <p:txBody>
          <a:bodyPr/>
          <a:lstStyle>
            <a:lvl1pPr marL="0" indent="0" algn="r">
              <a:spcBef>
                <a:spcPts val="0"/>
              </a:spcBef>
              <a:spcAft>
                <a:spcPts val="300"/>
              </a:spcAft>
              <a:buNone/>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defRPr/>
            </a:pPr>
            <a:r>
              <a:rPr lang="de-DE"/>
              <a:t>Berufsausbildung in </a:t>
            </a:r>
            <a:br>
              <a:rPr lang="de-DE"/>
            </a:br>
            <a:r>
              <a:rPr lang="de-DE"/>
              <a:t>Deutschland</a:t>
            </a:r>
            <a:endParaRPr/>
          </a:p>
        </p:txBody>
      </p:sp>
      <p:sp>
        <p:nvSpPr>
          <p:cNvPr id="15" name="Textfeld 14"/>
          <p:cNvSpPr txBox="1"/>
          <p:nvPr userDrawn="1"/>
        </p:nvSpPr>
        <p:spPr bwMode="auto">
          <a:xfrm>
            <a:off x="3781425" y="5561872"/>
            <a:ext cx="4638675" cy="923330"/>
          </a:xfrm>
          <a:prstGeom prst="rect">
            <a:avLst/>
          </a:prstGeom>
          <a:noFill/>
        </p:spPr>
        <p:txBody>
          <a:bodyPr wrap="square" rtlCol="0">
            <a:spAutoFit/>
          </a:bodyPr>
          <a:lstStyle/>
          <a:p>
            <a:pPr marL="0" marR="0" lvl="0" indent="0" algn="ctr" defTabSz="914400">
              <a:lnSpc>
                <a:spcPct val="100000"/>
              </a:lnSpc>
              <a:spcBef>
                <a:spcPts val="0"/>
              </a:spcBef>
              <a:spcAft>
                <a:spcPts val="0"/>
              </a:spcAft>
              <a:buClrTx/>
              <a:buSzTx/>
              <a:buFontTx/>
              <a:buNone/>
              <a:defRPr/>
            </a:pPr>
            <a:r>
              <a:rPr lang="de-DE" sz="1800" b="0" i="0" u="none" strike="noStrike" cap="none" spc="0">
                <a:ln>
                  <a:noFill/>
                </a:ln>
                <a:solidFill>
                  <a:prstClr val="black"/>
                </a:solidFill>
                <a:latin typeface="Calibri"/>
                <a:ea typeface="Arial"/>
                <a:cs typeface="Arial"/>
              </a:rPr>
              <a:t>Zentralstelle der Bundesregierung für internationale Berufsbildungszusammenarbeit</a:t>
            </a:r>
            <a:endParaRPr/>
          </a:p>
          <a:p>
            <a:pPr marL="0" marR="0" lvl="0" indent="0" algn="ctr" defTabSz="914400">
              <a:lnSpc>
                <a:spcPct val="100000"/>
              </a:lnSpc>
              <a:spcBef>
                <a:spcPts val="0"/>
              </a:spcBef>
              <a:spcAft>
                <a:spcPts val="0"/>
              </a:spcAft>
              <a:buClrTx/>
              <a:buSzTx/>
              <a:buFontTx/>
              <a:buNone/>
              <a:defRPr/>
            </a:pPr>
            <a:endParaRPr lang="de-DE" sz="1800" b="0" i="0" u="none" strike="noStrike" cap="none" spc="0">
              <a:ln>
                <a:noFill/>
              </a:ln>
              <a:solidFill>
                <a:prstClr val="black"/>
              </a:solidFill>
              <a:latin typeface="Calibri"/>
              <a:ea typeface="Arial"/>
              <a:cs typeface="Aria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2_Startfolie">
    <p:bg>
      <p:bgRef idx="1001">
        <a:schemeClr val="bg1"/>
      </p:bgRef>
    </p:bg>
    <p:spTree>
      <p:nvGrpSpPr>
        <p:cNvPr id="1" name=""/>
        <p:cNvGrpSpPr/>
        <p:nvPr/>
      </p:nvGrpSpPr>
      <p:grpSpPr bwMode="auto">
        <a:xfrm>
          <a:off x="0" y="0"/>
          <a:ext cx="0" cy="0"/>
          <a:chOff x="0" y="0"/>
          <a:chExt cx="0" cy="0"/>
        </a:xfrm>
      </p:grpSpPr>
      <p:pic>
        <p:nvPicPr>
          <p:cNvPr id="3" name="Grafik 2"/>
          <p:cNvPicPr>
            <a:picLocks noChangeAspect="1"/>
          </p:cNvPicPr>
          <p:nvPr userDrawn="1"/>
        </p:nvPicPr>
        <p:blipFill>
          <a:blip r:embed="rId2"/>
          <a:srcRect t="5136" r="2141" b="11120"/>
          <a:stretch/>
        </p:blipFill>
        <p:spPr bwMode="auto">
          <a:xfrm>
            <a:off x="0" y="1052513"/>
            <a:ext cx="12192000" cy="4105275"/>
          </a:xfrm>
          <a:prstGeom prst="rect">
            <a:avLst/>
          </a:prstGeom>
        </p:spPr>
      </p:pic>
      <p:pic>
        <p:nvPicPr>
          <p:cNvPr id="7" name="Grafik 6"/>
          <p:cNvPicPr>
            <a:picLocks noChangeAspect="1"/>
          </p:cNvPicPr>
          <p:nvPr userDrawn="1"/>
        </p:nvPicPr>
        <p:blipFill>
          <a:blip r:embed="rId3"/>
          <a:stretch/>
        </p:blipFill>
        <p:spPr bwMode="auto">
          <a:xfrm>
            <a:off x="9824455" y="296863"/>
            <a:ext cx="2119238" cy="446715"/>
          </a:xfrm>
          <a:prstGeom prst="rect">
            <a:avLst/>
          </a:prstGeom>
        </p:spPr>
      </p:pic>
      <p:sp>
        <p:nvSpPr>
          <p:cNvPr id="15" name="Textfeld 14"/>
          <p:cNvSpPr txBox="1"/>
          <p:nvPr userDrawn="1"/>
        </p:nvSpPr>
        <p:spPr bwMode="auto">
          <a:xfrm>
            <a:off x="3781425" y="5561872"/>
            <a:ext cx="4638675" cy="923330"/>
          </a:xfrm>
          <a:prstGeom prst="rect">
            <a:avLst/>
          </a:prstGeom>
          <a:noFill/>
        </p:spPr>
        <p:txBody>
          <a:bodyPr wrap="square" rtlCol="0">
            <a:spAutoFit/>
          </a:bodyPr>
          <a:lstStyle/>
          <a:p>
            <a:pPr marL="0" marR="0" lvl="0" indent="0" algn="ctr" defTabSz="914400">
              <a:lnSpc>
                <a:spcPct val="100000"/>
              </a:lnSpc>
              <a:spcBef>
                <a:spcPts val="0"/>
              </a:spcBef>
              <a:spcAft>
                <a:spcPts val="0"/>
              </a:spcAft>
              <a:buClrTx/>
              <a:buSzTx/>
              <a:buFontTx/>
              <a:buNone/>
              <a:defRPr/>
            </a:pPr>
            <a:r>
              <a:rPr lang="en-US" sz="1800" b="0" i="0" u="none" strike="noStrike" cap="none" spc="0" dirty="0">
                <a:ln>
                  <a:noFill/>
                </a:ln>
                <a:solidFill>
                  <a:prstClr val="black"/>
                </a:solidFill>
                <a:latin typeface="+mn-lt"/>
                <a:ea typeface="+mn-ea"/>
                <a:cs typeface="+mn-cs"/>
              </a:rPr>
              <a:t>German Office for international Cooperation in Vocational Education and Training</a:t>
            </a:r>
            <a:endParaRPr lang="en-US" dirty="0"/>
          </a:p>
          <a:p>
            <a:pPr marL="0" marR="0" lvl="0" indent="0" algn="ctr" defTabSz="914400">
              <a:lnSpc>
                <a:spcPct val="100000"/>
              </a:lnSpc>
              <a:spcBef>
                <a:spcPts val="0"/>
              </a:spcBef>
              <a:spcAft>
                <a:spcPts val="0"/>
              </a:spcAft>
              <a:buClrTx/>
              <a:buSzTx/>
              <a:buFontTx/>
              <a:buNone/>
              <a:defRPr/>
            </a:pPr>
            <a:endParaRPr lang="de-DE" sz="1800" b="0" i="0" u="none" strike="noStrike" cap="none" spc="0" dirty="0">
              <a:ln>
                <a:noFill/>
              </a:ln>
              <a:solidFill>
                <a:prstClr val="black"/>
              </a:solidFill>
              <a:latin typeface="Calibri"/>
              <a:ea typeface="Arial"/>
              <a:cs typeface="Arial"/>
            </a:endParaRPr>
          </a:p>
        </p:txBody>
      </p:sp>
      <p:sp>
        <p:nvSpPr>
          <p:cNvPr id="11" name="Textplatzhalter 10">
            <a:extLst>
              <a:ext uri="{FF2B5EF4-FFF2-40B4-BE49-F238E27FC236}">
                <a16:creationId xmlns:a16="http://schemas.microsoft.com/office/drawing/2014/main" id="{05B298CE-825E-4398-ADEE-87BA7B850AF7}"/>
              </a:ext>
            </a:extLst>
          </p:cNvPr>
          <p:cNvSpPr>
            <a:spLocks noGrp="1"/>
          </p:cNvSpPr>
          <p:nvPr>
            <p:ph type="body" sz="quarter" idx="12" hasCustomPrompt="1"/>
          </p:nvPr>
        </p:nvSpPr>
        <p:spPr bwMode="auto">
          <a:xfrm>
            <a:off x="9222044" y="3084394"/>
            <a:ext cx="2493994" cy="650120"/>
          </a:xfrm>
          <a:prstGeom prst="rect">
            <a:avLst/>
          </a:prstGeom>
        </p:spPr>
        <p:txBody>
          <a:bodyPr/>
          <a:lstStyle>
            <a:lvl1pPr marL="0" indent="0" algn="r">
              <a:spcBef>
                <a:spcPts val="0"/>
              </a:spcBef>
              <a:spcAft>
                <a:spcPts val="300"/>
              </a:spcAft>
              <a:buNone/>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defRPr/>
            </a:pPr>
            <a:r>
              <a:rPr lang="de-DE" dirty="0"/>
              <a:t>VET in </a:t>
            </a:r>
            <a:br>
              <a:rPr lang="de-DE" dirty="0"/>
            </a:br>
            <a:r>
              <a:rPr lang="de-DE" dirty="0"/>
              <a:t>Germany</a:t>
            </a:r>
            <a:endParaRPr dirty="0"/>
          </a:p>
        </p:txBody>
      </p:sp>
      <p:pic>
        <p:nvPicPr>
          <p:cNvPr id="13" name="Grafik 12">
            <a:extLst>
              <a:ext uri="{FF2B5EF4-FFF2-40B4-BE49-F238E27FC236}">
                <a16:creationId xmlns:a16="http://schemas.microsoft.com/office/drawing/2014/main" id="{1E964F51-E8A8-42DC-A459-166985D7CC1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461523" y="5164760"/>
            <a:ext cx="1636905" cy="1661949"/>
          </a:xfrm>
          <a:prstGeom prst="rect">
            <a:avLst/>
          </a:prstGeom>
        </p:spPr>
      </p:pic>
      <p:pic>
        <p:nvPicPr>
          <p:cNvPr id="17" name="Grafik 16">
            <a:extLst>
              <a:ext uri="{FF2B5EF4-FFF2-40B4-BE49-F238E27FC236}">
                <a16:creationId xmlns:a16="http://schemas.microsoft.com/office/drawing/2014/main" id="{1F63E534-1E5B-42F5-93B4-4DEC5ED17BC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9699303" y="5521567"/>
            <a:ext cx="2202582" cy="684000"/>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4_Benutzerdefiniertes Layout">
    <p:spTree>
      <p:nvGrpSpPr>
        <p:cNvPr id="1" name=""/>
        <p:cNvGrpSpPr/>
        <p:nvPr/>
      </p:nvGrpSpPr>
      <p:grpSpPr bwMode="auto">
        <a:xfrm>
          <a:off x="0" y="0"/>
          <a:ext cx="0" cy="0"/>
          <a:chOff x="0" y="0"/>
          <a:chExt cx="0" cy="0"/>
        </a:xfrm>
      </p:grpSpPr>
      <p:pic>
        <p:nvPicPr>
          <p:cNvPr id="12" name="Grafik 11"/>
          <p:cNvPicPr>
            <a:picLocks noChangeAspect="1"/>
          </p:cNvPicPr>
          <p:nvPr userDrawn="1"/>
        </p:nvPicPr>
        <p:blipFill>
          <a:blip r:embed="rId2"/>
          <a:stretch/>
        </p:blipFill>
        <p:spPr bwMode="auto">
          <a:xfrm>
            <a:off x="9824455" y="296863"/>
            <a:ext cx="2119238" cy="446715"/>
          </a:xfrm>
          <a:prstGeom prst="rect">
            <a:avLst/>
          </a:prstGeom>
        </p:spPr>
      </p:pic>
      <p:pic>
        <p:nvPicPr>
          <p:cNvPr id="9" name="Grafik 8"/>
          <p:cNvPicPr>
            <a:picLocks noChangeAspect="1"/>
          </p:cNvPicPr>
          <p:nvPr userDrawn="1"/>
        </p:nvPicPr>
        <p:blipFill>
          <a:blip r:embed="rId3"/>
          <a:srcRect l="3927" r="15010"/>
          <a:stretch/>
        </p:blipFill>
        <p:spPr bwMode="auto">
          <a:xfrm>
            <a:off x="0" y="1052514"/>
            <a:ext cx="12192000" cy="4105274"/>
          </a:xfrm>
          <a:prstGeom prst="rect">
            <a:avLst/>
          </a:prstGeom>
        </p:spPr>
      </p:pic>
      <p:sp>
        <p:nvSpPr>
          <p:cNvPr id="11" name="Textplatzhalter 1"/>
          <p:cNvSpPr>
            <a:spLocks noGrp="1"/>
          </p:cNvSpPr>
          <p:nvPr>
            <p:ph type="body" sz="quarter" idx="4294967295" hasCustomPrompt="1"/>
          </p:nvPr>
        </p:nvSpPr>
        <p:spPr bwMode="auto">
          <a:xfrm>
            <a:off x="658813" y="3274541"/>
            <a:ext cx="10066338" cy="650688"/>
          </a:xfrm>
        </p:spPr>
        <p:txBody>
          <a:bodyPr>
            <a:normAutofit/>
          </a:bodyPr>
          <a:lstStyle>
            <a:lvl1pPr>
              <a:lnSpc>
                <a:spcPct val="100000"/>
              </a:lnSpc>
              <a:spcBef>
                <a:spcPts val="0"/>
              </a:spcBef>
              <a:defRPr sz="2800"/>
            </a:lvl1pPr>
          </a:lstStyle>
          <a:p>
            <a:pPr marL="0" indent="0">
              <a:buNone/>
              <a:defRPr/>
            </a:pPr>
            <a:r>
              <a:rPr lang="de-DE">
                <a:solidFill>
                  <a:schemeClr val="bg1"/>
                </a:solidFill>
              </a:rPr>
              <a:t>Zusammenfassung – </a:t>
            </a:r>
            <a:endParaRPr/>
          </a:p>
          <a:p>
            <a:pPr marL="0" indent="0">
              <a:buNone/>
              <a:defRPr/>
            </a:pPr>
            <a:r>
              <a:rPr lang="de-DE">
                <a:solidFill>
                  <a:schemeClr val="bg1"/>
                </a:solidFill>
              </a:rPr>
              <a:t>Motor der Dualen Berufsausbildung</a:t>
            </a:r>
            <a:endParaRPr/>
          </a:p>
        </p:txBody>
      </p:sp>
      <p:sp>
        <p:nvSpPr>
          <p:cNvPr id="5" name="Textplatzhalter 1"/>
          <p:cNvSpPr>
            <a:spLocks noGrp="1"/>
          </p:cNvSpPr>
          <p:nvPr>
            <p:ph type="body" sz="quarter" idx="4294967295"/>
          </p:nvPr>
        </p:nvSpPr>
        <p:spPr bwMode="auto">
          <a:xfrm>
            <a:off x="658813" y="2750710"/>
            <a:ext cx="10066338" cy="295231"/>
          </a:xfrm>
        </p:spPr>
        <p:txBody>
          <a:bodyPr>
            <a:normAutofit/>
          </a:bodyPr>
          <a:lstStyle/>
          <a:p>
            <a:pPr marL="0" indent="0">
              <a:buNone/>
              <a:defRPr/>
            </a:pPr>
            <a:r>
              <a:rPr lang="de-DE" sz="1600">
                <a:solidFill>
                  <a:schemeClr val="bg1"/>
                </a:solidFill>
              </a:rPr>
              <a:t>Motor der Dualen Berufsausbildung</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preserve="1" userDrawn="1">
  <p:cSld name="1_Titelfolie Orange">
    <p:bg>
      <p:bgRef idx="1001">
        <a:schemeClr val="bg1"/>
      </p:bgRef>
    </p:bg>
    <p:spTree>
      <p:nvGrpSpPr>
        <p:cNvPr id="1" name=""/>
        <p:cNvGrpSpPr/>
        <p:nvPr/>
      </p:nvGrpSpPr>
      <p:grpSpPr bwMode="auto">
        <a:xfrm>
          <a:off x="0" y="0"/>
          <a:ext cx="0" cy="0"/>
          <a:chOff x="0" y="0"/>
          <a:chExt cx="0" cy="0"/>
        </a:xfrm>
      </p:grpSpPr>
      <p:pic>
        <p:nvPicPr>
          <p:cNvPr id="12" name="Grafik 11"/>
          <p:cNvPicPr>
            <a:picLocks noChangeAspect="1"/>
          </p:cNvPicPr>
          <p:nvPr userDrawn="1"/>
        </p:nvPicPr>
        <p:blipFill>
          <a:blip r:embed="rId2"/>
          <a:srcRect l="14620" r="28057"/>
          <a:stretch/>
        </p:blipFill>
        <p:spPr bwMode="auto">
          <a:xfrm>
            <a:off x="0" y="1080835"/>
            <a:ext cx="12192001" cy="5805486"/>
          </a:xfrm>
          <a:prstGeom prst="rect">
            <a:avLst/>
          </a:prstGeom>
        </p:spPr>
      </p:pic>
      <p:sp>
        <p:nvSpPr>
          <p:cNvPr id="10" name="Rechteck 9"/>
          <p:cNvSpPr/>
          <p:nvPr userDrawn="1"/>
        </p:nvSpPr>
        <p:spPr bwMode="auto">
          <a:xfrm>
            <a:off x="1" y="113804"/>
            <a:ext cx="12191999" cy="783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a:t> </a:t>
            </a:r>
            <a:endParaRPr/>
          </a:p>
        </p:txBody>
      </p:sp>
      <p:sp>
        <p:nvSpPr>
          <p:cNvPr id="2" name="Titel 1"/>
          <p:cNvSpPr>
            <a:spLocks noGrp="1"/>
          </p:cNvSpPr>
          <p:nvPr>
            <p:ph type="ctrTitle" hasCustomPrompt="1"/>
          </p:nvPr>
        </p:nvSpPr>
        <p:spPr bwMode="auto">
          <a:xfrm>
            <a:off x="658813" y="296863"/>
            <a:ext cx="9000576" cy="446715"/>
          </a:xfrm>
        </p:spPr>
        <p:txBody>
          <a:bodyPr anchor="t">
            <a:normAutofit/>
          </a:bodyPr>
          <a:lstStyle>
            <a:lvl1pPr algn="l">
              <a:lnSpc>
                <a:spcPct val="100000"/>
              </a:lnSpc>
              <a:defRPr sz="2400"/>
            </a:lvl1pPr>
          </a:lstStyle>
          <a:p>
            <a:pPr>
              <a:defRPr/>
            </a:pPr>
            <a:r>
              <a:rPr lang="de-DE"/>
              <a:t>GOVET at BIBB</a:t>
            </a:r>
            <a:endParaRPr/>
          </a:p>
        </p:txBody>
      </p:sp>
      <p:sp>
        <p:nvSpPr>
          <p:cNvPr id="11" name="Textfeld 10"/>
          <p:cNvSpPr txBox="1"/>
          <p:nvPr userDrawn="1"/>
        </p:nvSpPr>
        <p:spPr bwMode="auto">
          <a:xfrm>
            <a:off x="1403276" y="2816644"/>
            <a:ext cx="3612607" cy="2503249"/>
          </a:xfrm>
          <a:prstGeom prst="rect">
            <a:avLst/>
          </a:prstGeom>
          <a:noFill/>
        </p:spPr>
        <p:txBody>
          <a:bodyPr wrap="square" rtlCol="0">
            <a:spAutoFit/>
          </a:bodyPr>
          <a:lstStyle/>
          <a:p>
            <a:pPr marL="0" marR="0" lvl="0" indent="0" algn="l" defTabSz="914400">
              <a:lnSpc>
                <a:spcPct val="100000"/>
              </a:lnSpc>
              <a:spcBef>
                <a:spcPts val="0"/>
              </a:spcBef>
              <a:spcAft>
                <a:spcPts val="1600"/>
              </a:spcAft>
              <a:buClrTx/>
              <a:buSzTx/>
              <a:buFontTx/>
              <a:buNone/>
              <a:defRPr/>
            </a:pPr>
            <a:r>
              <a:rPr lang="de-DE" sz="2200" b="0" i="0" u="none" strike="noStrike" cap="none" spc="0" dirty="0">
                <a:ln>
                  <a:noFill/>
                </a:ln>
                <a:solidFill>
                  <a:schemeClr val="bg1"/>
                </a:solidFill>
                <a:latin typeface="Calibri"/>
                <a:ea typeface="Arial"/>
                <a:cs typeface="Arial"/>
              </a:rPr>
              <a:t>Friedrich-Ebert-Allee 114</a:t>
            </a:r>
            <a:r>
              <a:rPr lang="de-DE" sz="900" b="0" i="0" u="none" strike="noStrike" cap="none" spc="0" dirty="0">
                <a:ln>
                  <a:noFill/>
                </a:ln>
                <a:solidFill>
                  <a:schemeClr val="bg1"/>
                </a:solidFill>
                <a:latin typeface="Calibri"/>
                <a:ea typeface="Arial"/>
                <a:cs typeface="Arial"/>
              </a:rPr>
              <a:t> </a:t>
            </a:r>
            <a:r>
              <a:rPr lang="de-DE" sz="2200" b="0" i="0" u="none" strike="noStrike" cap="none" spc="0" dirty="0">
                <a:ln>
                  <a:noFill/>
                </a:ln>
                <a:solidFill>
                  <a:schemeClr val="bg1"/>
                </a:solidFill>
                <a:latin typeface="Calibri"/>
                <a:ea typeface="Arial"/>
                <a:cs typeface="Arial"/>
              </a:rPr>
              <a:t>-116</a:t>
            </a:r>
            <a:br>
              <a:rPr lang="de-DE" sz="2200" b="0" i="0" u="none" strike="noStrike" cap="none" spc="0" dirty="0">
                <a:ln>
                  <a:noFill/>
                </a:ln>
                <a:solidFill>
                  <a:schemeClr val="bg1"/>
                </a:solidFill>
                <a:latin typeface="Calibri"/>
                <a:ea typeface="Arial"/>
                <a:cs typeface="Arial"/>
              </a:rPr>
            </a:br>
            <a:r>
              <a:rPr lang="de-DE" sz="2200" b="0" i="0" u="none" strike="noStrike" cap="none" spc="0" dirty="0">
                <a:ln>
                  <a:noFill/>
                </a:ln>
                <a:solidFill>
                  <a:schemeClr val="bg1"/>
                </a:solidFill>
                <a:latin typeface="Calibri"/>
                <a:ea typeface="Arial"/>
                <a:cs typeface="Arial"/>
              </a:rPr>
              <a:t>53175 Bonn, Germany</a:t>
            </a:r>
            <a:endParaRPr dirty="0"/>
          </a:p>
          <a:p>
            <a:pPr marL="0" marR="0" lvl="0" indent="0" algn="l" defTabSz="914400">
              <a:lnSpc>
                <a:spcPct val="100000"/>
              </a:lnSpc>
              <a:spcBef>
                <a:spcPts val="0"/>
              </a:spcBef>
              <a:spcAft>
                <a:spcPts val="2000"/>
              </a:spcAft>
              <a:buClrTx/>
              <a:buSzTx/>
              <a:buFontTx/>
              <a:buNone/>
              <a:defRPr/>
            </a:pPr>
            <a:r>
              <a:rPr lang="de-DE" sz="2200" b="0" i="0" u="sng" strike="noStrike" cap="none" spc="0" dirty="0">
                <a:ln>
                  <a:noFill/>
                </a:ln>
                <a:solidFill>
                  <a:schemeClr val="bg1"/>
                </a:solidFill>
                <a:latin typeface="Calibri"/>
                <a:ea typeface="Arial"/>
                <a:cs typeface="Arial"/>
                <a:hlinkClick r:id="rId3" tooltip="mailto:govet@">
                  <a:extLst>
                    <a:ext uri="{A12FA001-AC4F-418D-AE19-62706E023703}">
                      <ahyp:hlinkClr xmlns:ahyp="http://schemas.microsoft.com/office/drawing/2018/hyperlinkcolor" val="tx"/>
                    </a:ext>
                  </a:extLst>
                </a:hlinkClick>
              </a:rPr>
              <a:t>govet@</a:t>
            </a:r>
            <a:r>
              <a:rPr lang="de-DE" sz="2200" b="0" i="0" u="sng" strike="noStrike" cap="none" spc="0" dirty="0">
                <a:ln>
                  <a:noFill/>
                </a:ln>
                <a:solidFill>
                  <a:schemeClr val="bg1"/>
                </a:solidFill>
                <a:latin typeface="Calibri"/>
                <a:ea typeface="Arial"/>
                <a:cs typeface="Arial"/>
              </a:rPr>
              <a:t>bibb.de</a:t>
            </a:r>
            <a:endParaRPr dirty="0">
              <a:solidFill>
                <a:schemeClr val="bg1"/>
              </a:solidFill>
            </a:endParaRPr>
          </a:p>
          <a:p>
            <a:pPr marL="0" marR="0" lvl="0" indent="0" algn="l" defTabSz="914400">
              <a:lnSpc>
                <a:spcPct val="100000"/>
              </a:lnSpc>
              <a:spcBef>
                <a:spcPts val="0"/>
              </a:spcBef>
              <a:spcAft>
                <a:spcPts val="2000"/>
              </a:spcAft>
              <a:buClrTx/>
              <a:buSzTx/>
              <a:buFontTx/>
              <a:buNone/>
              <a:defRPr/>
            </a:pPr>
            <a:r>
              <a:rPr lang="de-DE" sz="2200" b="0" i="0" u="none" strike="noStrike" cap="none" spc="0" dirty="0">
                <a:ln>
                  <a:noFill/>
                </a:ln>
                <a:solidFill>
                  <a:schemeClr val="bg1"/>
                </a:solidFill>
                <a:latin typeface="Calibri"/>
                <a:ea typeface="Arial"/>
                <a:cs typeface="Arial"/>
              </a:rPr>
              <a:t>+49 228 107 1818</a:t>
            </a:r>
            <a:endParaRPr dirty="0"/>
          </a:p>
          <a:p>
            <a:pPr marL="0" marR="0" lvl="0" indent="0" algn="l" defTabSz="914400">
              <a:lnSpc>
                <a:spcPct val="100000"/>
              </a:lnSpc>
              <a:spcBef>
                <a:spcPts val="0"/>
              </a:spcBef>
              <a:spcAft>
                <a:spcPts val="2000"/>
              </a:spcAft>
              <a:buClrTx/>
              <a:buSzTx/>
              <a:buFontTx/>
              <a:buNone/>
              <a:defRPr/>
            </a:pPr>
            <a:r>
              <a:rPr lang="de-DE" sz="2200" b="0" i="0" u="sng" strike="noStrike" cap="none" spc="0" dirty="0">
                <a:ln>
                  <a:noFill/>
                </a:ln>
                <a:solidFill>
                  <a:schemeClr val="bg1"/>
                </a:solidFill>
                <a:latin typeface="Calibri"/>
                <a:ea typeface="Arial"/>
                <a:cs typeface="Arial"/>
                <a:hlinkClick r:id="rId4" tooltip="http://www.govet.international/">
                  <a:extLst>
                    <a:ext uri="{A12FA001-AC4F-418D-AE19-62706E023703}">
                      <ahyp:hlinkClr xmlns:ahyp="http://schemas.microsoft.com/office/drawing/2018/hyperlinkcolor" val="tx"/>
                    </a:ext>
                  </a:extLst>
                </a:hlinkClick>
              </a:rPr>
              <a:t>www.govet.international</a:t>
            </a:r>
            <a:endParaRPr lang="de-DE" sz="2200" b="0" i="0" u="none" strike="noStrike" cap="none" spc="0" dirty="0">
              <a:ln>
                <a:noFill/>
              </a:ln>
              <a:solidFill>
                <a:schemeClr val="bg1"/>
              </a:solidFill>
              <a:latin typeface="Calibri"/>
              <a:ea typeface="Arial"/>
              <a:cs typeface="Arial"/>
            </a:endParaRPr>
          </a:p>
        </p:txBody>
      </p:sp>
      <p:pic>
        <p:nvPicPr>
          <p:cNvPr id="35" name="Grafik 34"/>
          <p:cNvPicPr>
            <a:picLocks noChangeAspect="1"/>
          </p:cNvPicPr>
          <p:nvPr userDrawn="1"/>
        </p:nvPicPr>
        <p:blipFill>
          <a:blip r:embed="rId5">
            <a:extLst>
              <a:ext uri="{96DAC541-7B7A-43D3-8B79-37D633B846F1}">
                <asvg:svgBlip xmlns:asvg="http://schemas.microsoft.com/office/drawing/2016/SVG/main" r:embed="rId6"/>
              </a:ext>
            </a:extLst>
          </a:blip>
          <a:stretch/>
        </p:blipFill>
        <p:spPr bwMode="auto">
          <a:xfrm>
            <a:off x="737360" y="2900686"/>
            <a:ext cx="442188" cy="563336"/>
          </a:xfrm>
          <a:prstGeom prst="rect">
            <a:avLst/>
          </a:prstGeom>
        </p:spPr>
      </p:pic>
      <p:pic>
        <p:nvPicPr>
          <p:cNvPr id="36" name="Grafik 35"/>
          <p:cNvPicPr>
            <a:picLocks noChangeAspect="1"/>
          </p:cNvPicPr>
          <p:nvPr userDrawn="1"/>
        </p:nvPicPr>
        <p:blipFill>
          <a:blip r:embed="rId7">
            <a:extLst>
              <a:ext uri="{96DAC541-7B7A-43D3-8B79-37D633B846F1}">
                <asvg:svgBlip xmlns:asvg="http://schemas.microsoft.com/office/drawing/2016/SVG/main" r:embed="rId8"/>
              </a:ext>
            </a:extLst>
          </a:blip>
          <a:stretch/>
        </p:blipFill>
        <p:spPr bwMode="auto">
          <a:xfrm>
            <a:off x="737361" y="3646643"/>
            <a:ext cx="442187" cy="442187"/>
          </a:xfrm>
          <a:prstGeom prst="rect">
            <a:avLst/>
          </a:prstGeom>
        </p:spPr>
      </p:pic>
      <p:pic>
        <p:nvPicPr>
          <p:cNvPr id="37" name="Grafik 36"/>
          <p:cNvPicPr>
            <a:picLocks noChangeAspect="1"/>
          </p:cNvPicPr>
          <p:nvPr userDrawn="1"/>
        </p:nvPicPr>
        <p:blipFill>
          <a:blip r:embed="rId9">
            <a:extLst>
              <a:ext uri="{96DAC541-7B7A-43D3-8B79-37D633B846F1}">
                <asvg:svgBlip xmlns:asvg="http://schemas.microsoft.com/office/drawing/2016/SVG/main" r:embed="rId10"/>
              </a:ext>
            </a:extLst>
          </a:blip>
          <a:stretch/>
        </p:blipFill>
        <p:spPr bwMode="auto">
          <a:xfrm>
            <a:off x="776288" y="4283053"/>
            <a:ext cx="385974" cy="478146"/>
          </a:xfrm>
          <a:prstGeom prst="rect">
            <a:avLst/>
          </a:prstGeom>
        </p:spPr>
      </p:pic>
      <p:pic>
        <p:nvPicPr>
          <p:cNvPr id="38" name="Grafik 37"/>
          <p:cNvPicPr>
            <a:picLocks noChangeAspect="1"/>
          </p:cNvPicPr>
          <p:nvPr userDrawn="1"/>
        </p:nvPicPr>
        <p:blipFill>
          <a:blip r:embed="rId11">
            <a:extLst>
              <a:ext uri="{96DAC541-7B7A-43D3-8B79-37D633B846F1}">
                <asvg:svgBlip xmlns:asvg="http://schemas.microsoft.com/office/drawing/2016/SVG/main" r:embed="rId12"/>
              </a:ext>
            </a:extLst>
          </a:blip>
          <a:stretch/>
        </p:blipFill>
        <p:spPr bwMode="auto">
          <a:xfrm>
            <a:off x="819424" y="4945053"/>
            <a:ext cx="278061" cy="390355"/>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preserve="1" userDrawn="1">
  <p:cSld name="Titelfolie Orange">
    <p:bg>
      <p:bgRef idx="1001">
        <a:schemeClr val="bg1"/>
      </p:bgRef>
    </p:bg>
    <p:spTree>
      <p:nvGrpSpPr>
        <p:cNvPr id="1" name=""/>
        <p:cNvGrpSpPr/>
        <p:nvPr/>
      </p:nvGrpSpPr>
      <p:grpSpPr bwMode="auto">
        <a:xfrm>
          <a:off x="0" y="0"/>
          <a:ext cx="0" cy="0"/>
          <a:chOff x="0" y="0"/>
          <a:chExt cx="0" cy="0"/>
        </a:xfrm>
      </p:grpSpPr>
      <p:sp>
        <p:nvSpPr>
          <p:cNvPr id="39" name="Rechteck 38"/>
          <p:cNvSpPr/>
          <p:nvPr userDrawn="1"/>
        </p:nvSpPr>
        <p:spPr bwMode="auto">
          <a:xfrm>
            <a:off x="-1" y="1052513"/>
            <a:ext cx="14931483" cy="4105275"/>
          </a:xfrm>
          <a:prstGeom prst="rect">
            <a:avLst/>
          </a:prstGeom>
          <a:gradFill>
            <a:gsLst>
              <a:gs pos="0">
                <a:schemeClr val="accent1">
                  <a:lumMod val="6000"/>
                  <a:lumOff val="94000"/>
                </a:schemeClr>
              </a:gs>
              <a:gs pos="94000">
                <a:srgbClr val="BF5A08"/>
              </a:gs>
            </a:gsLst>
            <a:path path="circle"/>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0" name="Rechteck 9"/>
          <p:cNvSpPr/>
          <p:nvPr userDrawn="1"/>
        </p:nvSpPr>
        <p:spPr bwMode="auto">
          <a:xfrm>
            <a:off x="1" y="113804"/>
            <a:ext cx="12191999" cy="783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a:t> </a:t>
            </a:r>
            <a:endParaRPr/>
          </a:p>
        </p:txBody>
      </p:sp>
      <p:sp>
        <p:nvSpPr>
          <p:cNvPr id="2" name="Titel 1"/>
          <p:cNvSpPr>
            <a:spLocks noGrp="1"/>
          </p:cNvSpPr>
          <p:nvPr>
            <p:ph type="ctrTitle" hasCustomPrompt="1"/>
          </p:nvPr>
        </p:nvSpPr>
        <p:spPr bwMode="auto">
          <a:xfrm>
            <a:off x="658813" y="296863"/>
            <a:ext cx="9000576" cy="446715"/>
          </a:xfrm>
        </p:spPr>
        <p:txBody>
          <a:bodyPr anchor="t">
            <a:normAutofit/>
          </a:bodyPr>
          <a:lstStyle>
            <a:lvl1pPr algn="l">
              <a:lnSpc>
                <a:spcPct val="100000"/>
              </a:lnSpc>
              <a:defRPr sz="2400"/>
            </a:lvl1pPr>
          </a:lstStyle>
          <a:p>
            <a:pPr>
              <a:defRPr/>
            </a:pPr>
            <a:r>
              <a:rPr lang="de-DE"/>
              <a:t>GOVET at BIBB</a:t>
            </a:r>
            <a:endParaRPr/>
          </a:p>
        </p:txBody>
      </p:sp>
      <p:sp>
        <p:nvSpPr>
          <p:cNvPr id="11" name="Textfeld 10"/>
          <p:cNvSpPr txBox="1"/>
          <p:nvPr userDrawn="1"/>
        </p:nvSpPr>
        <p:spPr bwMode="auto">
          <a:xfrm>
            <a:off x="1403276" y="1700212"/>
            <a:ext cx="3252487" cy="2554545"/>
          </a:xfrm>
          <a:prstGeom prst="rect">
            <a:avLst/>
          </a:prstGeom>
          <a:noFill/>
        </p:spPr>
        <p:txBody>
          <a:bodyPr wrap="square" rtlCol="0">
            <a:spAutoFit/>
          </a:bodyPr>
          <a:lstStyle/>
          <a:p>
            <a:pPr marL="0" marR="0" lvl="0" indent="0" algn="l" defTabSz="914400">
              <a:lnSpc>
                <a:spcPct val="100000"/>
              </a:lnSpc>
              <a:spcBef>
                <a:spcPts val="0"/>
              </a:spcBef>
              <a:spcAft>
                <a:spcPts val="2000"/>
              </a:spcAft>
              <a:buClrTx/>
              <a:buSzTx/>
              <a:buFontTx/>
              <a:buNone/>
              <a:defRPr/>
            </a:pPr>
            <a:r>
              <a:rPr lang="de-DE" sz="2200" b="0" i="0" u="none" strike="noStrike" cap="none" spc="0">
                <a:ln>
                  <a:noFill/>
                </a:ln>
                <a:solidFill>
                  <a:schemeClr val="bg1"/>
                </a:solidFill>
                <a:latin typeface="Calibri"/>
                <a:ea typeface="Arial"/>
                <a:cs typeface="Arial"/>
              </a:rPr>
              <a:t>Robert-Schuman-Platz 3</a:t>
            </a:r>
            <a:br>
              <a:rPr lang="de-DE" sz="2200" b="0" i="0" u="none" strike="noStrike" cap="none" spc="0">
                <a:ln>
                  <a:noFill/>
                </a:ln>
                <a:solidFill>
                  <a:schemeClr val="bg1"/>
                </a:solidFill>
                <a:latin typeface="Calibri"/>
                <a:ea typeface="Arial"/>
                <a:cs typeface="Arial"/>
              </a:rPr>
            </a:br>
            <a:r>
              <a:rPr lang="de-DE" sz="2200" b="0" i="0" u="none" strike="noStrike" cap="none" spc="0">
                <a:ln>
                  <a:noFill/>
                </a:ln>
                <a:solidFill>
                  <a:schemeClr val="bg1"/>
                </a:solidFill>
                <a:latin typeface="Calibri"/>
                <a:ea typeface="Arial"/>
                <a:cs typeface="Arial"/>
              </a:rPr>
              <a:t>53175 Bonn, Germany</a:t>
            </a:r>
            <a:endParaRPr/>
          </a:p>
          <a:p>
            <a:pPr marL="0" marR="0" lvl="0" indent="0" algn="l" defTabSz="914400">
              <a:lnSpc>
                <a:spcPct val="100000"/>
              </a:lnSpc>
              <a:spcBef>
                <a:spcPts val="0"/>
              </a:spcBef>
              <a:spcAft>
                <a:spcPts val="2000"/>
              </a:spcAft>
              <a:buClrTx/>
              <a:buSzTx/>
              <a:buFontTx/>
              <a:buNone/>
              <a:defRPr/>
            </a:pPr>
            <a:r>
              <a:rPr lang="de-DE" sz="2200" b="0" i="0" u="sng" strike="noStrike" cap="none" spc="0">
                <a:ln>
                  <a:noFill/>
                </a:ln>
                <a:solidFill>
                  <a:schemeClr val="bg1"/>
                </a:solidFill>
                <a:latin typeface="Calibri"/>
                <a:ea typeface="Arial"/>
                <a:cs typeface="Arial"/>
                <a:hlinkClick r:id="rId2" tooltip="mailto:govet@govet.international"/>
              </a:rPr>
              <a:t>govet@govet.international</a:t>
            </a:r>
            <a:endParaRPr lang="de-DE" sz="2200" b="0" i="0" u="none" strike="noStrike" cap="none" spc="0">
              <a:ln>
                <a:noFill/>
              </a:ln>
              <a:solidFill>
                <a:schemeClr val="bg1"/>
              </a:solidFill>
              <a:latin typeface="Calibri"/>
              <a:ea typeface="Arial"/>
              <a:cs typeface="Arial"/>
            </a:endParaRPr>
          </a:p>
          <a:p>
            <a:pPr marL="0" marR="0" lvl="0" indent="0" algn="l" defTabSz="914400">
              <a:lnSpc>
                <a:spcPct val="100000"/>
              </a:lnSpc>
              <a:spcBef>
                <a:spcPts val="0"/>
              </a:spcBef>
              <a:spcAft>
                <a:spcPts val="2000"/>
              </a:spcAft>
              <a:buClrTx/>
              <a:buSzTx/>
              <a:buFontTx/>
              <a:buNone/>
              <a:defRPr/>
            </a:pPr>
            <a:r>
              <a:rPr lang="de-DE" sz="2200" b="0" i="0" u="none" strike="noStrike" cap="none" spc="0">
                <a:ln>
                  <a:noFill/>
                </a:ln>
                <a:solidFill>
                  <a:schemeClr val="bg1"/>
                </a:solidFill>
                <a:latin typeface="Calibri"/>
                <a:ea typeface="Arial"/>
                <a:cs typeface="Arial"/>
              </a:rPr>
              <a:t>+49 228 107 1818</a:t>
            </a:r>
            <a:endParaRPr/>
          </a:p>
          <a:p>
            <a:pPr marL="0" marR="0" lvl="0" indent="0" algn="l" defTabSz="914400">
              <a:lnSpc>
                <a:spcPct val="100000"/>
              </a:lnSpc>
              <a:spcBef>
                <a:spcPts val="0"/>
              </a:spcBef>
              <a:spcAft>
                <a:spcPts val="2000"/>
              </a:spcAft>
              <a:buClrTx/>
              <a:buSzTx/>
              <a:buFontTx/>
              <a:buNone/>
              <a:defRPr/>
            </a:pPr>
            <a:r>
              <a:rPr lang="de-DE" sz="2200" b="0" i="0" u="sng" strike="noStrike" cap="none" spc="0">
                <a:ln>
                  <a:noFill/>
                </a:ln>
                <a:solidFill>
                  <a:schemeClr val="bg1"/>
                </a:solidFill>
                <a:latin typeface="Calibri"/>
                <a:ea typeface="Arial"/>
                <a:cs typeface="Arial"/>
                <a:hlinkClick r:id="rId3" tooltip="http://www.govet.international/"/>
              </a:rPr>
              <a:t>www.govet.international</a:t>
            </a:r>
            <a:endParaRPr lang="de-DE" sz="2200" b="0" i="0" u="none" strike="noStrike" cap="none" spc="0">
              <a:ln>
                <a:noFill/>
              </a:ln>
              <a:solidFill>
                <a:schemeClr val="bg1"/>
              </a:solidFill>
              <a:latin typeface="Calibri"/>
              <a:ea typeface="Arial"/>
              <a:cs typeface="Arial"/>
            </a:endParaRPr>
          </a:p>
        </p:txBody>
      </p:sp>
      <p:pic>
        <p:nvPicPr>
          <p:cNvPr id="35" name="Grafik 34"/>
          <p:cNvPicPr>
            <a:picLocks noChangeAspect="1"/>
          </p:cNvPicPr>
          <p:nvPr userDrawn="1"/>
        </p:nvPicPr>
        <p:blipFill>
          <a:blip r:embed="rId4"/>
          <a:stretch/>
        </p:blipFill>
        <p:spPr bwMode="auto">
          <a:xfrm>
            <a:off x="730956" y="1739872"/>
            <a:ext cx="454995" cy="579652"/>
          </a:xfrm>
          <a:prstGeom prst="rect">
            <a:avLst/>
          </a:prstGeom>
        </p:spPr>
      </p:pic>
      <p:pic>
        <p:nvPicPr>
          <p:cNvPr id="36" name="Grafik 35"/>
          <p:cNvPicPr>
            <a:picLocks noChangeAspect="1"/>
          </p:cNvPicPr>
          <p:nvPr userDrawn="1"/>
        </p:nvPicPr>
        <p:blipFill>
          <a:blip r:embed="rId5"/>
          <a:stretch/>
        </p:blipFill>
        <p:spPr bwMode="auto">
          <a:xfrm>
            <a:off x="724767" y="2531761"/>
            <a:ext cx="467372" cy="467372"/>
          </a:xfrm>
          <a:prstGeom prst="rect">
            <a:avLst/>
          </a:prstGeom>
        </p:spPr>
      </p:pic>
      <p:pic>
        <p:nvPicPr>
          <p:cNvPr id="37" name="Grafik 36"/>
          <p:cNvPicPr>
            <a:picLocks noChangeAspect="1"/>
          </p:cNvPicPr>
          <p:nvPr userDrawn="1"/>
        </p:nvPicPr>
        <p:blipFill>
          <a:blip r:embed="rId6"/>
          <a:stretch/>
        </p:blipFill>
        <p:spPr bwMode="auto">
          <a:xfrm>
            <a:off x="750086" y="3176010"/>
            <a:ext cx="416735" cy="516253"/>
          </a:xfrm>
          <a:prstGeom prst="rect">
            <a:avLst/>
          </a:prstGeom>
        </p:spPr>
      </p:pic>
      <p:pic>
        <p:nvPicPr>
          <p:cNvPr id="38" name="Grafik 37"/>
          <p:cNvPicPr>
            <a:picLocks noChangeAspect="1"/>
          </p:cNvPicPr>
          <p:nvPr userDrawn="1"/>
        </p:nvPicPr>
        <p:blipFill>
          <a:blip r:embed="rId7"/>
          <a:stretch/>
        </p:blipFill>
        <p:spPr bwMode="auto">
          <a:xfrm>
            <a:off x="819423" y="3868280"/>
            <a:ext cx="278061" cy="390355"/>
          </a:xfrm>
          <a:prstGeom prst="rect">
            <a:avLst/>
          </a:prstGeom>
        </p:spPr>
      </p:pic>
      <p:pic>
        <p:nvPicPr>
          <p:cNvPr id="40" name="Grafik 39"/>
          <p:cNvPicPr>
            <a:picLocks noChangeAspect="1"/>
          </p:cNvPicPr>
          <p:nvPr userDrawn="1"/>
        </p:nvPicPr>
        <p:blipFill>
          <a:blip r:embed="rId8"/>
          <a:srcRect r="80272"/>
          <a:stretch/>
        </p:blipFill>
        <p:spPr bwMode="auto">
          <a:xfrm>
            <a:off x="1" y="5686778"/>
            <a:ext cx="9283348" cy="1080000"/>
          </a:xfrm>
          <a:prstGeom prst="rect">
            <a:avLst/>
          </a:prstGeom>
        </p:spPr>
      </p:pic>
      <p:pic>
        <p:nvPicPr>
          <p:cNvPr id="41" name="Grafik 40"/>
          <p:cNvPicPr>
            <a:picLocks noChangeAspect="1"/>
          </p:cNvPicPr>
          <p:nvPr userDrawn="1"/>
        </p:nvPicPr>
        <p:blipFill>
          <a:blip r:embed="rId8"/>
          <a:stretch/>
        </p:blipFill>
        <p:spPr bwMode="auto">
          <a:xfrm>
            <a:off x="9283348" y="5686778"/>
            <a:ext cx="3301025" cy="1080000"/>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title" preserve="1" userDrawn="1">
  <p:cSld name="Titelfolie Grau">
    <p:bg>
      <p:bgPr>
        <a:solidFill>
          <a:schemeClr val="tx2"/>
        </a:solidFill>
        <a:effectLst/>
      </p:bgPr>
    </p:bg>
    <p:spTree>
      <p:nvGrpSpPr>
        <p:cNvPr id="1" name=""/>
        <p:cNvGrpSpPr/>
        <p:nvPr/>
      </p:nvGrpSpPr>
      <p:grpSpPr bwMode="auto">
        <a:xfrm>
          <a:off x="0" y="0"/>
          <a:ext cx="0" cy="0"/>
          <a:chOff x="0" y="0"/>
          <a:chExt cx="0" cy="0"/>
        </a:xfrm>
      </p:grpSpPr>
      <p:sp>
        <p:nvSpPr>
          <p:cNvPr id="10" name="Rechteck 9"/>
          <p:cNvSpPr/>
          <p:nvPr userDrawn="1"/>
        </p:nvSpPr>
        <p:spPr bwMode="auto">
          <a:xfrm>
            <a:off x="1" y="113804"/>
            <a:ext cx="12191999" cy="783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a:t> </a:t>
            </a:r>
            <a:endParaRPr/>
          </a:p>
        </p:txBody>
      </p:sp>
      <p:pic>
        <p:nvPicPr>
          <p:cNvPr id="7" name="Grafik 6"/>
          <p:cNvPicPr>
            <a:picLocks noChangeAspect="1"/>
          </p:cNvPicPr>
          <p:nvPr userDrawn="1"/>
        </p:nvPicPr>
        <p:blipFill>
          <a:blip r:embed="rId2"/>
          <a:stretch/>
        </p:blipFill>
        <p:spPr bwMode="auto">
          <a:xfrm>
            <a:off x="9824455" y="296863"/>
            <a:ext cx="2119238" cy="446715"/>
          </a:xfrm>
          <a:prstGeom prst="rect">
            <a:avLst/>
          </a:prstGeom>
        </p:spPr>
      </p:pic>
      <p:sp>
        <p:nvSpPr>
          <p:cNvPr id="8" name="Rechteck 7"/>
          <p:cNvSpPr/>
          <p:nvPr userDrawn="1"/>
        </p:nvSpPr>
        <p:spPr bwMode="auto">
          <a:xfrm>
            <a:off x="0" y="6063528"/>
            <a:ext cx="12191999" cy="259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a:t> </a:t>
            </a:r>
            <a:endParaRPr/>
          </a:p>
        </p:txBody>
      </p:sp>
      <p:pic>
        <p:nvPicPr>
          <p:cNvPr id="9" name="Grafik 8"/>
          <p:cNvPicPr>
            <a:picLocks noChangeAspect="1"/>
          </p:cNvPicPr>
          <p:nvPr userDrawn="1"/>
        </p:nvPicPr>
        <p:blipFill>
          <a:blip r:embed="rId3"/>
          <a:stretch/>
        </p:blipFill>
        <p:spPr bwMode="auto">
          <a:xfrm>
            <a:off x="10328423" y="5648096"/>
            <a:ext cx="1097857" cy="1096100"/>
          </a:xfrm>
          <a:prstGeom prst="rect">
            <a:avLst/>
          </a:prstGeom>
        </p:spPr>
      </p:pic>
      <p:sp>
        <p:nvSpPr>
          <p:cNvPr id="2" name="Titel 1"/>
          <p:cNvSpPr>
            <a:spLocks noGrp="1"/>
          </p:cNvSpPr>
          <p:nvPr>
            <p:ph type="ctrTitle"/>
          </p:nvPr>
        </p:nvSpPr>
        <p:spPr bwMode="auto">
          <a:xfrm>
            <a:off x="658813" y="296863"/>
            <a:ext cx="9000576" cy="446715"/>
          </a:xfrm>
        </p:spPr>
        <p:txBody>
          <a:bodyPr anchor="t">
            <a:normAutofit/>
          </a:bodyPr>
          <a:lstStyle>
            <a:lvl1pPr algn="l">
              <a:lnSpc>
                <a:spcPct val="100000"/>
              </a:lnSpc>
              <a:defRPr sz="2400"/>
            </a:lvl1pPr>
          </a:lstStyle>
          <a:p>
            <a:pPr>
              <a:defRPr/>
            </a:pPr>
            <a:r>
              <a:rPr lang="de-DE"/>
              <a:t>Mastertitelformat bearbeiten</a:t>
            </a:r>
            <a:endParaRPr/>
          </a:p>
        </p:txBody>
      </p:sp>
      <p:sp>
        <p:nvSpPr>
          <p:cNvPr id="3" name="Untertitel 2"/>
          <p:cNvSpPr>
            <a:spLocks noGrp="1"/>
          </p:cNvSpPr>
          <p:nvPr>
            <p:ph type="subTitle" idx="1"/>
          </p:nvPr>
        </p:nvSpPr>
        <p:spPr bwMode="auto">
          <a:xfrm>
            <a:off x="658813" y="1681748"/>
            <a:ext cx="9000576" cy="783972"/>
          </a:xfrm>
          <a:prstGeom prst="rect">
            <a:avLst/>
          </a:prstGeom>
          <a:solidFill>
            <a:schemeClr val="accent1"/>
          </a:solidFill>
        </p:spPr>
        <p:txBody>
          <a:bodyPr lIns="144000" tIns="108000" rIns="0">
            <a:normAutofit/>
          </a:bodyPr>
          <a:lstStyle>
            <a:lvl1pPr marL="0" indent="0" algn="l">
              <a:buNone/>
              <a:defRPr sz="4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de-DE"/>
              <a:t>Master-Untertitelformat bearbeiten</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preserve="1" userDrawn="1">
  <p:cSld name="1_Titelfolie BuReg DE">
    <p:spTree>
      <p:nvGrpSpPr>
        <p:cNvPr id="1" name=""/>
        <p:cNvGrpSpPr/>
        <p:nvPr/>
      </p:nvGrpSpPr>
      <p:grpSpPr bwMode="auto">
        <a:xfrm>
          <a:off x="0" y="0"/>
          <a:ext cx="0" cy="0"/>
          <a:chOff x="0" y="0"/>
          <a:chExt cx="0" cy="0"/>
        </a:xfrm>
      </p:grpSpPr>
      <p:pic>
        <p:nvPicPr>
          <p:cNvPr id="7" name="Picture 2" descr="O:\Zentralstelle\05 Kommunikation\07 Corporate Design\Logo\BReg_Foerderzusatz\BReg_Office_Farbe_de_WBZ.jpg"/>
          <p:cNvPicPr>
            <a:picLocks noChangeAspect="1" noChangeArrowheads="1"/>
          </p:cNvPicPr>
          <p:nvPr userDrawn="1"/>
        </p:nvPicPr>
        <p:blipFill>
          <a:blip r:embed="rId2"/>
          <a:srcRect b="6852"/>
          <a:stretch/>
        </p:blipFill>
        <p:spPr bwMode="auto">
          <a:xfrm>
            <a:off x="451675" y="5253524"/>
            <a:ext cx="1750394" cy="1351087"/>
          </a:xfrm>
          <a:prstGeom prst="rect">
            <a:avLst/>
          </a:prstGeom>
          <a:noFill/>
        </p:spPr>
      </p:pic>
      <p:pic>
        <p:nvPicPr>
          <p:cNvPr id="8" name="Grafik 7"/>
          <p:cNvPicPr>
            <a:picLocks noChangeAspect="1"/>
          </p:cNvPicPr>
          <p:nvPr userDrawn="1"/>
        </p:nvPicPr>
        <p:blipFill>
          <a:blip r:embed="rId3"/>
          <a:srcRect l="168" t="13830" b="21206"/>
          <a:stretch/>
        </p:blipFill>
        <p:spPr bwMode="auto">
          <a:xfrm>
            <a:off x="-17092" y="1052513"/>
            <a:ext cx="12226183" cy="4125416"/>
          </a:xfrm>
          <a:prstGeom prst="rect">
            <a:avLst/>
          </a:prstGeom>
        </p:spPr>
      </p:pic>
      <p:sp>
        <p:nvSpPr>
          <p:cNvPr id="3" name="Untertitel 2"/>
          <p:cNvSpPr>
            <a:spLocks noGrp="1"/>
          </p:cNvSpPr>
          <p:nvPr>
            <p:ph type="subTitle" idx="1"/>
          </p:nvPr>
        </p:nvSpPr>
        <p:spPr bwMode="auto">
          <a:xfrm>
            <a:off x="658813" y="2926922"/>
            <a:ext cx="5312330" cy="807592"/>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de-DE"/>
              <a:t>Formatvorlage des Untertitelmasters durch Klicken bearbeiten</a:t>
            </a:r>
            <a:endParaRPr/>
          </a:p>
        </p:txBody>
      </p:sp>
      <p:pic>
        <p:nvPicPr>
          <p:cNvPr id="9" name="Grafik 8"/>
          <p:cNvPicPr>
            <a:picLocks noChangeAspect="1"/>
          </p:cNvPicPr>
          <p:nvPr userDrawn="1"/>
        </p:nvPicPr>
        <p:blipFill>
          <a:blip r:embed="rId4"/>
          <a:stretch/>
        </p:blipFill>
        <p:spPr bwMode="auto">
          <a:xfrm>
            <a:off x="9912790" y="5522880"/>
            <a:ext cx="1974230" cy="658078"/>
          </a:xfrm>
          <a:prstGeom prst="rect">
            <a:avLst/>
          </a:prstGeom>
        </p:spPr>
      </p:pic>
      <p:sp>
        <p:nvSpPr>
          <p:cNvPr id="11" name="Textplatzhalter 10"/>
          <p:cNvSpPr>
            <a:spLocks noGrp="1"/>
          </p:cNvSpPr>
          <p:nvPr>
            <p:ph type="body" sz="quarter" idx="12" hasCustomPrompt="1"/>
          </p:nvPr>
        </p:nvSpPr>
        <p:spPr bwMode="auto">
          <a:xfrm>
            <a:off x="9222044" y="2926922"/>
            <a:ext cx="2493994" cy="807592"/>
          </a:xfrm>
          <a:prstGeom prst="rect">
            <a:avLst/>
          </a:prstGeom>
        </p:spPr>
        <p:txBody>
          <a:bodyPr/>
          <a:lstStyle>
            <a:lvl1pPr marL="0" indent="0" algn="r">
              <a:spcBef>
                <a:spcPts val="0"/>
              </a:spcBef>
              <a:spcAft>
                <a:spcPts val="300"/>
              </a:spcAft>
              <a:buNone/>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defRPr/>
            </a:pPr>
            <a:r>
              <a:rPr lang="de-DE"/>
              <a:t>3 Zeilen: Ort, Datum, Referent*in</a:t>
            </a:r>
            <a:endParaRPr/>
          </a:p>
          <a:p>
            <a:pPr lvl="0">
              <a:defRPr/>
            </a:pPr>
            <a:endParaRPr lang="de-DE"/>
          </a:p>
        </p:txBody>
      </p:sp>
      <p:sp>
        <p:nvSpPr>
          <p:cNvPr id="12" name="Textfeld 11"/>
          <p:cNvSpPr txBox="1"/>
          <p:nvPr userDrawn="1"/>
        </p:nvSpPr>
        <p:spPr bwMode="auto">
          <a:xfrm>
            <a:off x="3781425" y="5561872"/>
            <a:ext cx="4638675" cy="923330"/>
          </a:xfrm>
          <a:prstGeom prst="rect">
            <a:avLst/>
          </a:prstGeom>
          <a:noFill/>
        </p:spPr>
        <p:txBody>
          <a:bodyPr wrap="square" rtlCol="0">
            <a:spAutoFit/>
          </a:bodyPr>
          <a:lstStyle/>
          <a:p>
            <a:pPr marL="0" marR="0" lvl="0" indent="0" algn="ctr" defTabSz="914400">
              <a:lnSpc>
                <a:spcPct val="100000"/>
              </a:lnSpc>
              <a:spcBef>
                <a:spcPts val="0"/>
              </a:spcBef>
              <a:spcAft>
                <a:spcPts val="0"/>
              </a:spcAft>
              <a:buClrTx/>
              <a:buSzTx/>
              <a:buFontTx/>
              <a:buNone/>
              <a:defRPr/>
            </a:pPr>
            <a:r>
              <a:rPr lang="de-DE" sz="1800" b="0" i="0" u="none" strike="noStrike" cap="none" spc="0">
                <a:ln>
                  <a:noFill/>
                </a:ln>
                <a:solidFill>
                  <a:prstClr val="black"/>
                </a:solidFill>
                <a:latin typeface="Calibri"/>
                <a:ea typeface="Arial"/>
                <a:cs typeface="Arial"/>
              </a:rPr>
              <a:t>Zentralstelle der Bundesregierung für internationale Berufsbildungszusammenarbeit</a:t>
            </a:r>
            <a:endParaRPr/>
          </a:p>
          <a:p>
            <a:pPr marL="0" marR="0" lvl="0" indent="0" algn="ctr" defTabSz="914400">
              <a:lnSpc>
                <a:spcPct val="100000"/>
              </a:lnSpc>
              <a:spcBef>
                <a:spcPts val="0"/>
              </a:spcBef>
              <a:spcAft>
                <a:spcPts val="0"/>
              </a:spcAft>
              <a:buClrTx/>
              <a:buSzTx/>
              <a:buFontTx/>
              <a:buNone/>
              <a:defRPr/>
            </a:pPr>
            <a:endParaRPr lang="de-DE" sz="1800" b="0" i="0" u="none" strike="noStrike" cap="none" spc="0">
              <a:ln>
                <a:noFill/>
              </a:ln>
              <a:solidFill>
                <a:prstClr val="black"/>
              </a:solidFill>
              <a:latin typeface="Calibri"/>
              <a:ea typeface="Arial"/>
              <a:cs typeface="Arial"/>
            </a:endParaRPr>
          </a:p>
        </p:txBody>
      </p:sp>
      <p:pic>
        <p:nvPicPr>
          <p:cNvPr id="10" name="Grafik 9"/>
          <p:cNvPicPr>
            <a:picLocks noChangeAspect="1"/>
          </p:cNvPicPr>
          <p:nvPr userDrawn="1"/>
        </p:nvPicPr>
        <p:blipFill>
          <a:blip r:embed="rId5"/>
          <a:stretch/>
        </p:blipFill>
        <p:spPr bwMode="auto">
          <a:xfrm>
            <a:off x="9593337" y="296863"/>
            <a:ext cx="2119238" cy="44671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obj" preserve="1" userDrawn="1">
  <p:cSld name="Titel und Inhalt eingerückt">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Mastertitelformat bearbeiten</a:t>
            </a:r>
            <a:endParaRPr/>
          </a:p>
        </p:txBody>
      </p:sp>
      <p:sp>
        <p:nvSpPr>
          <p:cNvPr id="3" name="Inhaltsplatzhalter 2"/>
          <p:cNvSpPr>
            <a:spLocks noGrp="1"/>
          </p:cNvSpPr>
          <p:nvPr>
            <p:ph idx="1"/>
          </p:nvPr>
        </p:nvSpPr>
        <p:spPr bwMode="auto"/>
        <p:txBody>
          <a:bodyPr/>
          <a:lstStyle>
            <a:lvl1pPr>
              <a:lnSpc>
                <a:spcPct val="100000"/>
              </a:lnSpc>
              <a:buSzPct val="70000"/>
              <a:defRPr/>
            </a:lvl1pPr>
            <a:lvl2pPr marL="1250950" indent="-355600">
              <a:lnSpc>
                <a:spcPct val="100000"/>
              </a:lnSpc>
              <a:buSzPct val="70000"/>
              <a:defRPr sz="2400"/>
            </a:lvl2pPr>
            <a:lvl3pPr marL="1790700" indent="-269875">
              <a:lnSpc>
                <a:spcPct val="100000"/>
              </a:lnSpc>
              <a:buSzPct val="60000"/>
              <a:defRPr sz="2000"/>
            </a:lvl3pPr>
            <a:lvl4pPr marL="2155825" indent="-269875">
              <a:lnSpc>
                <a:spcPct val="100000"/>
              </a:lnSpc>
              <a:defRPr/>
            </a:lvl4pPr>
            <a:lvl5pPr marL="2598738" indent="-269875">
              <a:lnSpc>
                <a:spcPct val="100000"/>
              </a:lnSpc>
              <a:defRPr/>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pic>
        <p:nvPicPr>
          <p:cNvPr id="7" name="Grafik 6"/>
          <p:cNvPicPr>
            <a:picLocks noChangeAspect="1"/>
          </p:cNvPicPr>
          <p:nvPr userDrawn="1"/>
        </p:nvPicPr>
        <p:blipFill>
          <a:blip r:embed="rId2"/>
          <a:stretch/>
        </p:blipFill>
        <p:spPr bwMode="auto">
          <a:xfrm>
            <a:off x="9283348" y="5686778"/>
            <a:ext cx="3301025" cy="1080000"/>
          </a:xfrm>
          <a:prstGeom prst="rect">
            <a:avLst/>
          </a:prstGeom>
        </p:spPr>
      </p:pic>
      <p:pic>
        <p:nvPicPr>
          <p:cNvPr id="8" name="Grafik 7"/>
          <p:cNvPicPr>
            <a:picLocks noChangeAspect="1"/>
          </p:cNvPicPr>
          <p:nvPr userDrawn="1"/>
        </p:nvPicPr>
        <p:blipFill>
          <a:blip r:embed="rId2"/>
          <a:srcRect r="80272"/>
          <a:stretch/>
        </p:blipFill>
        <p:spPr bwMode="auto">
          <a:xfrm>
            <a:off x="1" y="5686778"/>
            <a:ext cx="9283348" cy="1080000"/>
          </a:xfrm>
          <a:prstGeom prst="rect">
            <a:avLst/>
          </a:prstGeom>
        </p:spPr>
      </p:pic>
      <p:pic>
        <p:nvPicPr>
          <p:cNvPr id="9" name="Grafik 8"/>
          <p:cNvPicPr>
            <a:picLocks noChangeAspect="1"/>
          </p:cNvPicPr>
          <p:nvPr userDrawn="1"/>
        </p:nvPicPr>
        <p:blipFill>
          <a:blip r:embed="rId3"/>
          <a:stretch/>
        </p:blipFill>
        <p:spPr bwMode="auto">
          <a:xfrm>
            <a:off x="9824455" y="296863"/>
            <a:ext cx="2119238" cy="44671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Titelplatzhalter 1"/>
          <p:cNvSpPr>
            <a:spLocks noGrp="1"/>
          </p:cNvSpPr>
          <p:nvPr>
            <p:ph type="title"/>
          </p:nvPr>
        </p:nvSpPr>
        <p:spPr bwMode="auto">
          <a:xfrm>
            <a:off x="658812" y="296863"/>
            <a:ext cx="9000000" cy="446715"/>
          </a:xfrm>
          <a:prstGeom prst="rect">
            <a:avLst/>
          </a:prstGeom>
        </p:spPr>
        <p:txBody>
          <a:bodyPr vert="horz" lIns="0" tIns="0" rIns="0" bIns="0" rtlCol="0" anchor="t" anchorCtr="0">
            <a:normAutofit/>
          </a:bodyPr>
          <a:lstStyle/>
          <a:p>
            <a:pPr>
              <a:defRPr/>
            </a:pPr>
            <a:r>
              <a:rPr lang="de-DE"/>
              <a:t>Mastertitelformat bearbeiten</a:t>
            </a:r>
            <a:endParaRPr/>
          </a:p>
        </p:txBody>
      </p:sp>
      <p:sp>
        <p:nvSpPr>
          <p:cNvPr id="3" name="Textplatzhalter 2"/>
          <p:cNvSpPr>
            <a:spLocks noGrp="1"/>
          </p:cNvSpPr>
          <p:nvPr>
            <p:ph type="body" idx="1"/>
          </p:nvPr>
        </p:nvSpPr>
        <p:spPr bwMode="auto">
          <a:xfrm>
            <a:off x="658813" y="1052513"/>
            <a:ext cx="11053762" cy="4608512"/>
          </a:xfrm>
          <a:prstGeom prst="rect">
            <a:avLst/>
          </a:prstGeom>
        </p:spPr>
        <p:txBody>
          <a:bodyPr vert="horz" lIns="0" tIns="0" rIns="0" bIns="0" rtlCol="0">
            <a:normAutofit/>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a:lnSpc>
          <a:spcPct val="100000"/>
        </a:lnSpc>
        <a:spcBef>
          <a:spcPts val="0"/>
        </a:spcBef>
        <a:buNone/>
        <a:defRPr sz="2400">
          <a:solidFill>
            <a:srgbClr val="D6851B"/>
          </a:solidFill>
          <a:latin typeface="+mj-lt"/>
          <a:ea typeface="+mj-ea"/>
          <a:cs typeface="+mj-cs"/>
        </a:defRPr>
      </a:lvl1pPr>
    </p:titleStyle>
    <p:bodyStyle>
      <a:lvl1pPr marL="357188" indent="-357188" algn="l" defTabSz="357188">
        <a:lnSpc>
          <a:spcPct val="90000"/>
        </a:lnSpc>
        <a:spcBef>
          <a:spcPts val="1000"/>
        </a:spcBef>
        <a:buClr>
          <a:schemeClr val="accent1"/>
        </a:buClr>
        <a:buSzPct val="90000"/>
        <a:buFont typeface="Wingdings 3"/>
        <a:buChar char=""/>
        <a:defRPr sz="2400">
          <a:solidFill>
            <a:schemeClr val="tx1"/>
          </a:solidFill>
          <a:latin typeface="+mj-lt"/>
          <a:ea typeface="+mn-ea"/>
          <a:cs typeface="+mn-cs"/>
        </a:defRPr>
      </a:lvl1pPr>
      <a:lvl2pPr marL="714375" indent="-357188" algn="l" defTabSz="536575">
        <a:lnSpc>
          <a:spcPct val="90000"/>
        </a:lnSpc>
        <a:spcBef>
          <a:spcPts val="500"/>
        </a:spcBef>
        <a:buClr>
          <a:schemeClr val="accent1"/>
        </a:buClr>
        <a:buSzPct val="90000"/>
        <a:buFont typeface="Wingdings 3"/>
        <a:buChar char=""/>
        <a:defRPr sz="2000">
          <a:solidFill>
            <a:schemeClr val="tx1"/>
          </a:solidFill>
          <a:latin typeface="+mj-lt"/>
          <a:ea typeface="+mn-ea"/>
          <a:cs typeface="+mn-cs"/>
        </a:defRPr>
      </a:lvl2pPr>
      <a:lvl3pPr marL="1071563" indent="-265113" algn="l" defTabSz="479425">
        <a:lnSpc>
          <a:spcPct val="90000"/>
        </a:lnSpc>
        <a:spcBef>
          <a:spcPts val="500"/>
        </a:spcBef>
        <a:buClr>
          <a:schemeClr val="accent1"/>
        </a:buClr>
        <a:buSzPct val="90000"/>
        <a:buFont typeface="Wingdings 3"/>
        <a:buChar char=""/>
        <a:defRPr sz="1800">
          <a:solidFill>
            <a:schemeClr val="tx1"/>
          </a:solidFill>
          <a:latin typeface="+mj-lt"/>
          <a:ea typeface="+mn-ea"/>
          <a:cs typeface="+mn-cs"/>
        </a:defRPr>
      </a:lvl3pPr>
      <a:lvl4pPr marL="1438275" indent="-274638" algn="l" defTabSz="357188">
        <a:lnSpc>
          <a:spcPct val="90000"/>
        </a:lnSpc>
        <a:spcBef>
          <a:spcPts val="500"/>
        </a:spcBef>
        <a:buClr>
          <a:schemeClr val="accent1"/>
        </a:buClr>
        <a:buSzPct val="90000"/>
        <a:buFont typeface="Wingdings 3"/>
        <a:buChar char=""/>
        <a:defRPr sz="1800">
          <a:solidFill>
            <a:schemeClr val="tx1"/>
          </a:solidFill>
          <a:latin typeface="+mj-lt"/>
          <a:ea typeface="+mn-ea"/>
          <a:cs typeface="+mn-cs"/>
        </a:defRPr>
      </a:lvl4pPr>
      <a:lvl5pPr marL="1795463" indent="-274638" algn="l" defTabSz="360363">
        <a:lnSpc>
          <a:spcPct val="90000"/>
        </a:lnSpc>
        <a:spcBef>
          <a:spcPts val="500"/>
        </a:spcBef>
        <a:buClr>
          <a:schemeClr val="accent1"/>
        </a:buClr>
        <a:buSzPct val="90000"/>
        <a:buFont typeface="Wingdings 3"/>
        <a:buChar char=""/>
        <a:defRPr sz="1800">
          <a:solidFill>
            <a:schemeClr val="tx1"/>
          </a:solidFill>
          <a:latin typeface="+mj-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hyperlink" Target="https://www.iwkoeln.de/studien/susanne-seyda-sabine-koehne-finster-thomas-schleiermacher-investitionsvolumen-auf-hoechststand.htm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3" Type="http://schemas.openxmlformats.org/officeDocument/2006/relationships/hyperlink" Target="http://www.govet.international/" TargetMode="External"/><Relationship Id="rId7" Type="http://schemas.openxmlformats.org/officeDocument/2006/relationships/hyperlink" Target="https://www.destatis.de/DE/Publikationen/Thematisch/BildungForschungKultur/BeruflicheBildung/BerufsbildungBlick0110019129004.pdf?__blob=publicationFile" TargetMode="External"/><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hyperlink" Target="http://www.datenportal.bmbf.de/" TargetMode="External"/><Relationship Id="rId5" Type="http://schemas.openxmlformats.org/officeDocument/2006/relationships/hyperlink" Target="https://www.kmk.org/" TargetMode="External"/><Relationship Id="rId4" Type="http://schemas.openxmlformats.org/officeDocument/2006/relationships/hyperlink" Target="https://www.bibb.de/datenreport/de/189191.php"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34.sv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Textplatzhalter 5">
            <a:extLst>
              <a:ext uri="{FF2B5EF4-FFF2-40B4-BE49-F238E27FC236}">
                <a16:creationId xmlns:a16="http://schemas.microsoft.com/office/drawing/2014/main" id="{7A21ECEA-9CA2-4830-A845-1B03FCBD3AD6}"/>
              </a:ext>
            </a:extLst>
          </p:cNvPr>
          <p:cNvSpPr>
            <a:spLocks noGrp="1"/>
          </p:cNvSpPr>
          <p:nvPr>
            <p:ph type="body" sz="quarter" idx="12"/>
          </p:nvPr>
        </p:nvSpPr>
        <p:spPr/>
        <p:txBody>
          <a:bodyPr/>
          <a:lstStyle/>
          <a:p>
            <a:endParaRPr lang="de-DE"/>
          </a:p>
        </p:txBody>
      </p:sp>
      <p:sp>
        <p:nvSpPr>
          <p:cNvPr id="2" name="Titel 1"/>
          <p:cNvSpPr>
            <a:spLocks noGrp="1"/>
          </p:cNvSpPr>
          <p:nvPr>
            <p:ph type="ctrTitle" idx="4294967295"/>
          </p:nvPr>
        </p:nvSpPr>
        <p:spPr bwMode="auto">
          <a:xfrm>
            <a:off x="0" y="296863"/>
            <a:ext cx="9001125" cy="446087"/>
          </a:xfrm>
          <a:prstGeom prst="rect">
            <a:avLst/>
          </a:prstGeom>
        </p:spPr>
        <p:txBody>
          <a:bodyPr/>
          <a:lstStyle/>
          <a:p>
            <a:pPr>
              <a:defRPr/>
            </a:pPr>
            <a:r>
              <a:rPr lang="fr-FR"/>
              <a:t> </a:t>
            </a:r>
          </a:p>
        </p:txBody>
      </p:sp>
      <p:sp>
        <p:nvSpPr>
          <p:cNvPr id="5" name="Untertitel 2"/>
          <p:cNvSpPr txBox="1"/>
          <p:nvPr/>
        </p:nvSpPr>
        <p:spPr bwMode="auto">
          <a:xfrm>
            <a:off x="658813" y="2997816"/>
            <a:ext cx="5437187" cy="935394"/>
          </a:xfrm>
          <a:prstGeom prst="rect">
            <a:avLst/>
          </a:prstGeom>
        </p:spPr>
        <p:txBody>
          <a:bodyPr vert="horz" lIns="0" tIns="0" rIns="0" bIns="0" rtlCol="0">
            <a:noAutofit/>
          </a:bodyPr>
          <a:lstStyle>
            <a:lvl1pPr marL="0" indent="0" algn="l" defTabSz="357188">
              <a:lnSpc>
                <a:spcPct val="90000"/>
              </a:lnSpc>
              <a:spcBef>
                <a:spcPts val="1000"/>
              </a:spcBef>
              <a:buClr>
                <a:schemeClr val="accent1"/>
              </a:buClr>
              <a:buSzPct val="90000"/>
              <a:buFont typeface="Wingdings 3"/>
              <a:buNone/>
              <a:defRPr sz="2400">
                <a:solidFill>
                  <a:schemeClr val="bg1"/>
                </a:solidFill>
                <a:latin typeface="+mj-lt"/>
                <a:ea typeface="+mn-ea"/>
                <a:cs typeface="+mn-cs"/>
              </a:defRPr>
            </a:lvl1pPr>
            <a:lvl2pPr marL="457200" indent="0" algn="ctr" defTabSz="536575">
              <a:lnSpc>
                <a:spcPct val="90000"/>
              </a:lnSpc>
              <a:spcBef>
                <a:spcPts val="500"/>
              </a:spcBef>
              <a:buClr>
                <a:schemeClr val="accent1"/>
              </a:buClr>
              <a:buSzPct val="90000"/>
              <a:buFont typeface="Wingdings 3"/>
              <a:buNone/>
              <a:defRPr sz="2000">
                <a:solidFill>
                  <a:schemeClr val="tx1"/>
                </a:solidFill>
                <a:latin typeface="+mj-lt"/>
                <a:ea typeface="+mn-ea"/>
                <a:cs typeface="+mn-cs"/>
              </a:defRPr>
            </a:lvl2pPr>
            <a:lvl3pPr marL="914400" indent="0" algn="ctr" defTabSz="479425">
              <a:lnSpc>
                <a:spcPct val="90000"/>
              </a:lnSpc>
              <a:spcBef>
                <a:spcPts val="500"/>
              </a:spcBef>
              <a:buClr>
                <a:schemeClr val="accent1"/>
              </a:buClr>
              <a:buSzPct val="90000"/>
              <a:buFont typeface="Wingdings 3"/>
              <a:buNone/>
              <a:defRPr sz="1800">
                <a:solidFill>
                  <a:schemeClr val="tx1"/>
                </a:solidFill>
                <a:latin typeface="+mj-lt"/>
                <a:ea typeface="+mn-ea"/>
                <a:cs typeface="+mn-cs"/>
              </a:defRPr>
            </a:lvl3pPr>
            <a:lvl4pPr marL="1371600" indent="0" algn="ctr" defTabSz="357188">
              <a:lnSpc>
                <a:spcPct val="90000"/>
              </a:lnSpc>
              <a:spcBef>
                <a:spcPts val="500"/>
              </a:spcBef>
              <a:buClr>
                <a:schemeClr val="accent1"/>
              </a:buClr>
              <a:buSzPct val="90000"/>
              <a:buFont typeface="Wingdings 3"/>
              <a:buNone/>
              <a:defRPr sz="1600">
                <a:solidFill>
                  <a:schemeClr val="tx1"/>
                </a:solidFill>
                <a:latin typeface="+mj-lt"/>
                <a:ea typeface="+mn-ea"/>
                <a:cs typeface="+mn-cs"/>
              </a:defRPr>
            </a:lvl4pPr>
            <a:lvl5pPr marL="1828800" indent="0" algn="ctr" defTabSz="360363">
              <a:lnSpc>
                <a:spcPct val="90000"/>
              </a:lnSpc>
              <a:spcBef>
                <a:spcPts val="500"/>
              </a:spcBef>
              <a:buClr>
                <a:schemeClr val="accent1"/>
              </a:buClr>
              <a:buSzPct val="90000"/>
              <a:buFont typeface="Wingdings 3"/>
              <a:buNone/>
              <a:defRPr sz="1600">
                <a:solidFill>
                  <a:schemeClr val="tx1"/>
                </a:solidFill>
                <a:latin typeface="+mj-lt"/>
                <a:ea typeface="+mn-ea"/>
                <a:cs typeface="+mn-cs"/>
              </a:defRPr>
            </a:lvl5pPr>
            <a:lvl6pPr marL="2286000" indent="0" algn="ctr" defTabSz="914400">
              <a:lnSpc>
                <a:spcPct val="90000"/>
              </a:lnSpc>
              <a:spcBef>
                <a:spcPts val="500"/>
              </a:spcBef>
              <a:buFont typeface="Arial"/>
              <a:buNone/>
              <a:defRPr sz="1600">
                <a:solidFill>
                  <a:schemeClr val="tx1"/>
                </a:solidFill>
                <a:latin typeface="+mn-lt"/>
                <a:ea typeface="+mn-ea"/>
                <a:cs typeface="+mn-cs"/>
              </a:defRPr>
            </a:lvl6pPr>
            <a:lvl7pPr marL="2743200" indent="0" algn="ctr" defTabSz="914400">
              <a:lnSpc>
                <a:spcPct val="90000"/>
              </a:lnSpc>
              <a:spcBef>
                <a:spcPts val="500"/>
              </a:spcBef>
              <a:buFont typeface="Arial"/>
              <a:buNone/>
              <a:defRPr sz="1600">
                <a:solidFill>
                  <a:schemeClr val="tx1"/>
                </a:solidFill>
                <a:latin typeface="+mn-lt"/>
                <a:ea typeface="+mn-ea"/>
                <a:cs typeface="+mn-cs"/>
              </a:defRPr>
            </a:lvl7pPr>
            <a:lvl8pPr marL="3200400" indent="0" algn="ctr" defTabSz="914400">
              <a:lnSpc>
                <a:spcPct val="90000"/>
              </a:lnSpc>
              <a:spcBef>
                <a:spcPts val="500"/>
              </a:spcBef>
              <a:buFont typeface="Arial"/>
              <a:buNone/>
              <a:defRPr sz="1600">
                <a:solidFill>
                  <a:schemeClr val="tx1"/>
                </a:solidFill>
                <a:latin typeface="+mn-lt"/>
                <a:ea typeface="+mn-ea"/>
                <a:cs typeface="+mn-cs"/>
              </a:defRPr>
            </a:lvl8pPr>
            <a:lvl9pPr marL="3657600" indent="0" algn="ctr" defTabSz="914400">
              <a:lnSpc>
                <a:spcPct val="90000"/>
              </a:lnSpc>
              <a:spcBef>
                <a:spcPts val="500"/>
              </a:spcBef>
              <a:buFont typeface="Arial"/>
              <a:buNone/>
              <a:defRPr sz="1600">
                <a:solidFill>
                  <a:schemeClr val="tx1"/>
                </a:solidFill>
                <a:latin typeface="+mn-lt"/>
                <a:ea typeface="+mn-ea"/>
                <a:cs typeface="+mn-cs"/>
              </a:defRPr>
            </a:lvl9pPr>
          </a:lstStyle>
          <a:p>
            <a:pPr>
              <a:defRPr/>
            </a:pPr>
            <a:r>
              <a:rPr lang="fr-FR" sz="2800"/>
              <a:t>Formation continue professionnelle</a:t>
            </a:r>
            <a:br>
              <a:rPr lang="fr-FR" sz="2800"/>
            </a:br>
            <a:r>
              <a:rPr lang="fr-FR" sz="2800"/>
              <a:t>en Allemagne</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med" p14:dur="700">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extplatzhalter 1"/>
          <p:cNvSpPr>
            <a:spLocks noGrp="1"/>
          </p:cNvSpPr>
          <p:nvPr>
            <p:ph type="body" sz="quarter" idx="10"/>
          </p:nvPr>
        </p:nvSpPr>
        <p:spPr bwMode="auto">
          <a:xfrm>
            <a:off x="658812" y="817725"/>
            <a:ext cx="11053762" cy="446715"/>
          </a:xfrm>
        </p:spPr>
        <p:txBody>
          <a:bodyPr>
            <a:normAutofit/>
          </a:bodyPr>
          <a:lstStyle/>
          <a:p>
            <a:pPr>
              <a:defRPr/>
            </a:pPr>
            <a:r>
              <a:rPr lang="fr-FR" sz="2000"/>
              <a:t>Coûts et bénéfices de la formation continue professionnelle</a:t>
            </a:r>
          </a:p>
        </p:txBody>
      </p:sp>
      <p:sp>
        <p:nvSpPr>
          <p:cNvPr id="3" name="Titel 2"/>
          <p:cNvSpPr>
            <a:spLocks noGrp="1"/>
          </p:cNvSpPr>
          <p:nvPr>
            <p:ph type="title"/>
          </p:nvPr>
        </p:nvSpPr>
        <p:spPr bwMode="auto"/>
        <p:txBody>
          <a:bodyPr/>
          <a:lstStyle/>
          <a:p>
            <a:pPr>
              <a:defRPr/>
            </a:pPr>
            <a:r>
              <a:rPr lang="fr-FR"/>
              <a:t>6. Financement</a:t>
            </a:r>
          </a:p>
        </p:txBody>
      </p:sp>
      <p:sp>
        <p:nvSpPr>
          <p:cNvPr id="5" name="Inhaltsplatzhalter 4"/>
          <p:cNvSpPr txBox="1"/>
          <p:nvPr/>
        </p:nvSpPr>
        <p:spPr bwMode="auto">
          <a:xfrm>
            <a:off x="658812" y="2168524"/>
            <a:ext cx="11053762" cy="3767702"/>
          </a:xfrm>
          <a:prstGeom prst="rect">
            <a:avLst/>
          </a:prstGeom>
        </p:spPr>
        <p:txBody>
          <a:bodyPr vert="horz" lIns="0" tIns="0" rIns="0" bIns="0" numCol="2"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285750" indent="-285750">
              <a:lnSpc>
                <a:spcPts val="2000"/>
              </a:lnSpc>
              <a:spcBef>
                <a:spcPts val="600"/>
              </a:spcBef>
              <a:buClr>
                <a:srgbClr val="D6851B"/>
              </a:buClr>
              <a:buSzPct val="65000"/>
              <a:buFont typeface="Wingdings 3"/>
              <a:buChar char=""/>
              <a:defRPr/>
            </a:pPr>
            <a:r>
              <a:rPr lang="fr-FR" sz="1600" b="1">
                <a:latin typeface="Calibri"/>
              </a:rPr>
              <a:t>Économiquement : </a:t>
            </a:r>
            <a:r>
              <a:rPr lang="fr-FR" sz="1600">
                <a:latin typeface="Calibri"/>
              </a:rPr>
              <a:t>Effets positifs sur la performance économique des entreprises en matière de :</a:t>
            </a:r>
          </a:p>
          <a:p>
            <a:pPr marL="540000" lvl="1" indent="-252000">
              <a:lnSpc>
                <a:spcPts val="2000"/>
              </a:lnSpc>
              <a:spcBef>
                <a:spcPts val="600"/>
              </a:spcBef>
              <a:buClr>
                <a:srgbClr val="D6851B"/>
              </a:buClr>
              <a:buSzPct val="65000"/>
              <a:buFont typeface="Wingdings 3"/>
              <a:buChar char=""/>
              <a:defRPr/>
            </a:pPr>
            <a:r>
              <a:rPr lang="fr-FR" sz="1600">
                <a:latin typeface="Calibri"/>
              </a:rPr>
              <a:t>Productivité</a:t>
            </a:r>
          </a:p>
          <a:p>
            <a:pPr marL="540000" lvl="1" indent="-252000">
              <a:lnSpc>
                <a:spcPts val="2000"/>
              </a:lnSpc>
              <a:spcBef>
                <a:spcPts val="600"/>
              </a:spcBef>
              <a:buClr>
                <a:srgbClr val="D6851B"/>
              </a:buClr>
              <a:buSzPct val="65000"/>
              <a:buFont typeface="Wingdings 3"/>
              <a:buChar char=""/>
              <a:defRPr/>
            </a:pPr>
            <a:r>
              <a:rPr lang="fr-FR" sz="1600">
                <a:latin typeface="Calibri"/>
              </a:rPr>
              <a:t>Qualité </a:t>
            </a:r>
          </a:p>
          <a:p>
            <a:pPr marL="540000" lvl="1" indent="-252000">
              <a:lnSpc>
                <a:spcPts val="2000"/>
              </a:lnSpc>
              <a:spcBef>
                <a:spcPts val="600"/>
              </a:spcBef>
              <a:buClr>
                <a:srgbClr val="D6851B"/>
              </a:buClr>
              <a:buSzPct val="65000"/>
              <a:buFont typeface="Wingdings 3"/>
              <a:buChar char=""/>
              <a:defRPr/>
            </a:pPr>
            <a:r>
              <a:rPr lang="fr-FR" sz="1600">
                <a:latin typeface="Calibri"/>
              </a:rPr>
              <a:t>Capacité d’innovation au travail</a:t>
            </a:r>
          </a:p>
          <a:p>
            <a:pPr marL="540000" lvl="1" indent="-252000">
              <a:lnSpc>
                <a:spcPts val="2000"/>
              </a:lnSpc>
              <a:spcBef>
                <a:spcPts val="600"/>
              </a:spcBef>
              <a:buClr>
                <a:srgbClr val="D6851B"/>
              </a:buClr>
              <a:buSzPct val="65000"/>
              <a:buFont typeface="Wingdings 3"/>
              <a:buChar char=""/>
              <a:defRPr/>
            </a:pPr>
            <a:r>
              <a:rPr lang="fr-FR" sz="1600">
                <a:latin typeface="Calibri"/>
              </a:rPr>
              <a:t>Taux d’occupation</a:t>
            </a:r>
          </a:p>
          <a:p>
            <a:pPr marL="540000" lvl="1" indent="-252000">
              <a:lnSpc>
                <a:spcPts val="2000"/>
              </a:lnSpc>
              <a:spcBef>
                <a:spcPts val="600"/>
              </a:spcBef>
              <a:buClr>
                <a:srgbClr val="D6851B"/>
              </a:buClr>
              <a:buSzPct val="65000"/>
              <a:buFont typeface="Wingdings 3"/>
              <a:buChar char=""/>
              <a:defRPr/>
            </a:pPr>
            <a:r>
              <a:rPr lang="fr-FR" sz="1600">
                <a:latin typeface="Calibri"/>
              </a:rPr>
              <a:t>Viabilité des entreprises dans le contexte du progrès technologique et de la globalisation croissante</a:t>
            </a:r>
          </a:p>
          <a:p>
            <a:pPr marL="285750" indent="-285750">
              <a:lnSpc>
                <a:spcPts val="2000"/>
              </a:lnSpc>
              <a:spcBef>
                <a:spcPts val="1200"/>
              </a:spcBef>
              <a:buClr>
                <a:srgbClr val="D6851B"/>
              </a:buClr>
              <a:buSzPct val="65000"/>
              <a:buFont typeface="Wingdings 3"/>
              <a:buChar char=""/>
              <a:defRPr/>
            </a:pPr>
            <a:r>
              <a:rPr lang="fr-FR" sz="1600" b="1">
                <a:latin typeface="Calibri"/>
              </a:rPr>
              <a:t>Socialement :</a:t>
            </a:r>
          </a:p>
          <a:p>
            <a:pPr marL="540000" lvl="1" indent="-252000">
              <a:lnSpc>
                <a:spcPts val="1800"/>
              </a:lnSpc>
              <a:spcBef>
                <a:spcPts val="600"/>
              </a:spcBef>
              <a:buClr>
                <a:srgbClr val="D6851B"/>
              </a:buClr>
              <a:buSzPct val="65000"/>
              <a:buFont typeface="Wingdings 3"/>
              <a:buChar char=""/>
              <a:defRPr/>
            </a:pPr>
            <a:r>
              <a:rPr lang="fr-FR" sz="1400">
                <a:latin typeface="Calibri"/>
              </a:rPr>
              <a:t>Plus grande satisfaction des employé·e·s</a:t>
            </a:r>
          </a:p>
          <a:p>
            <a:pPr marL="540000" lvl="1" indent="-252000">
              <a:lnSpc>
                <a:spcPts val="1800"/>
              </a:lnSpc>
              <a:spcBef>
                <a:spcPts val="600"/>
              </a:spcBef>
              <a:buClr>
                <a:srgbClr val="D6851B"/>
              </a:buClr>
              <a:buSzPct val="65000"/>
              <a:buFont typeface="Wingdings 3"/>
              <a:buChar char=""/>
              <a:defRPr/>
            </a:pPr>
            <a:r>
              <a:rPr lang="fr-FR" sz="1400">
                <a:latin typeface="Calibri"/>
              </a:rPr>
              <a:t>Fidélité à l’entreprise</a:t>
            </a:r>
          </a:p>
          <a:p>
            <a:pPr marL="285750" indent="-285750">
              <a:lnSpc>
                <a:spcPts val="2000"/>
              </a:lnSpc>
              <a:spcBef>
                <a:spcPts val="600"/>
              </a:spcBef>
              <a:buClr>
                <a:srgbClr val="D6851B"/>
              </a:buClr>
              <a:buSzPct val="65000"/>
              <a:buFont typeface="Wingdings 3"/>
              <a:buChar char=""/>
              <a:defRPr/>
            </a:pPr>
            <a:endParaRPr lang="de-DE" sz="1600">
              <a:latin typeface="Calibri"/>
            </a:endParaRPr>
          </a:p>
        </p:txBody>
      </p:sp>
      <p:sp>
        <p:nvSpPr>
          <p:cNvPr id="7" name="Textplatzhalter 3"/>
          <p:cNvSpPr txBox="1"/>
          <p:nvPr/>
        </p:nvSpPr>
        <p:spPr bwMode="auto">
          <a:xfrm>
            <a:off x="658813" y="1557337"/>
            <a:ext cx="5437187" cy="468000"/>
          </a:xfrm>
          <a:prstGeom prst="rect">
            <a:avLst/>
          </a:prstGeom>
          <a:solidFill>
            <a:srgbClr val="D6851B"/>
          </a:solidFill>
        </p:spPr>
        <p:txBody>
          <a:bodyPr vert="horz" wrap="square" lIns="36000" tIns="72000" rIns="36000" bIns="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700"/>
              </a:lnSpc>
              <a:spcBef>
                <a:spcPts val="600"/>
              </a:spcBef>
              <a:defRPr/>
            </a:pPr>
            <a:r>
              <a:rPr lang="fr-FR" sz="1800"/>
              <a:t>Bénéfices pour : les entreprises</a:t>
            </a:r>
          </a:p>
        </p:txBody>
      </p:sp>
      <p:pic>
        <p:nvPicPr>
          <p:cNvPr id="26" name="Grafik 25"/>
          <p:cNvPicPr>
            <a:picLocks noChangeAspect="1"/>
          </p:cNvPicPr>
          <p:nvPr/>
        </p:nvPicPr>
        <p:blipFill>
          <a:blip r:embed="rId3"/>
          <a:stretch/>
        </p:blipFill>
        <p:spPr bwMode="auto">
          <a:xfrm>
            <a:off x="6647310" y="2025337"/>
            <a:ext cx="3617543" cy="2664137"/>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extplatzhalter 1"/>
          <p:cNvSpPr>
            <a:spLocks noGrp="1"/>
          </p:cNvSpPr>
          <p:nvPr>
            <p:ph type="body" sz="quarter" idx="10"/>
          </p:nvPr>
        </p:nvSpPr>
        <p:spPr bwMode="auto">
          <a:xfrm>
            <a:off x="658812" y="817725"/>
            <a:ext cx="11053762" cy="446715"/>
          </a:xfrm>
        </p:spPr>
        <p:txBody>
          <a:bodyPr>
            <a:normAutofit/>
          </a:bodyPr>
          <a:lstStyle/>
          <a:p>
            <a:pPr>
              <a:defRPr/>
            </a:pPr>
            <a:r>
              <a:rPr lang="fr-FR" sz="2000"/>
              <a:t>Coûts et bénéfices de la formation continue professionnelle</a:t>
            </a:r>
          </a:p>
        </p:txBody>
      </p:sp>
      <p:sp>
        <p:nvSpPr>
          <p:cNvPr id="3" name="Titel 2"/>
          <p:cNvSpPr>
            <a:spLocks noGrp="1"/>
          </p:cNvSpPr>
          <p:nvPr>
            <p:ph type="title"/>
          </p:nvPr>
        </p:nvSpPr>
        <p:spPr bwMode="auto"/>
        <p:txBody>
          <a:bodyPr/>
          <a:lstStyle/>
          <a:p>
            <a:pPr>
              <a:defRPr/>
            </a:pPr>
            <a:r>
              <a:rPr lang="fr-FR"/>
              <a:t>6. Financement</a:t>
            </a:r>
          </a:p>
        </p:txBody>
      </p:sp>
      <p:sp>
        <p:nvSpPr>
          <p:cNvPr id="5" name="Inhaltsplatzhalter 4"/>
          <p:cNvSpPr txBox="1"/>
          <p:nvPr/>
        </p:nvSpPr>
        <p:spPr bwMode="auto">
          <a:xfrm>
            <a:off x="658812" y="2168525"/>
            <a:ext cx="11053762" cy="3348038"/>
          </a:xfrm>
          <a:prstGeom prst="rect">
            <a:avLst/>
          </a:prstGeom>
        </p:spPr>
        <p:txBody>
          <a:bodyPr vert="horz" lIns="0" tIns="0" rIns="0" bIns="0" numCol="2"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285750" indent="-285750">
              <a:lnSpc>
                <a:spcPts val="2000"/>
              </a:lnSpc>
              <a:spcBef>
                <a:spcPts val="600"/>
              </a:spcBef>
              <a:buClr>
                <a:srgbClr val="D6851B"/>
              </a:buClr>
              <a:buSzPct val="65000"/>
              <a:buFont typeface="Wingdings 3"/>
              <a:buChar char=""/>
              <a:defRPr/>
            </a:pPr>
            <a:r>
              <a:rPr lang="fr-FR" sz="1600">
                <a:latin typeface="Calibri"/>
              </a:rPr>
              <a:t>Effets positifs sur :</a:t>
            </a:r>
          </a:p>
          <a:p>
            <a:pPr marL="540000" lvl="1" indent="-252000">
              <a:lnSpc>
                <a:spcPts val="1800"/>
              </a:lnSpc>
              <a:spcBef>
                <a:spcPts val="600"/>
              </a:spcBef>
              <a:buClr>
                <a:srgbClr val="D6851B"/>
              </a:buClr>
              <a:buSzPct val="65000"/>
              <a:buFont typeface="Wingdings 3"/>
              <a:buChar char=""/>
              <a:defRPr/>
            </a:pPr>
            <a:r>
              <a:rPr lang="fr-FR" sz="1600">
                <a:latin typeface="Calibri"/>
              </a:rPr>
              <a:t>Les revenus</a:t>
            </a:r>
          </a:p>
          <a:p>
            <a:pPr marL="540000" lvl="1" indent="-252000">
              <a:lnSpc>
                <a:spcPts val="1800"/>
              </a:lnSpc>
              <a:spcBef>
                <a:spcPts val="600"/>
              </a:spcBef>
              <a:buClr>
                <a:srgbClr val="D6851B"/>
              </a:buClr>
              <a:buSzPct val="65000"/>
              <a:buFont typeface="Wingdings 3"/>
              <a:buChar char=""/>
              <a:defRPr/>
            </a:pPr>
            <a:r>
              <a:rPr lang="fr-FR" sz="1600">
                <a:latin typeface="Calibri"/>
              </a:rPr>
              <a:t>L’emploi</a:t>
            </a:r>
          </a:p>
          <a:p>
            <a:pPr marL="540000" lvl="1" indent="-252000">
              <a:lnSpc>
                <a:spcPts val="1800"/>
              </a:lnSpc>
              <a:spcBef>
                <a:spcPts val="600"/>
              </a:spcBef>
              <a:buClr>
                <a:srgbClr val="D6851B"/>
              </a:buClr>
              <a:buSzPct val="65000"/>
              <a:buFont typeface="Wingdings 3"/>
              <a:buChar char=""/>
              <a:defRPr/>
            </a:pPr>
            <a:r>
              <a:rPr lang="fr-FR" sz="1600">
                <a:latin typeface="Calibri"/>
              </a:rPr>
              <a:t>Le développement professionnel et personnel</a:t>
            </a:r>
          </a:p>
          <a:p>
            <a:pPr marL="540000" lvl="1" indent="-252000">
              <a:lnSpc>
                <a:spcPts val="1800"/>
              </a:lnSpc>
              <a:spcBef>
                <a:spcPts val="600"/>
              </a:spcBef>
              <a:buClr>
                <a:srgbClr val="D6851B"/>
              </a:buClr>
              <a:buSzPct val="65000"/>
              <a:buFont typeface="Wingdings 3"/>
              <a:buChar char=""/>
              <a:defRPr/>
            </a:pPr>
            <a:r>
              <a:rPr lang="fr-FR" sz="1600">
                <a:latin typeface="Calibri"/>
              </a:rPr>
              <a:t>La santé</a:t>
            </a:r>
          </a:p>
          <a:p>
            <a:pPr marL="540000" lvl="1" indent="-252000">
              <a:lnSpc>
                <a:spcPts val="1800"/>
              </a:lnSpc>
              <a:spcBef>
                <a:spcPts val="600"/>
              </a:spcBef>
              <a:buClr>
                <a:srgbClr val="D6851B"/>
              </a:buClr>
              <a:buSzPct val="65000"/>
              <a:buFont typeface="Wingdings 3"/>
              <a:buChar char=""/>
              <a:defRPr/>
            </a:pPr>
            <a:r>
              <a:rPr lang="fr-FR" sz="1600">
                <a:latin typeface="Calibri"/>
              </a:rPr>
              <a:t>La satisfaction au travail et par conséquent dans la vie</a:t>
            </a:r>
          </a:p>
          <a:p>
            <a:pPr marL="285750" indent="-285750">
              <a:lnSpc>
                <a:spcPts val="2000"/>
              </a:lnSpc>
              <a:spcBef>
                <a:spcPts val="1200"/>
              </a:spcBef>
              <a:buClr>
                <a:srgbClr val="D6851B"/>
              </a:buClr>
              <a:buSzPct val="65000"/>
              <a:buFont typeface="Wingdings 3"/>
              <a:buChar char=""/>
              <a:defRPr/>
            </a:pPr>
            <a:r>
              <a:rPr lang="fr-FR" sz="1600">
                <a:latin typeface="Calibri"/>
              </a:rPr>
              <a:t>Déploiement des potentiels de développement professionnels personnels</a:t>
            </a:r>
          </a:p>
          <a:p>
            <a:pPr marL="285750" indent="-285750">
              <a:lnSpc>
                <a:spcPts val="2000"/>
              </a:lnSpc>
              <a:spcBef>
                <a:spcPts val="1200"/>
              </a:spcBef>
              <a:buClr>
                <a:srgbClr val="D6851B"/>
              </a:buClr>
              <a:buSzPct val="65000"/>
              <a:buFont typeface="Wingdings 3"/>
              <a:buChar char=""/>
              <a:defRPr/>
            </a:pPr>
            <a:r>
              <a:rPr lang="fr-FR" sz="1600">
                <a:latin typeface="Calibri"/>
              </a:rPr>
              <a:t>Maintien de l’employabilité</a:t>
            </a:r>
          </a:p>
        </p:txBody>
      </p:sp>
      <p:sp>
        <p:nvSpPr>
          <p:cNvPr id="7" name="Textplatzhalter 3"/>
          <p:cNvSpPr txBox="1"/>
          <p:nvPr/>
        </p:nvSpPr>
        <p:spPr bwMode="auto">
          <a:xfrm>
            <a:off x="658813" y="1557337"/>
            <a:ext cx="5437187" cy="468000"/>
          </a:xfrm>
          <a:prstGeom prst="rect">
            <a:avLst/>
          </a:prstGeom>
          <a:solidFill>
            <a:srgbClr val="D6851B"/>
          </a:solidFill>
        </p:spPr>
        <p:txBody>
          <a:bodyPr vert="horz" wrap="square" lIns="36000" tIns="72000" rIns="36000" bIns="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700"/>
              </a:lnSpc>
              <a:spcBef>
                <a:spcPts val="600"/>
              </a:spcBef>
              <a:defRPr/>
            </a:pPr>
            <a:r>
              <a:rPr lang="fr-FR" sz="1800"/>
              <a:t>Bénéfices pour : les personnes/les employé·e·s</a:t>
            </a:r>
          </a:p>
        </p:txBody>
      </p:sp>
      <p:pic>
        <p:nvPicPr>
          <p:cNvPr id="9" name="Grafik 8"/>
          <p:cNvPicPr>
            <a:picLocks noChangeAspect="1"/>
          </p:cNvPicPr>
          <p:nvPr/>
        </p:nvPicPr>
        <p:blipFill>
          <a:blip r:embed="rId3">
            <a:extLst>
              <a:ext uri="{96DAC541-7B7A-43D3-8B79-37D633B846F1}">
                <asvg:svgBlip xmlns:asvg="http://schemas.microsoft.com/office/drawing/2016/SVG/main" r:embed="rId4"/>
              </a:ext>
            </a:extLst>
          </a:blip>
          <a:stretch/>
        </p:blipFill>
        <p:spPr bwMode="auto">
          <a:xfrm>
            <a:off x="8416838" y="2025337"/>
            <a:ext cx="1575194" cy="3078241"/>
          </a:xfrm>
          <a:prstGeom prst="rect">
            <a:avLst/>
          </a:prstGeom>
        </p:spPr>
      </p:pic>
      <p:grpSp>
        <p:nvGrpSpPr>
          <p:cNvPr id="11" name="Gruppieren 10"/>
          <p:cNvGrpSpPr/>
          <p:nvPr/>
        </p:nvGrpSpPr>
        <p:grpSpPr bwMode="auto">
          <a:xfrm>
            <a:off x="6887496" y="1894989"/>
            <a:ext cx="1388971" cy="2999031"/>
            <a:chOff x="2466852" y="4726567"/>
            <a:chExt cx="535353" cy="1155921"/>
          </a:xfrm>
        </p:grpSpPr>
        <p:sp>
          <p:nvSpPr>
            <p:cNvPr id="12" name="Rechteck: abgerundete Ecken 31"/>
            <p:cNvSpPr/>
            <p:nvPr/>
          </p:nvSpPr>
          <p:spPr bwMode="auto">
            <a:xfrm>
              <a:off x="2824520" y="5024046"/>
              <a:ext cx="171093" cy="858442"/>
            </a:xfrm>
            <a:custGeom>
              <a:avLst/>
              <a:gdLst>
                <a:gd name="connsiteX0" fmla="*/ 0 w 178594"/>
                <a:gd name="connsiteY0" fmla="*/ 29766 h 419253"/>
                <a:gd name="connsiteX1" fmla="*/ 29766 w 178594"/>
                <a:gd name="connsiteY1" fmla="*/ 0 h 419253"/>
                <a:gd name="connsiteX2" fmla="*/ 148828 w 178594"/>
                <a:gd name="connsiteY2" fmla="*/ 0 h 419253"/>
                <a:gd name="connsiteX3" fmla="*/ 178594 w 178594"/>
                <a:gd name="connsiteY3" fmla="*/ 29766 h 419253"/>
                <a:gd name="connsiteX4" fmla="*/ 178594 w 178594"/>
                <a:gd name="connsiteY4" fmla="*/ 389487 h 419253"/>
                <a:gd name="connsiteX5" fmla="*/ 148828 w 178594"/>
                <a:gd name="connsiteY5" fmla="*/ 419253 h 419253"/>
                <a:gd name="connsiteX6" fmla="*/ 29766 w 178594"/>
                <a:gd name="connsiteY6" fmla="*/ 419253 h 419253"/>
                <a:gd name="connsiteX7" fmla="*/ 0 w 178594"/>
                <a:gd name="connsiteY7" fmla="*/ 389487 h 419253"/>
                <a:gd name="connsiteX8" fmla="*/ 0 w 178594"/>
                <a:gd name="connsiteY8" fmla="*/ 29766 h 419253"/>
                <a:gd name="connsiteX0" fmla="*/ 0 w 178594"/>
                <a:gd name="connsiteY0" fmla="*/ 65485 h 454972"/>
                <a:gd name="connsiteX1" fmla="*/ 25004 w 178594"/>
                <a:gd name="connsiteY1" fmla="*/ 0 h 454972"/>
                <a:gd name="connsiteX2" fmla="*/ 148828 w 178594"/>
                <a:gd name="connsiteY2" fmla="*/ 35719 h 454972"/>
                <a:gd name="connsiteX3" fmla="*/ 178594 w 178594"/>
                <a:gd name="connsiteY3" fmla="*/ 65485 h 454972"/>
                <a:gd name="connsiteX4" fmla="*/ 178594 w 178594"/>
                <a:gd name="connsiteY4" fmla="*/ 425206 h 454972"/>
                <a:gd name="connsiteX5" fmla="*/ 148828 w 178594"/>
                <a:gd name="connsiteY5" fmla="*/ 454972 h 454972"/>
                <a:gd name="connsiteX6" fmla="*/ 29766 w 178594"/>
                <a:gd name="connsiteY6" fmla="*/ 454972 h 454972"/>
                <a:gd name="connsiteX7" fmla="*/ 0 w 178594"/>
                <a:gd name="connsiteY7" fmla="*/ 425206 h 454972"/>
                <a:gd name="connsiteX8" fmla="*/ 0 w 178594"/>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78594 w 192881"/>
                <a:gd name="connsiteY4" fmla="*/ 425206 h 454972"/>
                <a:gd name="connsiteX5" fmla="*/ 148828 w 192881"/>
                <a:gd name="connsiteY5" fmla="*/ 454972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78594 w 192881"/>
                <a:gd name="connsiteY4" fmla="*/ 425206 h 454972"/>
                <a:gd name="connsiteX5" fmla="*/ 148828 w 192881"/>
                <a:gd name="connsiteY5" fmla="*/ 454972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83356 w 192881"/>
                <a:gd name="connsiteY4" fmla="*/ 408538 h 454972"/>
                <a:gd name="connsiteX5" fmla="*/ 148828 w 192881"/>
                <a:gd name="connsiteY5" fmla="*/ 454972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39303 w 192881"/>
                <a:gd name="connsiteY2" fmla="*/ 38100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39303 w 192881"/>
                <a:gd name="connsiteY2" fmla="*/ 38100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39303 w 192881"/>
                <a:gd name="connsiteY2" fmla="*/ 38100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835972"/>
                <a:gd name="connsiteX1" fmla="*/ 25004 w 192881"/>
                <a:gd name="connsiteY1" fmla="*/ 0 h 835972"/>
                <a:gd name="connsiteX2" fmla="*/ 139303 w 192881"/>
                <a:gd name="connsiteY2" fmla="*/ 38100 h 835972"/>
                <a:gd name="connsiteX3" fmla="*/ 192881 w 192881"/>
                <a:gd name="connsiteY3" fmla="*/ 336947 h 835972"/>
                <a:gd name="connsiteX4" fmla="*/ 183356 w 192881"/>
                <a:gd name="connsiteY4" fmla="*/ 408538 h 835972"/>
                <a:gd name="connsiteX5" fmla="*/ 148828 w 192881"/>
                <a:gd name="connsiteY5" fmla="*/ 447829 h 835972"/>
                <a:gd name="connsiteX6" fmla="*/ 139304 w 192881"/>
                <a:gd name="connsiteY6" fmla="*/ 835972 h 835972"/>
                <a:gd name="connsiteX7" fmla="*/ 0 w 192881"/>
                <a:gd name="connsiteY7" fmla="*/ 425206 h 835972"/>
                <a:gd name="connsiteX8" fmla="*/ 0 w 192881"/>
                <a:gd name="connsiteY8" fmla="*/ 65485 h 835972"/>
                <a:gd name="connsiteX0" fmla="*/ 0 w 192881"/>
                <a:gd name="connsiteY0" fmla="*/ 65485 h 835972"/>
                <a:gd name="connsiteX1" fmla="*/ 25004 w 192881"/>
                <a:gd name="connsiteY1" fmla="*/ 0 h 835972"/>
                <a:gd name="connsiteX2" fmla="*/ 139303 w 192881"/>
                <a:gd name="connsiteY2" fmla="*/ 38100 h 835972"/>
                <a:gd name="connsiteX3" fmla="*/ 192881 w 192881"/>
                <a:gd name="connsiteY3" fmla="*/ 336947 h 835972"/>
                <a:gd name="connsiteX4" fmla="*/ 183356 w 192881"/>
                <a:gd name="connsiteY4" fmla="*/ 408538 h 835972"/>
                <a:gd name="connsiteX5" fmla="*/ 127397 w 192881"/>
                <a:gd name="connsiteY5" fmla="*/ 447829 h 835972"/>
                <a:gd name="connsiteX6" fmla="*/ 139304 w 192881"/>
                <a:gd name="connsiteY6" fmla="*/ 835972 h 835972"/>
                <a:gd name="connsiteX7" fmla="*/ 0 w 192881"/>
                <a:gd name="connsiteY7" fmla="*/ 425206 h 835972"/>
                <a:gd name="connsiteX8" fmla="*/ 0 w 192881"/>
                <a:gd name="connsiteY8" fmla="*/ 65485 h 835972"/>
                <a:gd name="connsiteX0" fmla="*/ 0 w 192881"/>
                <a:gd name="connsiteY0" fmla="*/ 65485 h 835972"/>
                <a:gd name="connsiteX1" fmla="*/ 25004 w 192881"/>
                <a:gd name="connsiteY1" fmla="*/ 0 h 835972"/>
                <a:gd name="connsiteX2" fmla="*/ 139303 w 192881"/>
                <a:gd name="connsiteY2" fmla="*/ 38100 h 835972"/>
                <a:gd name="connsiteX3" fmla="*/ 192881 w 192881"/>
                <a:gd name="connsiteY3" fmla="*/ 336947 h 835972"/>
                <a:gd name="connsiteX4" fmla="*/ 183356 w 192881"/>
                <a:gd name="connsiteY4" fmla="*/ 408538 h 835972"/>
                <a:gd name="connsiteX5" fmla="*/ 139304 w 192881"/>
                <a:gd name="connsiteY5" fmla="*/ 447829 h 835972"/>
                <a:gd name="connsiteX6" fmla="*/ 139304 w 192881"/>
                <a:gd name="connsiteY6" fmla="*/ 835972 h 835972"/>
                <a:gd name="connsiteX7" fmla="*/ 0 w 192881"/>
                <a:gd name="connsiteY7" fmla="*/ 425206 h 835972"/>
                <a:gd name="connsiteX8" fmla="*/ 0 w 192881"/>
                <a:gd name="connsiteY8" fmla="*/ 65485 h 835972"/>
                <a:gd name="connsiteX0" fmla="*/ 0 w 192881"/>
                <a:gd name="connsiteY0" fmla="*/ 65485 h 842409"/>
                <a:gd name="connsiteX1" fmla="*/ 25004 w 192881"/>
                <a:gd name="connsiteY1" fmla="*/ 0 h 842409"/>
                <a:gd name="connsiteX2" fmla="*/ 139303 w 192881"/>
                <a:gd name="connsiteY2" fmla="*/ 38100 h 842409"/>
                <a:gd name="connsiteX3" fmla="*/ 192881 w 192881"/>
                <a:gd name="connsiteY3" fmla="*/ 336947 h 842409"/>
                <a:gd name="connsiteX4" fmla="*/ 183356 w 192881"/>
                <a:gd name="connsiteY4" fmla="*/ 408538 h 842409"/>
                <a:gd name="connsiteX5" fmla="*/ 139304 w 192881"/>
                <a:gd name="connsiteY5" fmla="*/ 447829 h 842409"/>
                <a:gd name="connsiteX6" fmla="*/ 139304 w 192881"/>
                <a:gd name="connsiteY6" fmla="*/ 835972 h 842409"/>
                <a:gd name="connsiteX7" fmla="*/ 109538 w 192881"/>
                <a:gd name="connsiteY7" fmla="*/ 834781 h 842409"/>
                <a:gd name="connsiteX8" fmla="*/ 0 w 192881"/>
                <a:gd name="connsiteY8" fmla="*/ 65485 h 842409"/>
                <a:gd name="connsiteX0" fmla="*/ 0 w 192881"/>
                <a:gd name="connsiteY0" fmla="*/ 65485 h 842409"/>
                <a:gd name="connsiteX1" fmla="*/ 25004 w 192881"/>
                <a:gd name="connsiteY1" fmla="*/ 0 h 842409"/>
                <a:gd name="connsiteX2" fmla="*/ 139303 w 192881"/>
                <a:gd name="connsiteY2" fmla="*/ 38100 h 842409"/>
                <a:gd name="connsiteX3" fmla="*/ 192881 w 192881"/>
                <a:gd name="connsiteY3" fmla="*/ 336947 h 842409"/>
                <a:gd name="connsiteX4" fmla="*/ 183356 w 192881"/>
                <a:gd name="connsiteY4" fmla="*/ 408538 h 842409"/>
                <a:gd name="connsiteX5" fmla="*/ 139304 w 192881"/>
                <a:gd name="connsiteY5" fmla="*/ 447829 h 842409"/>
                <a:gd name="connsiteX6" fmla="*/ 139304 w 192881"/>
                <a:gd name="connsiteY6" fmla="*/ 835972 h 842409"/>
                <a:gd name="connsiteX7" fmla="*/ 109538 w 192881"/>
                <a:gd name="connsiteY7" fmla="*/ 834781 h 842409"/>
                <a:gd name="connsiteX8" fmla="*/ 0 w 192881"/>
                <a:gd name="connsiteY8" fmla="*/ 65485 h 842409"/>
                <a:gd name="connsiteX0" fmla="*/ 0 w 192881"/>
                <a:gd name="connsiteY0" fmla="*/ 65485 h 838046"/>
                <a:gd name="connsiteX1" fmla="*/ 25004 w 192881"/>
                <a:gd name="connsiteY1" fmla="*/ 0 h 838046"/>
                <a:gd name="connsiteX2" fmla="*/ 139303 w 192881"/>
                <a:gd name="connsiteY2" fmla="*/ 38100 h 838046"/>
                <a:gd name="connsiteX3" fmla="*/ 192881 w 192881"/>
                <a:gd name="connsiteY3" fmla="*/ 336947 h 838046"/>
                <a:gd name="connsiteX4" fmla="*/ 183356 w 192881"/>
                <a:gd name="connsiteY4" fmla="*/ 408538 h 838046"/>
                <a:gd name="connsiteX5" fmla="*/ 139304 w 192881"/>
                <a:gd name="connsiteY5" fmla="*/ 447829 h 838046"/>
                <a:gd name="connsiteX6" fmla="*/ 144066 w 192881"/>
                <a:gd name="connsiteY6" fmla="*/ 800254 h 838046"/>
                <a:gd name="connsiteX7" fmla="*/ 109538 w 192881"/>
                <a:gd name="connsiteY7" fmla="*/ 834781 h 838046"/>
                <a:gd name="connsiteX8" fmla="*/ 0 w 192881"/>
                <a:gd name="connsiteY8" fmla="*/ 65485 h 838046"/>
                <a:gd name="connsiteX0" fmla="*/ 0 w 195263"/>
                <a:gd name="connsiteY0" fmla="*/ 65485 h 810307"/>
                <a:gd name="connsiteX1" fmla="*/ 25004 w 195263"/>
                <a:gd name="connsiteY1" fmla="*/ 0 h 810307"/>
                <a:gd name="connsiteX2" fmla="*/ 139303 w 195263"/>
                <a:gd name="connsiteY2" fmla="*/ 38100 h 810307"/>
                <a:gd name="connsiteX3" fmla="*/ 192881 w 195263"/>
                <a:gd name="connsiteY3" fmla="*/ 336947 h 810307"/>
                <a:gd name="connsiteX4" fmla="*/ 183356 w 195263"/>
                <a:gd name="connsiteY4" fmla="*/ 408538 h 810307"/>
                <a:gd name="connsiteX5" fmla="*/ 139304 w 195263"/>
                <a:gd name="connsiteY5" fmla="*/ 447829 h 810307"/>
                <a:gd name="connsiteX6" fmla="*/ 144066 w 195263"/>
                <a:gd name="connsiteY6" fmla="*/ 800254 h 810307"/>
                <a:gd name="connsiteX7" fmla="*/ 195263 w 195263"/>
                <a:gd name="connsiteY7" fmla="*/ 803825 h 810307"/>
                <a:gd name="connsiteX8" fmla="*/ 0 w 195263"/>
                <a:gd name="connsiteY8" fmla="*/ 65485 h 810307"/>
                <a:gd name="connsiteX0" fmla="*/ 145246 w 171441"/>
                <a:gd name="connsiteY0" fmla="*/ 858442 h 858442"/>
                <a:gd name="connsiteX1" fmla="*/ 1182 w 171441"/>
                <a:gd name="connsiteY1" fmla="*/ 0 h 858442"/>
                <a:gd name="connsiteX2" fmla="*/ 115481 w 171441"/>
                <a:gd name="connsiteY2" fmla="*/ 38100 h 858442"/>
                <a:gd name="connsiteX3" fmla="*/ 169059 w 171441"/>
                <a:gd name="connsiteY3" fmla="*/ 336947 h 858442"/>
                <a:gd name="connsiteX4" fmla="*/ 159534 w 171441"/>
                <a:gd name="connsiteY4" fmla="*/ 408538 h 858442"/>
                <a:gd name="connsiteX5" fmla="*/ 115482 w 171441"/>
                <a:gd name="connsiteY5" fmla="*/ 447829 h 858442"/>
                <a:gd name="connsiteX6" fmla="*/ 120244 w 171441"/>
                <a:gd name="connsiteY6" fmla="*/ 800254 h 858442"/>
                <a:gd name="connsiteX7" fmla="*/ 171441 w 171441"/>
                <a:gd name="connsiteY7" fmla="*/ 803825 h 858442"/>
                <a:gd name="connsiteX8" fmla="*/ 145246 w 171441"/>
                <a:gd name="connsiteY8" fmla="*/ 858442 h 858442"/>
                <a:gd name="connsiteX0" fmla="*/ 146189 w 172384"/>
                <a:gd name="connsiteY0" fmla="*/ 858442 h 858442"/>
                <a:gd name="connsiteX1" fmla="*/ 29509 w 172384"/>
                <a:gd name="connsiteY1" fmla="*/ 755248 h 858442"/>
                <a:gd name="connsiteX2" fmla="*/ 2125 w 172384"/>
                <a:gd name="connsiteY2" fmla="*/ 0 h 858442"/>
                <a:gd name="connsiteX3" fmla="*/ 116424 w 172384"/>
                <a:gd name="connsiteY3" fmla="*/ 38100 h 858442"/>
                <a:gd name="connsiteX4" fmla="*/ 170002 w 172384"/>
                <a:gd name="connsiteY4" fmla="*/ 336947 h 858442"/>
                <a:gd name="connsiteX5" fmla="*/ 160477 w 172384"/>
                <a:gd name="connsiteY5" fmla="*/ 408538 h 858442"/>
                <a:gd name="connsiteX6" fmla="*/ 116425 w 172384"/>
                <a:gd name="connsiteY6" fmla="*/ 447829 h 858442"/>
                <a:gd name="connsiteX7" fmla="*/ 121187 w 172384"/>
                <a:gd name="connsiteY7" fmla="*/ 800254 h 858442"/>
                <a:gd name="connsiteX8" fmla="*/ 172384 w 172384"/>
                <a:gd name="connsiteY8" fmla="*/ 803825 h 858442"/>
                <a:gd name="connsiteX9" fmla="*/ 146189 w 172384"/>
                <a:gd name="connsiteY9" fmla="*/ 858442 h 858442"/>
                <a:gd name="connsiteX0" fmla="*/ 144898 w 171093"/>
                <a:gd name="connsiteY0" fmla="*/ 858442 h 858442"/>
                <a:gd name="connsiteX1" fmla="*/ 28218 w 171093"/>
                <a:gd name="connsiteY1" fmla="*/ 755248 h 858442"/>
                <a:gd name="connsiteX2" fmla="*/ 834 w 171093"/>
                <a:gd name="connsiteY2" fmla="*/ 0 h 858442"/>
                <a:gd name="connsiteX3" fmla="*/ 115133 w 171093"/>
                <a:gd name="connsiteY3" fmla="*/ 38100 h 858442"/>
                <a:gd name="connsiteX4" fmla="*/ 168711 w 171093"/>
                <a:gd name="connsiteY4" fmla="*/ 336947 h 858442"/>
                <a:gd name="connsiteX5" fmla="*/ 159186 w 171093"/>
                <a:gd name="connsiteY5" fmla="*/ 408538 h 858442"/>
                <a:gd name="connsiteX6" fmla="*/ 115134 w 171093"/>
                <a:gd name="connsiteY6" fmla="*/ 447829 h 858442"/>
                <a:gd name="connsiteX7" fmla="*/ 119896 w 171093"/>
                <a:gd name="connsiteY7" fmla="*/ 800254 h 858442"/>
                <a:gd name="connsiteX8" fmla="*/ 171093 w 171093"/>
                <a:gd name="connsiteY8" fmla="*/ 803825 h 858442"/>
                <a:gd name="connsiteX9" fmla="*/ 144898 w 171093"/>
                <a:gd name="connsiteY9" fmla="*/ 858442 h 858442"/>
                <a:gd name="connsiteX0" fmla="*/ 144898 w 171093"/>
                <a:gd name="connsiteY0" fmla="*/ 858442 h 858442"/>
                <a:gd name="connsiteX1" fmla="*/ 28218 w 171093"/>
                <a:gd name="connsiteY1" fmla="*/ 755248 h 858442"/>
                <a:gd name="connsiteX2" fmla="*/ 834 w 171093"/>
                <a:gd name="connsiteY2" fmla="*/ 0 h 858442"/>
                <a:gd name="connsiteX3" fmla="*/ 115133 w 171093"/>
                <a:gd name="connsiteY3" fmla="*/ 38100 h 858442"/>
                <a:gd name="connsiteX4" fmla="*/ 168711 w 171093"/>
                <a:gd name="connsiteY4" fmla="*/ 336947 h 858442"/>
                <a:gd name="connsiteX5" fmla="*/ 159186 w 171093"/>
                <a:gd name="connsiteY5" fmla="*/ 408538 h 858442"/>
                <a:gd name="connsiteX6" fmla="*/ 115134 w 171093"/>
                <a:gd name="connsiteY6" fmla="*/ 447829 h 858442"/>
                <a:gd name="connsiteX7" fmla="*/ 127040 w 171093"/>
                <a:gd name="connsiteY7" fmla="*/ 797873 h 858442"/>
                <a:gd name="connsiteX8" fmla="*/ 171093 w 171093"/>
                <a:gd name="connsiteY8" fmla="*/ 803825 h 858442"/>
                <a:gd name="connsiteX9" fmla="*/ 144898 w 171093"/>
                <a:gd name="connsiteY9" fmla="*/ 858442 h 858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093" h="858442" extrusionOk="0">
                  <a:moveTo>
                    <a:pt x="144898" y="858442"/>
                  </a:moveTo>
                  <a:cubicBezTo>
                    <a:pt x="128626" y="803118"/>
                    <a:pt x="52229" y="898322"/>
                    <a:pt x="28218" y="755248"/>
                  </a:cubicBezTo>
                  <a:cubicBezTo>
                    <a:pt x="32782" y="621699"/>
                    <a:pt x="-6111" y="72296"/>
                    <a:pt x="834" y="0"/>
                  </a:cubicBezTo>
                  <a:cubicBezTo>
                    <a:pt x="40521" y="0"/>
                    <a:pt x="63540" y="14287"/>
                    <a:pt x="115133" y="38100"/>
                  </a:cubicBezTo>
                  <a:cubicBezTo>
                    <a:pt x="136334" y="116681"/>
                    <a:pt x="168711" y="320508"/>
                    <a:pt x="168711" y="336947"/>
                  </a:cubicBezTo>
                  <a:cubicBezTo>
                    <a:pt x="118705" y="363986"/>
                    <a:pt x="163948" y="379118"/>
                    <a:pt x="159186" y="408538"/>
                  </a:cubicBezTo>
                  <a:cubicBezTo>
                    <a:pt x="159186" y="424977"/>
                    <a:pt x="131573" y="447829"/>
                    <a:pt x="115134" y="447829"/>
                  </a:cubicBezTo>
                  <a:cubicBezTo>
                    <a:pt x="116721" y="565304"/>
                    <a:pt x="125453" y="680398"/>
                    <a:pt x="127040" y="797873"/>
                  </a:cubicBezTo>
                  <a:cubicBezTo>
                    <a:pt x="110601" y="797873"/>
                    <a:pt x="171093" y="820264"/>
                    <a:pt x="171093" y="803825"/>
                  </a:cubicBezTo>
                  <a:lnTo>
                    <a:pt x="144898" y="85844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13" name="Grafik 12"/>
            <p:cNvPicPr>
              <a:picLocks noChangeAspect="1"/>
            </p:cNvPicPr>
            <p:nvPr/>
          </p:nvPicPr>
          <p:blipFill>
            <a:blip r:embed="rId5">
              <a:extLst>
                <a:ext uri="{96DAC541-7B7A-43D3-8B79-37D633B846F1}">
                  <asvg:svgBlip xmlns:asvg="http://schemas.microsoft.com/office/drawing/2016/SVG/main" r:embed="rId6"/>
                </a:ext>
              </a:extLst>
            </a:blip>
            <a:stretch/>
          </p:blipFill>
          <p:spPr bwMode="auto">
            <a:xfrm>
              <a:off x="2466852" y="4726567"/>
              <a:ext cx="535353" cy="1148191"/>
            </a:xfrm>
            <a:prstGeom prst="rect">
              <a:avLst/>
            </a:prstGeom>
          </p:spPr>
        </p:pic>
      </p:gr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extplatzhalter 1"/>
          <p:cNvSpPr>
            <a:spLocks noGrp="1"/>
          </p:cNvSpPr>
          <p:nvPr>
            <p:ph type="body" sz="quarter" idx="10"/>
          </p:nvPr>
        </p:nvSpPr>
        <p:spPr bwMode="auto">
          <a:xfrm>
            <a:off x="658812" y="817725"/>
            <a:ext cx="11053762" cy="446715"/>
          </a:xfrm>
        </p:spPr>
        <p:txBody>
          <a:bodyPr>
            <a:normAutofit/>
          </a:bodyPr>
          <a:lstStyle/>
          <a:p>
            <a:pPr>
              <a:defRPr/>
            </a:pPr>
            <a:r>
              <a:rPr lang="fr-FR" sz="2000"/>
              <a:t> Qui peut proposer des formations continues ? Qui accorde l’accréditation ?</a:t>
            </a:r>
          </a:p>
        </p:txBody>
      </p:sp>
      <p:sp>
        <p:nvSpPr>
          <p:cNvPr id="3" name="Titel 2"/>
          <p:cNvSpPr>
            <a:spLocks noGrp="1"/>
          </p:cNvSpPr>
          <p:nvPr>
            <p:ph type="title"/>
          </p:nvPr>
        </p:nvSpPr>
        <p:spPr bwMode="auto"/>
        <p:txBody>
          <a:bodyPr/>
          <a:lstStyle/>
          <a:p>
            <a:pPr>
              <a:defRPr/>
            </a:pPr>
            <a:r>
              <a:rPr lang="fr-FR"/>
              <a:t>7. Formation continue non formelle : le marché des prestataires </a:t>
            </a:r>
          </a:p>
        </p:txBody>
      </p:sp>
      <p:sp>
        <p:nvSpPr>
          <p:cNvPr id="5" name="Inhaltsplatzhalter 4"/>
          <p:cNvSpPr txBox="1"/>
          <p:nvPr/>
        </p:nvSpPr>
        <p:spPr bwMode="auto">
          <a:xfrm>
            <a:off x="658812" y="1557339"/>
            <a:ext cx="11053762" cy="3873077"/>
          </a:xfrm>
          <a:prstGeom prst="rect">
            <a:avLst/>
          </a:prstGeom>
        </p:spPr>
        <p:txBody>
          <a:bodyPr vert="horz" lIns="0" tIns="0" rIns="0" bIns="0" numCol="2"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285750" indent="-285750">
              <a:lnSpc>
                <a:spcPts val="2000"/>
              </a:lnSpc>
              <a:spcBef>
                <a:spcPts val="600"/>
              </a:spcBef>
              <a:spcAft>
                <a:spcPts val="200"/>
              </a:spcAft>
              <a:buClr>
                <a:srgbClr val="D6851B"/>
              </a:buClr>
              <a:buSzPct val="65000"/>
              <a:buFont typeface="Wingdings 3"/>
              <a:buChar char=""/>
              <a:defRPr/>
            </a:pPr>
            <a:r>
              <a:rPr lang="fr-FR" sz="1600" dirty="0">
                <a:latin typeface="Calibri"/>
              </a:rPr>
              <a:t>Les grandes entreprises organisent plus de</a:t>
            </a:r>
            <a:br>
              <a:rPr lang="fr-FR" sz="1600" dirty="0">
                <a:latin typeface="Calibri"/>
              </a:rPr>
            </a:br>
            <a:r>
              <a:rPr lang="fr-FR" sz="1600" dirty="0">
                <a:latin typeface="Calibri"/>
              </a:rPr>
              <a:t>la moitié des cours de formation continue</a:t>
            </a:r>
          </a:p>
          <a:p>
            <a:pPr marL="285750" indent="-285750">
              <a:lnSpc>
                <a:spcPts val="2000"/>
              </a:lnSpc>
              <a:spcBef>
                <a:spcPts val="1200"/>
              </a:spcBef>
              <a:spcAft>
                <a:spcPts val="200"/>
              </a:spcAft>
              <a:buClr>
                <a:srgbClr val="D6851B"/>
              </a:buClr>
              <a:buSzPct val="65000"/>
              <a:buFont typeface="Wingdings 3"/>
              <a:buChar char=""/>
              <a:defRPr/>
            </a:pPr>
            <a:r>
              <a:rPr lang="fr-FR" sz="1600" dirty="0">
                <a:latin typeface="Calibri"/>
              </a:rPr>
              <a:t>Par ailleurs, il existe plus de 20 000 prestataires :</a:t>
            </a:r>
          </a:p>
          <a:p>
            <a:pPr marL="540000" lvl="1" indent="-252000">
              <a:lnSpc>
                <a:spcPts val="1800"/>
              </a:lnSpc>
              <a:spcBef>
                <a:spcPts val="600"/>
              </a:spcBef>
              <a:spcAft>
                <a:spcPts val="200"/>
              </a:spcAft>
              <a:buClr>
                <a:srgbClr val="D6851B"/>
              </a:buClr>
              <a:buSzPct val="65000"/>
              <a:buFont typeface="Wingdings 3"/>
              <a:buChar char=""/>
              <a:defRPr/>
            </a:pPr>
            <a:r>
              <a:rPr lang="fr-FR" sz="1600" dirty="0">
                <a:latin typeface="Calibri"/>
              </a:rPr>
              <a:t>Organismes publics</a:t>
            </a:r>
          </a:p>
          <a:p>
            <a:pPr marL="540000" lvl="1" indent="-252000">
              <a:lnSpc>
                <a:spcPts val="1800"/>
              </a:lnSpc>
              <a:spcBef>
                <a:spcPts val="600"/>
              </a:spcBef>
              <a:spcAft>
                <a:spcPts val="200"/>
              </a:spcAft>
              <a:buClr>
                <a:srgbClr val="D6851B"/>
              </a:buClr>
              <a:buSzPct val="65000"/>
              <a:buFont typeface="Wingdings 3"/>
              <a:buChar char=""/>
              <a:defRPr/>
            </a:pPr>
            <a:r>
              <a:rPr lang="fr-FR" sz="1600" dirty="0">
                <a:latin typeface="Calibri"/>
              </a:rPr>
              <a:t>Universités et instituts de recherche</a:t>
            </a:r>
          </a:p>
          <a:p>
            <a:pPr marL="540000" lvl="1" indent="-252000">
              <a:lnSpc>
                <a:spcPts val="1800"/>
              </a:lnSpc>
              <a:spcBef>
                <a:spcPts val="600"/>
              </a:spcBef>
              <a:spcAft>
                <a:spcPts val="200"/>
              </a:spcAft>
              <a:buClr>
                <a:srgbClr val="D6851B"/>
              </a:buClr>
              <a:buSzPct val="65000"/>
              <a:buFont typeface="Wingdings 3"/>
              <a:buChar char=""/>
              <a:defRPr/>
            </a:pPr>
            <a:r>
              <a:rPr lang="fr-FR" sz="1600" dirty="0">
                <a:latin typeface="Calibri"/>
              </a:rPr>
              <a:t>Églises</a:t>
            </a:r>
          </a:p>
          <a:p>
            <a:pPr marL="540000" lvl="1" indent="-252000">
              <a:lnSpc>
                <a:spcPts val="1800"/>
              </a:lnSpc>
              <a:spcBef>
                <a:spcPts val="600"/>
              </a:spcBef>
              <a:spcAft>
                <a:spcPts val="200"/>
              </a:spcAft>
              <a:buClr>
                <a:srgbClr val="D6851B"/>
              </a:buClr>
              <a:buSzPct val="65000"/>
              <a:buFont typeface="Wingdings 3"/>
              <a:buChar char=""/>
              <a:defRPr/>
            </a:pPr>
            <a:r>
              <a:rPr lang="fr-FR" sz="1600" dirty="0">
                <a:latin typeface="Calibri"/>
              </a:rPr>
              <a:t>Chambres</a:t>
            </a:r>
          </a:p>
          <a:p>
            <a:pPr marL="540000" lvl="1" indent="-252000">
              <a:lnSpc>
                <a:spcPts val="1800"/>
              </a:lnSpc>
              <a:spcBef>
                <a:spcPts val="600"/>
              </a:spcBef>
              <a:spcAft>
                <a:spcPts val="200"/>
              </a:spcAft>
              <a:buClr>
                <a:srgbClr val="D6851B"/>
              </a:buClr>
              <a:buSzPct val="65000"/>
              <a:buFont typeface="Wingdings 3"/>
              <a:buChar char=""/>
              <a:defRPr/>
            </a:pPr>
            <a:r>
              <a:rPr lang="fr-FR" sz="1600" dirty="0">
                <a:latin typeface="Calibri"/>
              </a:rPr>
              <a:t>Syndicats</a:t>
            </a:r>
          </a:p>
          <a:p>
            <a:pPr marL="540000" lvl="1" indent="-252000">
              <a:lnSpc>
                <a:spcPts val="1800"/>
              </a:lnSpc>
              <a:spcBef>
                <a:spcPts val="600"/>
              </a:spcBef>
              <a:spcAft>
                <a:spcPts val="200"/>
              </a:spcAft>
              <a:buClr>
                <a:srgbClr val="D6851B"/>
              </a:buClr>
              <a:buSzPct val="65000"/>
              <a:buFont typeface="Wingdings 3"/>
              <a:buChar char=""/>
              <a:defRPr/>
            </a:pPr>
            <a:r>
              <a:rPr lang="fr-FR" sz="1600" dirty="0">
                <a:latin typeface="Calibri"/>
              </a:rPr>
              <a:t>Fédérations patronales</a:t>
            </a:r>
          </a:p>
          <a:p>
            <a:pPr marL="540000" lvl="1" indent="-252000">
              <a:lnSpc>
                <a:spcPts val="1800"/>
              </a:lnSpc>
              <a:spcBef>
                <a:spcPts val="600"/>
              </a:spcBef>
              <a:spcAft>
                <a:spcPts val="200"/>
              </a:spcAft>
              <a:buClr>
                <a:srgbClr val="D6851B"/>
              </a:buClr>
              <a:buSzPct val="65000"/>
              <a:buFont typeface="Wingdings 3"/>
              <a:buChar char=""/>
              <a:defRPr/>
            </a:pPr>
            <a:r>
              <a:rPr lang="fr-FR" sz="1600" dirty="0">
                <a:latin typeface="Calibri"/>
              </a:rPr>
              <a:t>Fondations et organisations caritatives</a:t>
            </a:r>
          </a:p>
          <a:p>
            <a:pPr marL="540000" lvl="1" indent="-252000">
              <a:lnSpc>
                <a:spcPts val="1800"/>
              </a:lnSpc>
              <a:spcBef>
                <a:spcPts val="600"/>
              </a:spcBef>
              <a:spcAft>
                <a:spcPts val="200"/>
              </a:spcAft>
              <a:buClr>
                <a:srgbClr val="D6851B"/>
              </a:buClr>
              <a:buSzPct val="65000"/>
              <a:buFont typeface="Wingdings 3"/>
              <a:buChar char=""/>
              <a:defRPr/>
            </a:pPr>
            <a:r>
              <a:rPr lang="fr-FR" sz="1600" dirty="0">
                <a:latin typeface="Calibri"/>
              </a:rPr>
              <a:t>Prestataires de formation privés commerciaux (20 % des prestataires en 2023), entre autres</a:t>
            </a:r>
          </a:p>
          <a:p>
            <a:pPr marL="285750" indent="-285750">
              <a:lnSpc>
                <a:spcPts val="2000"/>
              </a:lnSpc>
              <a:spcBef>
                <a:spcPts val="600"/>
              </a:spcBef>
              <a:spcAft>
                <a:spcPts val="200"/>
              </a:spcAft>
              <a:buClr>
                <a:srgbClr val="D6851B"/>
              </a:buClr>
              <a:buSzPct val="65000"/>
              <a:buFont typeface="Wingdings 3"/>
              <a:buChar char=""/>
              <a:defRPr/>
            </a:pPr>
            <a:r>
              <a:rPr lang="fr-FR" sz="1600" dirty="0">
                <a:latin typeface="Calibri"/>
              </a:rPr>
              <a:t>Distinction entre les offres de droit public réglementées, avec soutien, et les offres non réglementées, sans soutien</a:t>
            </a:r>
          </a:p>
          <a:p>
            <a:pPr marL="285750" indent="-285750">
              <a:lnSpc>
                <a:spcPts val="2000"/>
              </a:lnSpc>
              <a:spcBef>
                <a:spcPts val="1200"/>
              </a:spcBef>
              <a:spcAft>
                <a:spcPts val="200"/>
              </a:spcAft>
              <a:buClr>
                <a:srgbClr val="D6851B"/>
              </a:buClr>
              <a:buSzPct val="65000"/>
              <a:buFont typeface="Wingdings 3"/>
              <a:buChar char=""/>
              <a:defRPr/>
            </a:pPr>
            <a:r>
              <a:rPr lang="fr-FR" sz="1600" dirty="0">
                <a:latin typeface="Calibri"/>
              </a:rPr>
              <a:t>Pour les offres bénéficiant d’un soutien, une accréditation auprès d’institutions d’État ou de chambres est requise en général (durée limitée : Organisme 5 ans, mesure de formation 3 ans)</a:t>
            </a:r>
          </a:p>
          <a:p>
            <a:pPr marL="285750" indent="-285750">
              <a:lnSpc>
                <a:spcPts val="2000"/>
              </a:lnSpc>
              <a:spcBef>
                <a:spcPts val="1200"/>
              </a:spcBef>
              <a:spcAft>
                <a:spcPts val="200"/>
              </a:spcAft>
              <a:buClr>
                <a:srgbClr val="D6851B"/>
              </a:buClr>
              <a:buSzPct val="65000"/>
              <a:buFont typeface="Wingdings 3"/>
              <a:buChar char=""/>
              <a:defRPr/>
            </a:pPr>
            <a:r>
              <a:rPr lang="fr-FR" sz="1600" dirty="0">
                <a:latin typeface="Calibri"/>
              </a:rPr>
              <a:t>En général, la certification du système de gestion de la qualité n’est pas exigée, mais elle est très courante, par ex. selon les normes ISO 9000 et </a:t>
            </a:r>
            <a:r>
              <a:rPr lang="fr-FR" sz="1600" dirty="0" err="1">
                <a:latin typeface="Calibri"/>
              </a:rPr>
              <a:t>suiv</a:t>
            </a:r>
            <a:r>
              <a:rPr lang="fr-FR" sz="1600" dirty="0">
                <a:latin typeface="Calibri"/>
              </a:rPr>
              <a:t>. ou ISO 29990</a:t>
            </a:r>
          </a:p>
          <a:p>
            <a:pPr marL="285750" indent="-285750">
              <a:lnSpc>
                <a:spcPts val="2000"/>
              </a:lnSpc>
              <a:spcBef>
                <a:spcPts val="1200"/>
              </a:spcBef>
              <a:spcAft>
                <a:spcPts val="200"/>
              </a:spcAft>
              <a:buClr>
                <a:srgbClr val="D6851B"/>
              </a:buClr>
              <a:buSzPct val="65000"/>
              <a:buFont typeface="Wingdings 3"/>
              <a:buChar char=""/>
              <a:defRPr/>
            </a:pPr>
            <a:r>
              <a:rPr lang="fr-FR" sz="1600" dirty="0"/>
              <a:t>Contrôle et certification par des prestataires privés, accrédités par l’Office allemand d’accréditation (</a:t>
            </a:r>
            <a:r>
              <a:rPr lang="fr-FR" sz="1600" dirty="0" err="1"/>
              <a:t>DAkkS</a:t>
            </a:r>
            <a:r>
              <a:rPr lang="fr-FR" sz="1600" dirty="0"/>
              <a:t>) si des normes DIN sont concernées</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5" name="Textplatzhalter 3"/>
          <p:cNvSpPr txBox="1"/>
          <p:nvPr/>
        </p:nvSpPr>
        <p:spPr bwMode="auto">
          <a:xfrm>
            <a:off x="4824000" y="2520000"/>
            <a:ext cx="2520000" cy="900000"/>
          </a:xfrm>
          <a:prstGeom prst="rect">
            <a:avLst/>
          </a:prstGeom>
          <a:solidFill>
            <a:srgbClr val="D6851B"/>
          </a:solidFill>
        </p:spPr>
        <p:txBody>
          <a:bodyPr vert="horz" wrap="square" lIns="108000" tIns="108000" rIns="108000" bIns="144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fr-FR" sz="2400"/>
              <a:t>État</a:t>
            </a:r>
            <a:br>
              <a:rPr lang="fr-FR" sz="2400"/>
            </a:br>
            <a:r>
              <a:rPr lang="fr-FR" sz="1600"/>
              <a:t>(gouvernement fédéral, Länder, communes)</a:t>
            </a:r>
          </a:p>
        </p:txBody>
      </p:sp>
      <p:sp>
        <p:nvSpPr>
          <p:cNvPr id="3" name="Titel 2"/>
          <p:cNvSpPr>
            <a:spLocks noGrp="1"/>
          </p:cNvSpPr>
          <p:nvPr>
            <p:ph type="title"/>
          </p:nvPr>
        </p:nvSpPr>
        <p:spPr bwMode="auto"/>
        <p:txBody>
          <a:bodyPr/>
          <a:lstStyle/>
          <a:p>
            <a:pPr>
              <a:defRPr/>
            </a:pPr>
            <a:r>
              <a:rPr lang="fr-FR"/>
              <a:t>8. Participation à la formation continue </a:t>
            </a:r>
          </a:p>
        </p:txBody>
      </p:sp>
      <p:sp>
        <p:nvSpPr>
          <p:cNvPr id="13" name="Textplatzhalter 3"/>
          <p:cNvSpPr txBox="1"/>
          <p:nvPr/>
        </p:nvSpPr>
        <p:spPr bwMode="auto">
          <a:xfrm>
            <a:off x="658813" y="2031333"/>
            <a:ext cx="3215603" cy="828587"/>
          </a:xfrm>
          <a:prstGeom prst="rect">
            <a:avLst/>
          </a:prstGeom>
          <a:solidFill>
            <a:srgbClr val="FBF3E8"/>
          </a:solidFill>
        </p:spPr>
        <p:txBody>
          <a:bodyPr vert="horz" wrap="square" lIns="216000" tIns="180000" rIns="144000" bIns="180000" rtlCol="0" anchor="t"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fr-FR" sz="1600" dirty="0">
                <a:solidFill>
                  <a:schemeClr val="tx1"/>
                </a:solidFill>
              </a:rPr>
              <a:t>impossible de connaître les chiffres exacts</a:t>
            </a:r>
          </a:p>
        </p:txBody>
      </p:sp>
      <p:sp>
        <p:nvSpPr>
          <p:cNvPr id="16" name="Textplatzhalter 3"/>
          <p:cNvSpPr txBox="1"/>
          <p:nvPr/>
        </p:nvSpPr>
        <p:spPr bwMode="auto">
          <a:xfrm>
            <a:off x="6639864" y="3703312"/>
            <a:ext cx="4320000" cy="1266190"/>
          </a:xfrm>
          <a:prstGeom prst="rect">
            <a:avLst/>
          </a:prstGeom>
          <a:solidFill>
            <a:srgbClr val="FBF3E8"/>
          </a:solidFill>
        </p:spPr>
        <p:txBody>
          <a:bodyPr vert="horz" wrap="square" lIns="216000" tIns="216000" rIns="144000" bIns="216000" rtlCol="0" anchor="ctr"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fr-FR" sz="1600" dirty="0">
                <a:solidFill>
                  <a:schemeClr val="tx1"/>
                </a:solidFill>
              </a:rPr>
              <a:t>Soutien à </a:t>
            </a:r>
            <a:r>
              <a:rPr lang="de-DE" sz="2800" spc="50" dirty="0">
                <a:solidFill>
                  <a:schemeClr val="tx1"/>
                </a:solidFill>
              </a:rPr>
              <a:t>260 678</a:t>
            </a:r>
            <a:r>
              <a:rPr lang="fr-FR" sz="1600" dirty="0">
                <a:solidFill>
                  <a:schemeClr val="tx1"/>
                </a:solidFill>
              </a:rPr>
              <a:t> participation à des mesures de formation professionnelle continue en 2022*</a:t>
            </a:r>
          </a:p>
        </p:txBody>
      </p:sp>
      <p:sp>
        <p:nvSpPr>
          <p:cNvPr id="8" name="Inhaltsplatzhalter 4"/>
          <p:cNvSpPr txBox="1"/>
          <p:nvPr/>
        </p:nvSpPr>
        <p:spPr bwMode="auto">
          <a:xfrm>
            <a:off x="658812" y="1732935"/>
            <a:ext cx="3528000" cy="3783628"/>
          </a:xfrm>
          <a:prstGeom prst="rect">
            <a:avLst/>
          </a:prstGeom>
        </p:spPr>
        <p:txBody>
          <a:bodyPr vert="horz" lIns="0" tIns="0" rIns="0" bIns="0" numCol="1"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285750" indent="-285750">
              <a:lnSpc>
                <a:spcPts val="2000"/>
              </a:lnSpc>
              <a:spcBef>
                <a:spcPts val="600"/>
              </a:spcBef>
              <a:buClr>
                <a:srgbClr val="D6851B"/>
              </a:buClr>
              <a:buSzPct val="65000"/>
              <a:buFont typeface="Wingdings 3"/>
              <a:buChar char=""/>
              <a:defRPr/>
            </a:pPr>
            <a:endParaRPr lang="de-DE" sz="1600">
              <a:latin typeface="Calibri"/>
            </a:endParaRPr>
          </a:p>
        </p:txBody>
      </p:sp>
      <p:sp>
        <p:nvSpPr>
          <p:cNvPr id="9" name="Textplatzhalter 3"/>
          <p:cNvSpPr txBox="1"/>
          <p:nvPr/>
        </p:nvSpPr>
        <p:spPr bwMode="auto">
          <a:xfrm>
            <a:off x="8073109" y="2081268"/>
            <a:ext cx="3600000" cy="1229838"/>
          </a:xfrm>
          <a:prstGeom prst="rect">
            <a:avLst/>
          </a:prstGeom>
          <a:solidFill>
            <a:srgbClr val="FBF3E8"/>
          </a:solidFill>
        </p:spPr>
        <p:txBody>
          <a:bodyPr vert="horz" wrap="square" lIns="216000" tIns="180000" rIns="144000" bIns="216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300"/>
              </a:spcBef>
              <a:defRPr/>
            </a:pPr>
            <a:r>
              <a:rPr lang="fr-FR" sz="1600" dirty="0">
                <a:solidFill>
                  <a:schemeClr val="tx1"/>
                </a:solidFill>
              </a:rPr>
              <a:t>Nombreux programmes de soutien destinés à la promotion professionnelle</a:t>
            </a:r>
          </a:p>
        </p:txBody>
      </p:sp>
      <p:sp>
        <p:nvSpPr>
          <p:cNvPr id="11" name="Textplatzhalter 3"/>
          <p:cNvSpPr txBox="1"/>
          <p:nvPr/>
        </p:nvSpPr>
        <p:spPr bwMode="auto">
          <a:xfrm>
            <a:off x="1232136" y="3849278"/>
            <a:ext cx="4320000" cy="984061"/>
          </a:xfrm>
          <a:prstGeom prst="rect">
            <a:avLst/>
          </a:prstGeom>
          <a:solidFill>
            <a:srgbClr val="FBF3E8"/>
          </a:solidFill>
        </p:spPr>
        <p:txBody>
          <a:bodyPr vert="horz" wrap="square" lIns="216000" tIns="216000" rIns="144000" bIns="216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fr-FR" sz="2800" dirty="0">
                <a:solidFill>
                  <a:schemeClr val="tx1"/>
                </a:solidFill>
              </a:rPr>
              <a:t>980 millions</a:t>
            </a:r>
            <a:r>
              <a:rPr lang="fr-FR" sz="1000" dirty="0">
                <a:solidFill>
                  <a:schemeClr val="tx1"/>
                </a:solidFill>
              </a:rPr>
              <a:t> </a:t>
            </a:r>
            <a:r>
              <a:rPr lang="fr-FR" sz="2800" dirty="0">
                <a:solidFill>
                  <a:schemeClr val="tx1"/>
                </a:solidFill>
              </a:rPr>
              <a:t>d’€ </a:t>
            </a:r>
            <a:r>
              <a:rPr lang="fr-FR" sz="1600" dirty="0">
                <a:solidFill>
                  <a:schemeClr val="tx1"/>
                </a:solidFill>
              </a:rPr>
              <a:t>de soutien pour les promotions professionnelles de 2022</a:t>
            </a:r>
          </a:p>
        </p:txBody>
      </p:sp>
      <p:grpSp>
        <p:nvGrpSpPr>
          <p:cNvPr id="15" name="Gruppieren 14"/>
          <p:cNvGrpSpPr/>
          <p:nvPr/>
        </p:nvGrpSpPr>
        <p:grpSpPr bwMode="auto">
          <a:xfrm>
            <a:off x="5304136" y="1233018"/>
            <a:ext cx="1651649" cy="1393773"/>
            <a:chOff x="10867802" y="1247312"/>
            <a:chExt cx="970883" cy="819296"/>
          </a:xfrm>
        </p:grpSpPr>
        <p:grpSp>
          <p:nvGrpSpPr>
            <p:cNvPr id="18" name="Gruppieren 17"/>
            <p:cNvGrpSpPr/>
            <p:nvPr/>
          </p:nvGrpSpPr>
          <p:grpSpPr bwMode="auto">
            <a:xfrm>
              <a:off x="10960843" y="1394268"/>
              <a:ext cx="774057" cy="664270"/>
              <a:chOff x="10960845" y="1438275"/>
              <a:chExt cx="521493" cy="447529"/>
            </a:xfrm>
          </p:grpSpPr>
          <p:sp>
            <p:nvSpPr>
              <p:cNvPr id="20" name="Rechteck: obere Ecken abgeschnitten 10"/>
              <p:cNvSpPr/>
              <p:nvPr/>
            </p:nvSpPr>
            <p:spPr bwMode="auto">
              <a:xfrm>
                <a:off x="10975180" y="1438275"/>
                <a:ext cx="500062" cy="207169"/>
              </a:xfrm>
              <a:custGeom>
                <a:avLst/>
                <a:gdLst>
                  <a:gd name="connsiteX0" fmla="*/ 28179 w 450056"/>
                  <a:gd name="connsiteY0" fmla="*/ 0 h 169069"/>
                  <a:gd name="connsiteX1" fmla="*/ 421877 w 450056"/>
                  <a:gd name="connsiteY1" fmla="*/ 0 h 169069"/>
                  <a:gd name="connsiteX2" fmla="*/ 450056 w 450056"/>
                  <a:gd name="connsiteY2" fmla="*/ 28179 h 169069"/>
                  <a:gd name="connsiteX3" fmla="*/ 450056 w 450056"/>
                  <a:gd name="connsiteY3" fmla="*/ 169069 h 169069"/>
                  <a:gd name="connsiteX4" fmla="*/ 450056 w 450056"/>
                  <a:gd name="connsiteY4" fmla="*/ 169069 h 169069"/>
                  <a:gd name="connsiteX5" fmla="*/ 0 w 450056"/>
                  <a:gd name="connsiteY5" fmla="*/ 169069 h 169069"/>
                  <a:gd name="connsiteX6" fmla="*/ 0 w 450056"/>
                  <a:gd name="connsiteY6" fmla="*/ 169069 h 169069"/>
                  <a:gd name="connsiteX7" fmla="*/ 0 w 450056"/>
                  <a:gd name="connsiteY7" fmla="*/ 28179 h 169069"/>
                  <a:gd name="connsiteX8" fmla="*/ 28179 w 450056"/>
                  <a:gd name="connsiteY8" fmla="*/ 0 h 169069"/>
                  <a:gd name="connsiteX0" fmla="*/ 30560 w 452437"/>
                  <a:gd name="connsiteY0" fmla="*/ 0 h 169069"/>
                  <a:gd name="connsiteX1" fmla="*/ 424258 w 452437"/>
                  <a:gd name="connsiteY1" fmla="*/ 0 h 169069"/>
                  <a:gd name="connsiteX2" fmla="*/ 452437 w 452437"/>
                  <a:gd name="connsiteY2" fmla="*/ 28179 h 169069"/>
                  <a:gd name="connsiteX3" fmla="*/ 452437 w 452437"/>
                  <a:gd name="connsiteY3" fmla="*/ 169069 h 169069"/>
                  <a:gd name="connsiteX4" fmla="*/ 452437 w 452437"/>
                  <a:gd name="connsiteY4" fmla="*/ 169069 h 169069"/>
                  <a:gd name="connsiteX5" fmla="*/ 2381 w 452437"/>
                  <a:gd name="connsiteY5" fmla="*/ 169069 h 169069"/>
                  <a:gd name="connsiteX6" fmla="*/ 2381 w 452437"/>
                  <a:gd name="connsiteY6" fmla="*/ 169069 h 169069"/>
                  <a:gd name="connsiteX7" fmla="*/ 0 w 452437"/>
                  <a:gd name="connsiteY7" fmla="*/ 123429 h 169069"/>
                  <a:gd name="connsiteX8" fmla="*/ 30560 w 452437"/>
                  <a:gd name="connsiteY8" fmla="*/ 0 h 169069"/>
                  <a:gd name="connsiteX0" fmla="*/ 237729 w 452437"/>
                  <a:gd name="connsiteY0" fmla="*/ 0 h 190500"/>
                  <a:gd name="connsiteX1" fmla="*/ 424258 w 452437"/>
                  <a:gd name="connsiteY1" fmla="*/ 21431 h 190500"/>
                  <a:gd name="connsiteX2" fmla="*/ 452437 w 452437"/>
                  <a:gd name="connsiteY2" fmla="*/ 49610 h 190500"/>
                  <a:gd name="connsiteX3" fmla="*/ 452437 w 452437"/>
                  <a:gd name="connsiteY3" fmla="*/ 190500 h 190500"/>
                  <a:gd name="connsiteX4" fmla="*/ 452437 w 452437"/>
                  <a:gd name="connsiteY4" fmla="*/ 190500 h 190500"/>
                  <a:gd name="connsiteX5" fmla="*/ 2381 w 452437"/>
                  <a:gd name="connsiteY5" fmla="*/ 190500 h 190500"/>
                  <a:gd name="connsiteX6" fmla="*/ 2381 w 452437"/>
                  <a:gd name="connsiteY6" fmla="*/ 190500 h 190500"/>
                  <a:gd name="connsiteX7" fmla="*/ 0 w 452437"/>
                  <a:gd name="connsiteY7" fmla="*/ 144860 h 190500"/>
                  <a:gd name="connsiteX8" fmla="*/ 237729 w 452437"/>
                  <a:gd name="connsiteY8" fmla="*/ 0 h 190500"/>
                  <a:gd name="connsiteX0" fmla="*/ 237729 w 452437"/>
                  <a:gd name="connsiteY0" fmla="*/ 0 h 190500"/>
                  <a:gd name="connsiteX1" fmla="*/ 369490 w 452437"/>
                  <a:gd name="connsiteY1" fmla="*/ 73818 h 190500"/>
                  <a:gd name="connsiteX2" fmla="*/ 452437 w 452437"/>
                  <a:gd name="connsiteY2" fmla="*/ 49610 h 190500"/>
                  <a:gd name="connsiteX3" fmla="*/ 452437 w 452437"/>
                  <a:gd name="connsiteY3" fmla="*/ 190500 h 190500"/>
                  <a:gd name="connsiteX4" fmla="*/ 452437 w 452437"/>
                  <a:gd name="connsiteY4" fmla="*/ 190500 h 190500"/>
                  <a:gd name="connsiteX5" fmla="*/ 2381 w 452437"/>
                  <a:gd name="connsiteY5" fmla="*/ 190500 h 190500"/>
                  <a:gd name="connsiteX6" fmla="*/ 2381 w 452437"/>
                  <a:gd name="connsiteY6" fmla="*/ 190500 h 190500"/>
                  <a:gd name="connsiteX7" fmla="*/ 0 w 452437"/>
                  <a:gd name="connsiteY7" fmla="*/ 144860 h 190500"/>
                  <a:gd name="connsiteX8" fmla="*/ 237729 w 452437"/>
                  <a:gd name="connsiteY8" fmla="*/ 0 h 190500"/>
                  <a:gd name="connsiteX0" fmla="*/ 237729 w 469105"/>
                  <a:gd name="connsiteY0" fmla="*/ 0 h 190500"/>
                  <a:gd name="connsiteX1" fmla="*/ 369490 w 469105"/>
                  <a:gd name="connsiteY1" fmla="*/ 73818 h 190500"/>
                  <a:gd name="connsiteX2" fmla="*/ 469105 w 469105"/>
                  <a:gd name="connsiteY2" fmla="*/ 147241 h 190500"/>
                  <a:gd name="connsiteX3" fmla="*/ 452437 w 469105"/>
                  <a:gd name="connsiteY3" fmla="*/ 190500 h 190500"/>
                  <a:gd name="connsiteX4" fmla="*/ 452437 w 469105"/>
                  <a:gd name="connsiteY4" fmla="*/ 190500 h 190500"/>
                  <a:gd name="connsiteX5" fmla="*/ 2381 w 469105"/>
                  <a:gd name="connsiteY5" fmla="*/ 190500 h 190500"/>
                  <a:gd name="connsiteX6" fmla="*/ 2381 w 469105"/>
                  <a:gd name="connsiteY6" fmla="*/ 190500 h 190500"/>
                  <a:gd name="connsiteX7" fmla="*/ 0 w 469105"/>
                  <a:gd name="connsiteY7" fmla="*/ 144860 h 190500"/>
                  <a:gd name="connsiteX8" fmla="*/ 237729 w 469105"/>
                  <a:gd name="connsiteY8" fmla="*/ 0 h 190500"/>
                  <a:gd name="connsiteX0" fmla="*/ 237729 w 476249"/>
                  <a:gd name="connsiteY0" fmla="*/ 0 h 202407"/>
                  <a:gd name="connsiteX1" fmla="*/ 369490 w 476249"/>
                  <a:gd name="connsiteY1" fmla="*/ 73818 h 202407"/>
                  <a:gd name="connsiteX2" fmla="*/ 469105 w 476249"/>
                  <a:gd name="connsiteY2" fmla="*/ 147241 h 202407"/>
                  <a:gd name="connsiteX3" fmla="*/ 452437 w 476249"/>
                  <a:gd name="connsiteY3" fmla="*/ 190500 h 202407"/>
                  <a:gd name="connsiteX4" fmla="*/ 476249 w 476249"/>
                  <a:gd name="connsiteY4" fmla="*/ 202407 h 202407"/>
                  <a:gd name="connsiteX5" fmla="*/ 2381 w 476249"/>
                  <a:gd name="connsiteY5" fmla="*/ 190500 h 202407"/>
                  <a:gd name="connsiteX6" fmla="*/ 2381 w 476249"/>
                  <a:gd name="connsiteY6" fmla="*/ 190500 h 202407"/>
                  <a:gd name="connsiteX7" fmla="*/ 0 w 476249"/>
                  <a:gd name="connsiteY7" fmla="*/ 144860 h 202407"/>
                  <a:gd name="connsiteX8" fmla="*/ 237729 w 476249"/>
                  <a:gd name="connsiteY8" fmla="*/ 0 h 202407"/>
                  <a:gd name="connsiteX0" fmla="*/ 261542 w 500062"/>
                  <a:gd name="connsiteY0" fmla="*/ 0 h 207169"/>
                  <a:gd name="connsiteX1" fmla="*/ 393303 w 500062"/>
                  <a:gd name="connsiteY1" fmla="*/ 73818 h 207169"/>
                  <a:gd name="connsiteX2" fmla="*/ 492918 w 500062"/>
                  <a:gd name="connsiteY2" fmla="*/ 147241 h 207169"/>
                  <a:gd name="connsiteX3" fmla="*/ 476250 w 500062"/>
                  <a:gd name="connsiteY3" fmla="*/ 190500 h 207169"/>
                  <a:gd name="connsiteX4" fmla="*/ 500062 w 500062"/>
                  <a:gd name="connsiteY4" fmla="*/ 202407 h 207169"/>
                  <a:gd name="connsiteX5" fmla="*/ 26194 w 500062"/>
                  <a:gd name="connsiteY5" fmla="*/ 190500 h 207169"/>
                  <a:gd name="connsiteX6" fmla="*/ 0 w 500062"/>
                  <a:gd name="connsiteY6" fmla="*/ 207169 h 207169"/>
                  <a:gd name="connsiteX7" fmla="*/ 23813 w 500062"/>
                  <a:gd name="connsiteY7" fmla="*/ 144860 h 207169"/>
                  <a:gd name="connsiteX8" fmla="*/ 261542 w 500062"/>
                  <a:gd name="connsiteY8" fmla="*/ 0 h 207169"/>
                  <a:gd name="connsiteX0" fmla="*/ 261542 w 500062"/>
                  <a:gd name="connsiteY0" fmla="*/ 0 h 207169"/>
                  <a:gd name="connsiteX1" fmla="*/ 393303 w 500062"/>
                  <a:gd name="connsiteY1" fmla="*/ 73818 h 207169"/>
                  <a:gd name="connsiteX2" fmla="*/ 492918 w 500062"/>
                  <a:gd name="connsiteY2" fmla="*/ 147241 h 207169"/>
                  <a:gd name="connsiteX3" fmla="*/ 490537 w 500062"/>
                  <a:gd name="connsiteY3" fmla="*/ 188119 h 207169"/>
                  <a:gd name="connsiteX4" fmla="*/ 500062 w 500062"/>
                  <a:gd name="connsiteY4" fmla="*/ 202407 h 207169"/>
                  <a:gd name="connsiteX5" fmla="*/ 26194 w 500062"/>
                  <a:gd name="connsiteY5" fmla="*/ 190500 h 207169"/>
                  <a:gd name="connsiteX6" fmla="*/ 0 w 500062"/>
                  <a:gd name="connsiteY6" fmla="*/ 207169 h 207169"/>
                  <a:gd name="connsiteX7" fmla="*/ 23813 w 500062"/>
                  <a:gd name="connsiteY7" fmla="*/ 144860 h 207169"/>
                  <a:gd name="connsiteX8" fmla="*/ 261542 w 500062"/>
                  <a:gd name="connsiteY8" fmla="*/ 0 h 207169"/>
                  <a:gd name="connsiteX0" fmla="*/ 261542 w 500062"/>
                  <a:gd name="connsiteY0" fmla="*/ 0 h 207169"/>
                  <a:gd name="connsiteX1" fmla="*/ 393303 w 500062"/>
                  <a:gd name="connsiteY1" fmla="*/ 73818 h 207169"/>
                  <a:gd name="connsiteX2" fmla="*/ 492918 w 500062"/>
                  <a:gd name="connsiteY2" fmla="*/ 147241 h 207169"/>
                  <a:gd name="connsiteX3" fmla="*/ 490537 w 500062"/>
                  <a:gd name="connsiteY3" fmla="*/ 188119 h 207169"/>
                  <a:gd name="connsiteX4" fmla="*/ 500062 w 500062"/>
                  <a:gd name="connsiteY4" fmla="*/ 202407 h 207169"/>
                  <a:gd name="connsiteX5" fmla="*/ 40482 w 500062"/>
                  <a:gd name="connsiteY5" fmla="*/ 207169 h 207169"/>
                  <a:gd name="connsiteX6" fmla="*/ 0 w 500062"/>
                  <a:gd name="connsiteY6" fmla="*/ 207169 h 207169"/>
                  <a:gd name="connsiteX7" fmla="*/ 23813 w 500062"/>
                  <a:gd name="connsiteY7" fmla="*/ 144860 h 207169"/>
                  <a:gd name="connsiteX8" fmla="*/ 261542 w 500062"/>
                  <a:gd name="connsiteY8" fmla="*/ 0 h 20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0062" h="207169" extrusionOk="0">
                    <a:moveTo>
                      <a:pt x="261542" y="0"/>
                    </a:moveTo>
                    <a:lnTo>
                      <a:pt x="393303" y="73818"/>
                    </a:lnTo>
                    <a:lnTo>
                      <a:pt x="492918" y="147241"/>
                    </a:lnTo>
                    <a:lnTo>
                      <a:pt x="490537" y="188119"/>
                    </a:lnTo>
                    <a:lnTo>
                      <a:pt x="500062" y="202407"/>
                    </a:lnTo>
                    <a:lnTo>
                      <a:pt x="40482" y="207169"/>
                    </a:lnTo>
                    <a:lnTo>
                      <a:pt x="0" y="207169"/>
                    </a:lnTo>
                    <a:lnTo>
                      <a:pt x="23813" y="144860"/>
                    </a:lnTo>
                    <a:lnTo>
                      <a:pt x="261542"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21" name="Rechteck 20"/>
              <p:cNvSpPr/>
              <p:nvPr/>
            </p:nvSpPr>
            <p:spPr bwMode="auto">
              <a:xfrm>
                <a:off x="11006138" y="1645444"/>
                <a:ext cx="50006" cy="207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22" name="Rechteck 21"/>
              <p:cNvSpPr/>
              <p:nvPr/>
            </p:nvSpPr>
            <p:spPr bwMode="auto">
              <a:xfrm>
                <a:off x="11202249" y="1645444"/>
                <a:ext cx="72970" cy="207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23" name="Rechteck 22"/>
              <p:cNvSpPr/>
              <p:nvPr/>
            </p:nvSpPr>
            <p:spPr bwMode="auto">
              <a:xfrm>
                <a:off x="11390458" y="1645444"/>
                <a:ext cx="72970" cy="207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24" name="Rechteck 15"/>
              <p:cNvSpPr/>
              <p:nvPr/>
            </p:nvSpPr>
            <p:spPr bwMode="auto">
              <a:xfrm rot="5400000">
                <a:off x="11195159" y="1598623"/>
                <a:ext cx="52866" cy="521493"/>
              </a:xfrm>
              <a:custGeom>
                <a:avLst/>
                <a:gdLst>
                  <a:gd name="connsiteX0" fmla="*/ 0 w 45719"/>
                  <a:gd name="connsiteY0" fmla="*/ 0 h 500062"/>
                  <a:gd name="connsiteX1" fmla="*/ 45719 w 45719"/>
                  <a:gd name="connsiteY1" fmla="*/ 0 h 500062"/>
                  <a:gd name="connsiteX2" fmla="*/ 45719 w 45719"/>
                  <a:gd name="connsiteY2" fmla="*/ 500062 h 500062"/>
                  <a:gd name="connsiteX3" fmla="*/ 0 w 45719"/>
                  <a:gd name="connsiteY3" fmla="*/ 500062 h 500062"/>
                  <a:gd name="connsiteX4" fmla="*/ 0 w 45719"/>
                  <a:gd name="connsiteY4" fmla="*/ 0 h 500062"/>
                  <a:gd name="connsiteX0" fmla="*/ 0 w 52866"/>
                  <a:gd name="connsiteY0" fmla="*/ 0 h 521493"/>
                  <a:gd name="connsiteX1" fmla="*/ 45719 w 52866"/>
                  <a:gd name="connsiteY1" fmla="*/ 0 h 521493"/>
                  <a:gd name="connsiteX2" fmla="*/ 52866 w 52866"/>
                  <a:gd name="connsiteY2" fmla="*/ 521493 h 521493"/>
                  <a:gd name="connsiteX3" fmla="*/ 0 w 52866"/>
                  <a:gd name="connsiteY3" fmla="*/ 500062 h 521493"/>
                  <a:gd name="connsiteX4" fmla="*/ 0 w 52866"/>
                  <a:gd name="connsiteY4" fmla="*/ 0 h 52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66" h="521493" extrusionOk="0">
                    <a:moveTo>
                      <a:pt x="0" y="0"/>
                    </a:moveTo>
                    <a:lnTo>
                      <a:pt x="45719" y="0"/>
                    </a:lnTo>
                    <a:cubicBezTo>
                      <a:pt x="48101" y="173831"/>
                      <a:pt x="50484" y="347662"/>
                      <a:pt x="52866" y="521493"/>
                    </a:cubicBezTo>
                    <a:lnTo>
                      <a:pt x="0" y="500062"/>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grpSp>
        <p:pic>
          <p:nvPicPr>
            <p:cNvPr id="19" name="Grafik 18"/>
            <p:cNvPicPr>
              <a:picLocks noChangeAspect="1"/>
            </p:cNvPicPr>
            <p:nvPr/>
          </p:nvPicPr>
          <p:blipFill>
            <a:blip r:embed="rId3"/>
            <a:stretch/>
          </p:blipFill>
          <p:spPr bwMode="auto">
            <a:xfrm>
              <a:off x="10867802" y="1247312"/>
              <a:ext cx="970883" cy="819296"/>
            </a:xfrm>
            <a:prstGeom prst="rect">
              <a:avLst/>
            </a:prstGeom>
          </p:spPr>
        </p:pic>
      </p:gr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0" name="Textplatzhalter 3"/>
          <p:cNvSpPr txBox="1"/>
          <p:nvPr/>
        </p:nvSpPr>
        <p:spPr bwMode="auto">
          <a:xfrm>
            <a:off x="4824000" y="2520000"/>
            <a:ext cx="2520000" cy="900000"/>
          </a:xfrm>
          <a:prstGeom prst="rect">
            <a:avLst/>
          </a:prstGeom>
          <a:solidFill>
            <a:srgbClr val="D6851B"/>
          </a:solidFill>
        </p:spPr>
        <p:txBody>
          <a:bodyPr vert="horz" wrap="square" lIns="144000" tIns="108000" rIns="144000" bIns="144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fr-FR" sz="2400" dirty="0"/>
              <a:t>les entreprises</a:t>
            </a:r>
          </a:p>
        </p:txBody>
      </p:sp>
      <p:sp>
        <p:nvSpPr>
          <p:cNvPr id="3" name="Titel 2"/>
          <p:cNvSpPr>
            <a:spLocks noGrp="1"/>
          </p:cNvSpPr>
          <p:nvPr>
            <p:ph type="title"/>
          </p:nvPr>
        </p:nvSpPr>
        <p:spPr bwMode="auto"/>
        <p:txBody>
          <a:bodyPr/>
          <a:lstStyle/>
          <a:p>
            <a:pPr>
              <a:defRPr/>
            </a:pPr>
            <a:r>
              <a:rPr lang="fr-FR"/>
              <a:t>8. Participation à la formation continue </a:t>
            </a:r>
          </a:p>
        </p:txBody>
      </p:sp>
      <p:sp>
        <p:nvSpPr>
          <p:cNvPr id="13" name="Textplatzhalter 3"/>
          <p:cNvSpPr txBox="1"/>
          <p:nvPr/>
        </p:nvSpPr>
        <p:spPr bwMode="auto">
          <a:xfrm>
            <a:off x="661988" y="1056658"/>
            <a:ext cx="4004957" cy="1229838"/>
          </a:xfrm>
          <a:prstGeom prst="rect">
            <a:avLst/>
          </a:prstGeom>
          <a:solidFill>
            <a:srgbClr val="FBF3E8"/>
          </a:solidFill>
        </p:spPr>
        <p:txBody>
          <a:bodyPr vert="horz" wrap="square" lIns="180000" tIns="216000" rIns="144000" bIns="180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300"/>
              </a:spcBef>
              <a:defRPr/>
            </a:pPr>
            <a:r>
              <a:rPr lang="fr-FR" sz="2400" dirty="0">
                <a:solidFill>
                  <a:schemeClr val="tx1"/>
                </a:solidFill>
              </a:rPr>
              <a:t>46,4 milliards d’€ </a:t>
            </a:r>
            <a:r>
              <a:rPr lang="fr-FR" sz="1600" dirty="0">
                <a:solidFill>
                  <a:schemeClr val="tx1"/>
                </a:solidFill>
              </a:rPr>
              <a:t>au total d’investissements par le secteur privé </a:t>
            </a:r>
            <a:br>
              <a:rPr lang="fr-FR" sz="1600" dirty="0">
                <a:solidFill>
                  <a:schemeClr val="tx1"/>
                </a:solidFill>
              </a:rPr>
            </a:br>
            <a:r>
              <a:rPr lang="fr-FR" sz="1600" dirty="0">
                <a:solidFill>
                  <a:schemeClr val="tx1"/>
                </a:solidFill>
              </a:rPr>
              <a:t>en 2022*</a:t>
            </a:r>
          </a:p>
        </p:txBody>
      </p:sp>
      <p:sp>
        <p:nvSpPr>
          <p:cNvPr id="15" name="Textplatzhalter 3"/>
          <p:cNvSpPr txBox="1"/>
          <p:nvPr/>
        </p:nvSpPr>
        <p:spPr bwMode="auto">
          <a:xfrm>
            <a:off x="637189" y="2409629"/>
            <a:ext cx="2171999" cy="1426389"/>
          </a:xfrm>
          <a:prstGeom prst="rect">
            <a:avLst/>
          </a:prstGeom>
          <a:solidFill>
            <a:srgbClr val="FBF3E8"/>
          </a:solidFill>
        </p:spPr>
        <p:txBody>
          <a:bodyPr vert="horz" wrap="square" lIns="180000" tIns="36000" rIns="108000" bIns="180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400"/>
              </a:lnSpc>
              <a:spcBef>
                <a:spcPts val="300"/>
              </a:spcBef>
              <a:defRPr/>
            </a:pPr>
            <a:r>
              <a:rPr lang="fr-FR" sz="1600" dirty="0">
                <a:solidFill>
                  <a:schemeClr val="tx1"/>
                </a:solidFill>
              </a:rPr>
              <a:t>Dont </a:t>
            </a:r>
            <a:br>
              <a:rPr lang="fr-FR" sz="1600" dirty="0">
                <a:solidFill>
                  <a:schemeClr val="tx1"/>
                </a:solidFill>
              </a:rPr>
            </a:br>
            <a:r>
              <a:rPr lang="fr-FR" sz="2400" dirty="0">
                <a:solidFill>
                  <a:schemeClr val="tx1"/>
                </a:solidFill>
              </a:rPr>
              <a:t>24,4 </a:t>
            </a:r>
            <a:br>
              <a:rPr lang="fr-FR" sz="2400" dirty="0">
                <a:solidFill>
                  <a:schemeClr val="tx1"/>
                </a:solidFill>
              </a:rPr>
            </a:br>
            <a:r>
              <a:rPr lang="fr-FR" sz="2400" dirty="0">
                <a:solidFill>
                  <a:schemeClr val="tx1"/>
                </a:solidFill>
              </a:rPr>
              <a:t>milliards d’€ </a:t>
            </a:r>
            <a:br>
              <a:rPr lang="fr-FR" sz="2400" dirty="0">
                <a:solidFill>
                  <a:schemeClr val="tx1"/>
                </a:solidFill>
              </a:rPr>
            </a:br>
            <a:r>
              <a:rPr lang="fr-FR" sz="1600" dirty="0">
                <a:solidFill>
                  <a:schemeClr val="tx1"/>
                </a:solidFill>
              </a:rPr>
              <a:t>de coûts directs</a:t>
            </a:r>
          </a:p>
        </p:txBody>
      </p:sp>
      <p:sp>
        <p:nvSpPr>
          <p:cNvPr id="16" name="Textplatzhalter 3"/>
          <p:cNvSpPr txBox="1"/>
          <p:nvPr/>
        </p:nvSpPr>
        <p:spPr bwMode="auto">
          <a:xfrm>
            <a:off x="8107736" y="2689176"/>
            <a:ext cx="3600000" cy="829427"/>
          </a:xfrm>
          <a:prstGeom prst="rect">
            <a:avLst/>
          </a:prstGeom>
          <a:solidFill>
            <a:srgbClr val="FBF3E8"/>
          </a:solidFill>
        </p:spPr>
        <p:txBody>
          <a:bodyPr vert="horz" wrap="square" lIns="216000" tIns="72000" rIns="144000" bIns="180000" rtlCol="0" anchor="ctr"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fr-FR" sz="1600" dirty="0">
                <a:solidFill>
                  <a:schemeClr val="tx1"/>
                </a:solidFill>
              </a:rPr>
              <a:t>Pendant la pandémie, en 2020, </a:t>
            </a:r>
            <a:br>
              <a:rPr lang="fr-FR" sz="1600" dirty="0">
                <a:solidFill>
                  <a:schemeClr val="tx1"/>
                </a:solidFill>
              </a:rPr>
            </a:br>
            <a:r>
              <a:rPr lang="fr-FR" sz="2400" dirty="0">
                <a:solidFill>
                  <a:schemeClr val="tx1"/>
                </a:solidFill>
              </a:rPr>
              <a:t>34 % </a:t>
            </a:r>
            <a:r>
              <a:rPr lang="fr-FR" sz="1600" dirty="0">
                <a:solidFill>
                  <a:schemeClr val="tx1"/>
                </a:solidFill>
              </a:rPr>
              <a:t>seulement</a:t>
            </a:r>
            <a:r>
              <a:rPr lang="fr-FR" sz="2400" dirty="0">
                <a:solidFill>
                  <a:schemeClr val="tx1"/>
                </a:solidFill>
              </a:rPr>
              <a:t>	 </a:t>
            </a:r>
          </a:p>
        </p:txBody>
      </p:sp>
      <p:sp>
        <p:nvSpPr>
          <p:cNvPr id="9" name="Textplatzhalter 3"/>
          <p:cNvSpPr txBox="1"/>
          <p:nvPr/>
        </p:nvSpPr>
        <p:spPr bwMode="auto">
          <a:xfrm>
            <a:off x="2866945" y="2429066"/>
            <a:ext cx="1800000" cy="1406951"/>
          </a:xfrm>
          <a:prstGeom prst="rect">
            <a:avLst/>
          </a:prstGeom>
          <a:solidFill>
            <a:srgbClr val="FBF3E8"/>
          </a:solidFill>
        </p:spPr>
        <p:txBody>
          <a:bodyPr vert="horz" wrap="square" lIns="180000" tIns="36000" rIns="108000" bIns="180000" rtlCol="0" anchor="t"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400"/>
              </a:lnSpc>
              <a:spcBef>
                <a:spcPts val="300"/>
              </a:spcBef>
              <a:defRPr/>
            </a:pPr>
            <a:r>
              <a:rPr lang="fr-FR" sz="1600" dirty="0">
                <a:solidFill>
                  <a:schemeClr val="tx1"/>
                </a:solidFill>
              </a:rPr>
              <a:t>et</a:t>
            </a:r>
            <a:br>
              <a:rPr lang="fr-FR" sz="2400" dirty="0">
                <a:solidFill>
                  <a:schemeClr val="tx1"/>
                </a:solidFill>
              </a:rPr>
            </a:br>
            <a:r>
              <a:rPr lang="fr-FR" sz="2400" dirty="0">
                <a:solidFill>
                  <a:schemeClr val="tx1"/>
                </a:solidFill>
              </a:rPr>
              <a:t>22</a:t>
            </a:r>
            <a:br>
              <a:rPr lang="fr-FR" sz="2400" dirty="0">
                <a:solidFill>
                  <a:schemeClr val="tx1"/>
                </a:solidFill>
              </a:rPr>
            </a:br>
            <a:r>
              <a:rPr lang="fr-FR" sz="2400" dirty="0">
                <a:solidFill>
                  <a:schemeClr val="tx1"/>
                </a:solidFill>
              </a:rPr>
              <a:t>milliards</a:t>
            </a:r>
            <a:r>
              <a:rPr lang="fr-FR" sz="1000" dirty="0">
                <a:solidFill>
                  <a:schemeClr val="tx1"/>
                </a:solidFill>
              </a:rPr>
              <a:t> </a:t>
            </a:r>
            <a:r>
              <a:rPr lang="fr-FR" sz="2400" dirty="0">
                <a:solidFill>
                  <a:schemeClr val="tx1"/>
                </a:solidFill>
              </a:rPr>
              <a:t>d’€ </a:t>
            </a:r>
            <a:r>
              <a:rPr lang="fr-FR" sz="1600" dirty="0">
                <a:solidFill>
                  <a:schemeClr val="tx1"/>
                </a:solidFill>
              </a:rPr>
              <a:t>de coûts indirects</a:t>
            </a:r>
          </a:p>
        </p:txBody>
      </p:sp>
      <p:sp>
        <p:nvSpPr>
          <p:cNvPr id="14" name="Textplatzhalter 3"/>
          <p:cNvSpPr txBox="1"/>
          <p:nvPr/>
        </p:nvSpPr>
        <p:spPr bwMode="auto">
          <a:xfrm>
            <a:off x="8107736" y="1058660"/>
            <a:ext cx="3600000" cy="1721392"/>
          </a:xfrm>
          <a:prstGeom prst="rect">
            <a:avLst/>
          </a:prstGeom>
          <a:solidFill>
            <a:srgbClr val="FBF3E8"/>
          </a:solidFill>
        </p:spPr>
        <p:txBody>
          <a:bodyPr vert="horz" wrap="square" lIns="216000" tIns="216000" rIns="144000" bIns="108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fr-FR" sz="2400" dirty="0">
                <a:solidFill>
                  <a:schemeClr val="tx1"/>
                </a:solidFill>
              </a:rPr>
              <a:t>42 % </a:t>
            </a:r>
            <a:r>
              <a:rPr lang="fr-FR" sz="1600" dirty="0">
                <a:solidFill>
                  <a:schemeClr val="tx1"/>
                </a:solidFill>
              </a:rPr>
              <a:t>des entreprises allemandes ont participé à la formation continue en 2022 (par la prise en charge des frais et/ou la mise en disponibilité des </a:t>
            </a:r>
            <a:r>
              <a:rPr lang="fr-FR" sz="1600" dirty="0" err="1">
                <a:solidFill>
                  <a:schemeClr val="tx1"/>
                </a:solidFill>
              </a:rPr>
              <a:t>employé·e·s</a:t>
            </a:r>
            <a:r>
              <a:rPr lang="fr-FR" sz="1600" dirty="0">
                <a:solidFill>
                  <a:schemeClr val="tx1"/>
                </a:solidFill>
              </a:rPr>
              <a:t>), </a:t>
            </a:r>
          </a:p>
        </p:txBody>
      </p:sp>
      <p:sp>
        <p:nvSpPr>
          <p:cNvPr id="11" name="Textplatzhalter 3"/>
          <p:cNvSpPr txBox="1"/>
          <p:nvPr/>
        </p:nvSpPr>
        <p:spPr bwMode="auto">
          <a:xfrm>
            <a:off x="2136000" y="3911702"/>
            <a:ext cx="3960000" cy="1319606"/>
          </a:xfrm>
          <a:prstGeom prst="rect">
            <a:avLst/>
          </a:prstGeom>
          <a:solidFill>
            <a:srgbClr val="FBF3E8"/>
          </a:solidFill>
        </p:spPr>
        <p:txBody>
          <a:bodyPr vert="horz" wrap="square" lIns="216000" tIns="216000" rIns="144000" bIns="180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300"/>
              </a:spcBef>
              <a:spcAft>
                <a:spcPts val="300"/>
              </a:spcAft>
              <a:defRPr/>
            </a:pPr>
            <a:r>
              <a:rPr lang="fr-FR" sz="2400" dirty="0">
                <a:solidFill>
                  <a:schemeClr val="tx1"/>
                </a:solidFill>
              </a:rPr>
              <a:t>93 % </a:t>
            </a:r>
            <a:r>
              <a:rPr lang="fr-FR" sz="1600" dirty="0">
                <a:solidFill>
                  <a:schemeClr val="tx1"/>
                </a:solidFill>
              </a:rPr>
              <a:t>des grandes entreprises et </a:t>
            </a:r>
          </a:p>
          <a:p>
            <a:pPr>
              <a:lnSpc>
                <a:spcPts val="2200"/>
              </a:lnSpc>
              <a:spcBef>
                <a:spcPts val="400"/>
              </a:spcBef>
              <a:spcAft>
                <a:spcPts val="400"/>
              </a:spcAft>
              <a:defRPr/>
            </a:pPr>
            <a:r>
              <a:rPr lang="fr-FR" sz="2400" dirty="0">
                <a:solidFill>
                  <a:schemeClr val="tx1"/>
                </a:solidFill>
              </a:rPr>
              <a:t>33 % </a:t>
            </a:r>
            <a:r>
              <a:rPr lang="fr-FR" sz="1600" dirty="0">
                <a:solidFill>
                  <a:schemeClr val="tx1"/>
                </a:solidFill>
              </a:rPr>
              <a:t>des très petites entreprises ont participé</a:t>
            </a:r>
          </a:p>
        </p:txBody>
      </p:sp>
      <p:sp>
        <p:nvSpPr>
          <p:cNvPr id="12" name="Textplatzhalter 3"/>
          <p:cNvSpPr txBox="1"/>
          <p:nvPr/>
        </p:nvSpPr>
        <p:spPr bwMode="auto">
          <a:xfrm>
            <a:off x="7356000" y="3772239"/>
            <a:ext cx="3600000" cy="1229838"/>
          </a:xfrm>
          <a:prstGeom prst="rect">
            <a:avLst/>
          </a:prstGeom>
          <a:solidFill>
            <a:srgbClr val="FBF3E8"/>
          </a:solidFill>
        </p:spPr>
        <p:txBody>
          <a:bodyPr vert="horz" wrap="square" lIns="216000" tIns="216000" rIns="144000" bIns="180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buClr>
                <a:srgbClr val="D6851B"/>
              </a:buClr>
              <a:buSzPct val="65000"/>
              <a:defRPr/>
            </a:pPr>
            <a:r>
              <a:rPr lang="fr-FR" sz="2400" dirty="0">
                <a:solidFill>
                  <a:schemeClr val="tx1"/>
                </a:solidFill>
              </a:rPr>
              <a:t>29 % </a:t>
            </a:r>
            <a:r>
              <a:rPr lang="fr-FR" sz="1600" dirty="0">
                <a:solidFill>
                  <a:schemeClr val="tx1"/>
                </a:solidFill>
              </a:rPr>
              <a:t>des </a:t>
            </a:r>
            <a:r>
              <a:rPr lang="fr-FR" sz="1600" dirty="0" err="1">
                <a:solidFill>
                  <a:schemeClr val="tx1"/>
                </a:solidFill>
              </a:rPr>
              <a:t>salarié·e·s</a:t>
            </a:r>
            <a:r>
              <a:rPr lang="fr-FR" sz="1600" dirty="0">
                <a:solidFill>
                  <a:schemeClr val="tx1"/>
                </a:solidFill>
              </a:rPr>
              <a:t> ont participé</a:t>
            </a:r>
            <a:br>
              <a:rPr lang="fr-FR" sz="1600" dirty="0">
                <a:solidFill>
                  <a:schemeClr val="tx1"/>
                </a:solidFill>
              </a:rPr>
            </a:br>
            <a:r>
              <a:rPr lang="fr-FR" sz="1600" dirty="0">
                <a:solidFill>
                  <a:schemeClr val="tx1"/>
                </a:solidFill>
              </a:rPr>
              <a:t>à des mesures de formation continue en 2022*</a:t>
            </a:r>
          </a:p>
        </p:txBody>
      </p:sp>
      <p:pic>
        <p:nvPicPr>
          <p:cNvPr id="19" name="Grafik 18"/>
          <p:cNvPicPr>
            <a:picLocks noChangeAspect="1"/>
          </p:cNvPicPr>
          <p:nvPr/>
        </p:nvPicPr>
        <p:blipFill>
          <a:blip r:embed="rId3"/>
          <a:stretch/>
        </p:blipFill>
        <p:spPr bwMode="auto">
          <a:xfrm>
            <a:off x="5209508" y="1320622"/>
            <a:ext cx="1977437" cy="1456283"/>
          </a:xfrm>
          <a:prstGeom prst="rect">
            <a:avLst/>
          </a:prstGeom>
        </p:spPr>
      </p:pic>
      <p:sp>
        <p:nvSpPr>
          <p:cNvPr id="17" name="Rechteck 16">
            <a:extLst>
              <a:ext uri="{FF2B5EF4-FFF2-40B4-BE49-F238E27FC236}">
                <a16:creationId xmlns:a16="http://schemas.microsoft.com/office/drawing/2014/main" id="{65F7F67F-C0B8-4CD2-B426-9EB7D5FD6A8F}"/>
              </a:ext>
            </a:extLst>
          </p:cNvPr>
          <p:cNvSpPr/>
          <p:nvPr/>
        </p:nvSpPr>
        <p:spPr>
          <a:xfrm>
            <a:off x="491219" y="5435327"/>
            <a:ext cx="7776207" cy="246221"/>
          </a:xfrm>
          <a:prstGeom prst="rect">
            <a:avLst/>
          </a:prstGeom>
        </p:spPr>
        <p:txBody>
          <a:bodyPr wrap="square">
            <a:spAutoFit/>
          </a:bodyPr>
          <a:lstStyle/>
          <a:p>
            <a:r>
              <a:rPr lang="de-DE" sz="1000" dirty="0"/>
              <a:t>* </a:t>
            </a:r>
            <a:r>
              <a:rPr lang="de-DE" sz="1000" dirty="0">
                <a:hlinkClick r:id="rId4"/>
              </a:rPr>
              <a:t>https://www.iwkoeln.de/studien/susanne-seyda-sabine-koehne-finster-thomas-schleiermacher-investitionsvolumen-auf-hoechststand.html</a:t>
            </a:r>
            <a:endParaRPr lang="de-DE" sz="1000" dirty="0"/>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itel 2"/>
          <p:cNvSpPr>
            <a:spLocks noGrp="1"/>
          </p:cNvSpPr>
          <p:nvPr>
            <p:ph type="title"/>
          </p:nvPr>
        </p:nvSpPr>
        <p:spPr bwMode="auto"/>
        <p:txBody>
          <a:bodyPr/>
          <a:lstStyle/>
          <a:p>
            <a:pPr>
              <a:defRPr/>
            </a:pPr>
            <a:r>
              <a:rPr lang="fr-FR"/>
              <a:t>8. Participation à la formation continue </a:t>
            </a:r>
          </a:p>
        </p:txBody>
      </p:sp>
      <p:sp>
        <p:nvSpPr>
          <p:cNvPr id="13" name="Textplatzhalter 3"/>
          <p:cNvSpPr txBox="1"/>
          <p:nvPr/>
        </p:nvSpPr>
        <p:spPr bwMode="auto">
          <a:xfrm>
            <a:off x="663659" y="1054511"/>
            <a:ext cx="4094568" cy="1120783"/>
          </a:xfrm>
          <a:prstGeom prst="rect">
            <a:avLst/>
          </a:prstGeom>
          <a:solidFill>
            <a:srgbClr val="FBF3E8"/>
          </a:solidFill>
        </p:spPr>
        <p:txBody>
          <a:bodyPr vert="horz" wrap="square" lIns="216000" tIns="144000" rIns="108000" bIns="144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fr-FR" sz="2800" dirty="0">
                <a:solidFill>
                  <a:schemeClr val="tx1"/>
                </a:solidFill>
              </a:rPr>
              <a:t>58 % </a:t>
            </a:r>
            <a:r>
              <a:rPr lang="fr-FR" sz="1600" dirty="0">
                <a:solidFill>
                  <a:schemeClr val="tx1"/>
                </a:solidFill>
              </a:rPr>
              <a:t>de la population adulte (18–64 ans) a participé à la formation continue professionnelle en 2022</a:t>
            </a:r>
          </a:p>
        </p:txBody>
      </p:sp>
      <p:sp>
        <p:nvSpPr>
          <p:cNvPr id="14" name="Textplatzhalter 3"/>
          <p:cNvSpPr txBox="1"/>
          <p:nvPr/>
        </p:nvSpPr>
        <p:spPr bwMode="auto">
          <a:xfrm>
            <a:off x="7585933" y="1327678"/>
            <a:ext cx="4140000" cy="838655"/>
          </a:xfrm>
          <a:prstGeom prst="rect">
            <a:avLst/>
          </a:prstGeom>
          <a:solidFill>
            <a:srgbClr val="FBF3E8"/>
          </a:solidFill>
        </p:spPr>
        <p:txBody>
          <a:bodyPr vert="horz" wrap="square" lIns="216000" tIns="144000" rIns="108000" bIns="144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fr-FR" sz="2400" dirty="0">
                <a:solidFill>
                  <a:schemeClr val="tx1"/>
                </a:solidFill>
              </a:rPr>
              <a:t>48 % </a:t>
            </a:r>
            <a:r>
              <a:rPr lang="fr-FR" sz="1600" dirty="0">
                <a:solidFill>
                  <a:schemeClr val="tx1"/>
                </a:solidFill>
              </a:rPr>
              <a:t>de la population adulte a participé à la formation continue en entreprise en 2022</a:t>
            </a:r>
          </a:p>
        </p:txBody>
      </p:sp>
      <p:sp>
        <p:nvSpPr>
          <p:cNvPr id="15" name="Textplatzhalter 3"/>
          <p:cNvSpPr txBox="1"/>
          <p:nvPr/>
        </p:nvSpPr>
        <p:spPr bwMode="auto">
          <a:xfrm>
            <a:off x="688775" y="2580921"/>
            <a:ext cx="3600000" cy="879307"/>
          </a:xfrm>
          <a:prstGeom prst="rect">
            <a:avLst/>
          </a:prstGeom>
          <a:solidFill>
            <a:srgbClr val="FBF3E8"/>
          </a:solidFill>
        </p:spPr>
        <p:txBody>
          <a:bodyPr vert="horz" wrap="square" lIns="216000" tIns="144000" rIns="108000" bIns="144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fr-FR" sz="1600" dirty="0">
                <a:solidFill>
                  <a:schemeClr val="tx1"/>
                </a:solidFill>
              </a:rPr>
              <a:t>Le taux de participation à la formation</a:t>
            </a:r>
            <a:br>
              <a:rPr lang="fr-FR" sz="1600" dirty="0">
                <a:solidFill>
                  <a:schemeClr val="tx1"/>
                </a:solidFill>
              </a:rPr>
            </a:br>
            <a:r>
              <a:rPr lang="fr-FR" sz="1600" dirty="0">
                <a:solidFill>
                  <a:schemeClr val="tx1"/>
                </a:solidFill>
              </a:rPr>
              <a:t>continue individuelle était de </a:t>
            </a:r>
            <a:r>
              <a:rPr lang="fr-FR" sz="2800" dirty="0">
                <a:solidFill>
                  <a:schemeClr val="tx1"/>
                </a:solidFill>
              </a:rPr>
              <a:t>15 %</a:t>
            </a:r>
            <a:endParaRPr lang="fr-FR" sz="1600" dirty="0">
              <a:solidFill>
                <a:schemeClr val="tx1"/>
              </a:solidFill>
            </a:endParaRPr>
          </a:p>
        </p:txBody>
      </p:sp>
      <p:sp>
        <p:nvSpPr>
          <p:cNvPr id="16" name="Textplatzhalter 3"/>
          <p:cNvSpPr txBox="1"/>
          <p:nvPr/>
        </p:nvSpPr>
        <p:spPr bwMode="auto">
          <a:xfrm>
            <a:off x="8112575" y="2580921"/>
            <a:ext cx="3600000" cy="838655"/>
          </a:xfrm>
          <a:prstGeom prst="rect">
            <a:avLst/>
          </a:prstGeom>
          <a:solidFill>
            <a:srgbClr val="FBF3E8"/>
          </a:solidFill>
        </p:spPr>
        <p:txBody>
          <a:bodyPr vert="horz" wrap="square" lIns="216000" tIns="144000" rIns="108000" bIns="144000" rtlCol="0" anchor="ctr"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fr-FR" sz="1600">
                <a:solidFill>
                  <a:schemeClr val="tx1"/>
                </a:solidFill>
              </a:rPr>
              <a:t>La participation augmente de façon importante en fonction du diplôme d’études ou de formation	</a:t>
            </a:r>
          </a:p>
        </p:txBody>
      </p:sp>
      <p:sp>
        <p:nvSpPr>
          <p:cNvPr id="17" name="Textplatzhalter 3"/>
          <p:cNvSpPr txBox="1"/>
          <p:nvPr/>
        </p:nvSpPr>
        <p:spPr bwMode="auto">
          <a:xfrm>
            <a:off x="4360461" y="3994305"/>
            <a:ext cx="3600000" cy="1120783"/>
          </a:xfrm>
          <a:prstGeom prst="rect">
            <a:avLst/>
          </a:prstGeom>
          <a:solidFill>
            <a:srgbClr val="FBF3E8"/>
          </a:solidFill>
        </p:spPr>
        <p:txBody>
          <a:bodyPr vert="horz" wrap="square" lIns="216000" tIns="144000" rIns="108000" bIns="144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spcAft>
                <a:spcPts val="600"/>
              </a:spcAft>
              <a:defRPr/>
            </a:pPr>
            <a:r>
              <a:rPr lang="fr-FR" sz="2800" dirty="0">
                <a:solidFill>
                  <a:schemeClr val="tx1"/>
                </a:solidFill>
              </a:rPr>
              <a:t>82 511 </a:t>
            </a:r>
            <a:r>
              <a:rPr lang="fr-FR" sz="1600" dirty="0">
                <a:solidFill>
                  <a:schemeClr val="tx1"/>
                </a:solidFill>
              </a:rPr>
              <a:t>diplômes de formation professionnelle avec niveau de qualification plus élevé en 2022</a:t>
            </a:r>
          </a:p>
        </p:txBody>
      </p:sp>
      <p:sp>
        <p:nvSpPr>
          <p:cNvPr id="18" name="Textplatzhalter 3"/>
          <p:cNvSpPr txBox="1"/>
          <p:nvPr/>
        </p:nvSpPr>
        <p:spPr bwMode="auto">
          <a:xfrm>
            <a:off x="4824000" y="2520000"/>
            <a:ext cx="2520000" cy="900000"/>
          </a:xfrm>
          <a:prstGeom prst="rect">
            <a:avLst/>
          </a:prstGeom>
          <a:solidFill>
            <a:srgbClr val="D6851B"/>
          </a:solidFill>
        </p:spPr>
        <p:txBody>
          <a:bodyPr vert="horz" wrap="square" lIns="144000" tIns="108000" rIns="144000" bIns="144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fr-FR" sz="2400"/>
              <a:t>Personnes</a:t>
            </a:r>
          </a:p>
        </p:txBody>
      </p:sp>
      <p:pic>
        <p:nvPicPr>
          <p:cNvPr id="20" name="Grafik 19"/>
          <p:cNvPicPr>
            <a:picLocks noChangeAspect="1"/>
          </p:cNvPicPr>
          <p:nvPr/>
        </p:nvPicPr>
        <p:blipFill>
          <a:blip r:embed="rId3"/>
          <a:stretch/>
        </p:blipFill>
        <p:spPr bwMode="auto">
          <a:xfrm>
            <a:off x="6053970" y="1082901"/>
            <a:ext cx="786285" cy="1536555"/>
          </a:xfrm>
          <a:prstGeom prst="rect">
            <a:avLst/>
          </a:prstGeom>
        </p:spPr>
      </p:pic>
      <p:grpSp>
        <p:nvGrpSpPr>
          <p:cNvPr id="21" name="Gruppieren 20"/>
          <p:cNvGrpSpPr/>
          <p:nvPr/>
        </p:nvGrpSpPr>
        <p:grpSpPr bwMode="auto">
          <a:xfrm>
            <a:off x="5442557" y="1118359"/>
            <a:ext cx="634274" cy="1369507"/>
            <a:chOff x="2466852" y="4726567"/>
            <a:chExt cx="535353" cy="1155921"/>
          </a:xfrm>
        </p:grpSpPr>
        <p:sp>
          <p:nvSpPr>
            <p:cNvPr id="22" name="Rechteck: abgerundete Ecken 31"/>
            <p:cNvSpPr/>
            <p:nvPr/>
          </p:nvSpPr>
          <p:spPr bwMode="auto">
            <a:xfrm>
              <a:off x="2824520" y="5024046"/>
              <a:ext cx="171093" cy="858442"/>
            </a:xfrm>
            <a:custGeom>
              <a:avLst/>
              <a:gdLst>
                <a:gd name="connsiteX0" fmla="*/ 0 w 178594"/>
                <a:gd name="connsiteY0" fmla="*/ 29766 h 419253"/>
                <a:gd name="connsiteX1" fmla="*/ 29766 w 178594"/>
                <a:gd name="connsiteY1" fmla="*/ 0 h 419253"/>
                <a:gd name="connsiteX2" fmla="*/ 148828 w 178594"/>
                <a:gd name="connsiteY2" fmla="*/ 0 h 419253"/>
                <a:gd name="connsiteX3" fmla="*/ 178594 w 178594"/>
                <a:gd name="connsiteY3" fmla="*/ 29766 h 419253"/>
                <a:gd name="connsiteX4" fmla="*/ 178594 w 178594"/>
                <a:gd name="connsiteY4" fmla="*/ 389487 h 419253"/>
                <a:gd name="connsiteX5" fmla="*/ 148828 w 178594"/>
                <a:gd name="connsiteY5" fmla="*/ 419253 h 419253"/>
                <a:gd name="connsiteX6" fmla="*/ 29766 w 178594"/>
                <a:gd name="connsiteY6" fmla="*/ 419253 h 419253"/>
                <a:gd name="connsiteX7" fmla="*/ 0 w 178594"/>
                <a:gd name="connsiteY7" fmla="*/ 389487 h 419253"/>
                <a:gd name="connsiteX8" fmla="*/ 0 w 178594"/>
                <a:gd name="connsiteY8" fmla="*/ 29766 h 419253"/>
                <a:gd name="connsiteX0" fmla="*/ 0 w 178594"/>
                <a:gd name="connsiteY0" fmla="*/ 65485 h 454972"/>
                <a:gd name="connsiteX1" fmla="*/ 25004 w 178594"/>
                <a:gd name="connsiteY1" fmla="*/ 0 h 454972"/>
                <a:gd name="connsiteX2" fmla="*/ 148828 w 178594"/>
                <a:gd name="connsiteY2" fmla="*/ 35719 h 454972"/>
                <a:gd name="connsiteX3" fmla="*/ 178594 w 178594"/>
                <a:gd name="connsiteY3" fmla="*/ 65485 h 454972"/>
                <a:gd name="connsiteX4" fmla="*/ 178594 w 178594"/>
                <a:gd name="connsiteY4" fmla="*/ 425206 h 454972"/>
                <a:gd name="connsiteX5" fmla="*/ 148828 w 178594"/>
                <a:gd name="connsiteY5" fmla="*/ 454972 h 454972"/>
                <a:gd name="connsiteX6" fmla="*/ 29766 w 178594"/>
                <a:gd name="connsiteY6" fmla="*/ 454972 h 454972"/>
                <a:gd name="connsiteX7" fmla="*/ 0 w 178594"/>
                <a:gd name="connsiteY7" fmla="*/ 425206 h 454972"/>
                <a:gd name="connsiteX8" fmla="*/ 0 w 178594"/>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78594 w 192881"/>
                <a:gd name="connsiteY4" fmla="*/ 425206 h 454972"/>
                <a:gd name="connsiteX5" fmla="*/ 148828 w 192881"/>
                <a:gd name="connsiteY5" fmla="*/ 454972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78594 w 192881"/>
                <a:gd name="connsiteY4" fmla="*/ 425206 h 454972"/>
                <a:gd name="connsiteX5" fmla="*/ 148828 w 192881"/>
                <a:gd name="connsiteY5" fmla="*/ 454972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83356 w 192881"/>
                <a:gd name="connsiteY4" fmla="*/ 408538 h 454972"/>
                <a:gd name="connsiteX5" fmla="*/ 148828 w 192881"/>
                <a:gd name="connsiteY5" fmla="*/ 454972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39303 w 192881"/>
                <a:gd name="connsiteY2" fmla="*/ 38100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39303 w 192881"/>
                <a:gd name="connsiteY2" fmla="*/ 38100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39303 w 192881"/>
                <a:gd name="connsiteY2" fmla="*/ 38100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835972"/>
                <a:gd name="connsiteX1" fmla="*/ 25004 w 192881"/>
                <a:gd name="connsiteY1" fmla="*/ 0 h 835972"/>
                <a:gd name="connsiteX2" fmla="*/ 139303 w 192881"/>
                <a:gd name="connsiteY2" fmla="*/ 38100 h 835972"/>
                <a:gd name="connsiteX3" fmla="*/ 192881 w 192881"/>
                <a:gd name="connsiteY3" fmla="*/ 336947 h 835972"/>
                <a:gd name="connsiteX4" fmla="*/ 183356 w 192881"/>
                <a:gd name="connsiteY4" fmla="*/ 408538 h 835972"/>
                <a:gd name="connsiteX5" fmla="*/ 148828 w 192881"/>
                <a:gd name="connsiteY5" fmla="*/ 447829 h 835972"/>
                <a:gd name="connsiteX6" fmla="*/ 139304 w 192881"/>
                <a:gd name="connsiteY6" fmla="*/ 835972 h 835972"/>
                <a:gd name="connsiteX7" fmla="*/ 0 w 192881"/>
                <a:gd name="connsiteY7" fmla="*/ 425206 h 835972"/>
                <a:gd name="connsiteX8" fmla="*/ 0 w 192881"/>
                <a:gd name="connsiteY8" fmla="*/ 65485 h 835972"/>
                <a:gd name="connsiteX0" fmla="*/ 0 w 192881"/>
                <a:gd name="connsiteY0" fmla="*/ 65485 h 835972"/>
                <a:gd name="connsiteX1" fmla="*/ 25004 w 192881"/>
                <a:gd name="connsiteY1" fmla="*/ 0 h 835972"/>
                <a:gd name="connsiteX2" fmla="*/ 139303 w 192881"/>
                <a:gd name="connsiteY2" fmla="*/ 38100 h 835972"/>
                <a:gd name="connsiteX3" fmla="*/ 192881 w 192881"/>
                <a:gd name="connsiteY3" fmla="*/ 336947 h 835972"/>
                <a:gd name="connsiteX4" fmla="*/ 183356 w 192881"/>
                <a:gd name="connsiteY4" fmla="*/ 408538 h 835972"/>
                <a:gd name="connsiteX5" fmla="*/ 127397 w 192881"/>
                <a:gd name="connsiteY5" fmla="*/ 447829 h 835972"/>
                <a:gd name="connsiteX6" fmla="*/ 139304 w 192881"/>
                <a:gd name="connsiteY6" fmla="*/ 835972 h 835972"/>
                <a:gd name="connsiteX7" fmla="*/ 0 w 192881"/>
                <a:gd name="connsiteY7" fmla="*/ 425206 h 835972"/>
                <a:gd name="connsiteX8" fmla="*/ 0 w 192881"/>
                <a:gd name="connsiteY8" fmla="*/ 65485 h 835972"/>
                <a:gd name="connsiteX0" fmla="*/ 0 w 192881"/>
                <a:gd name="connsiteY0" fmla="*/ 65485 h 835972"/>
                <a:gd name="connsiteX1" fmla="*/ 25004 w 192881"/>
                <a:gd name="connsiteY1" fmla="*/ 0 h 835972"/>
                <a:gd name="connsiteX2" fmla="*/ 139303 w 192881"/>
                <a:gd name="connsiteY2" fmla="*/ 38100 h 835972"/>
                <a:gd name="connsiteX3" fmla="*/ 192881 w 192881"/>
                <a:gd name="connsiteY3" fmla="*/ 336947 h 835972"/>
                <a:gd name="connsiteX4" fmla="*/ 183356 w 192881"/>
                <a:gd name="connsiteY4" fmla="*/ 408538 h 835972"/>
                <a:gd name="connsiteX5" fmla="*/ 139304 w 192881"/>
                <a:gd name="connsiteY5" fmla="*/ 447829 h 835972"/>
                <a:gd name="connsiteX6" fmla="*/ 139304 w 192881"/>
                <a:gd name="connsiteY6" fmla="*/ 835972 h 835972"/>
                <a:gd name="connsiteX7" fmla="*/ 0 w 192881"/>
                <a:gd name="connsiteY7" fmla="*/ 425206 h 835972"/>
                <a:gd name="connsiteX8" fmla="*/ 0 w 192881"/>
                <a:gd name="connsiteY8" fmla="*/ 65485 h 835972"/>
                <a:gd name="connsiteX0" fmla="*/ 0 w 192881"/>
                <a:gd name="connsiteY0" fmla="*/ 65485 h 842409"/>
                <a:gd name="connsiteX1" fmla="*/ 25004 w 192881"/>
                <a:gd name="connsiteY1" fmla="*/ 0 h 842409"/>
                <a:gd name="connsiteX2" fmla="*/ 139303 w 192881"/>
                <a:gd name="connsiteY2" fmla="*/ 38100 h 842409"/>
                <a:gd name="connsiteX3" fmla="*/ 192881 w 192881"/>
                <a:gd name="connsiteY3" fmla="*/ 336947 h 842409"/>
                <a:gd name="connsiteX4" fmla="*/ 183356 w 192881"/>
                <a:gd name="connsiteY4" fmla="*/ 408538 h 842409"/>
                <a:gd name="connsiteX5" fmla="*/ 139304 w 192881"/>
                <a:gd name="connsiteY5" fmla="*/ 447829 h 842409"/>
                <a:gd name="connsiteX6" fmla="*/ 139304 w 192881"/>
                <a:gd name="connsiteY6" fmla="*/ 835972 h 842409"/>
                <a:gd name="connsiteX7" fmla="*/ 109538 w 192881"/>
                <a:gd name="connsiteY7" fmla="*/ 834781 h 842409"/>
                <a:gd name="connsiteX8" fmla="*/ 0 w 192881"/>
                <a:gd name="connsiteY8" fmla="*/ 65485 h 842409"/>
                <a:gd name="connsiteX0" fmla="*/ 0 w 192881"/>
                <a:gd name="connsiteY0" fmla="*/ 65485 h 842409"/>
                <a:gd name="connsiteX1" fmla="*/ 25004 w 192881"/>
                <a:gd name="connsiteY1" fmla="*/ 0 h 842409"/>
                <a:gd name="connsiteX2" fmla="*/ 139303 w 192881"/>
                <a:gd name="connsiteY2" fmla="*/ 38100 h 842409"/>
                <a:gd name="connsiteX3" fmla="*/ 192881 w 192881"/>
                <a:gd name="connsiteY3" fmla="*/ 336947 h 842409"/>
                <a:gd name="connsiteX4" fmla="*/ 183356 w 192881"/>
                <a:gd name="connsiteY4" fmla="*/ 408538 h 842409"/>
                <a:gd name="connsiteX5" fmla="*/ 139304 w 192881"/>
                <a:gd name="connsiteY5" fmla="*/ 447829 h 842409"/>
                <a:gd name="connsiteX6" fmla="*/ 139304 w 192881"/>
                <a:gd name="connsiteY6" fmla="*/ 835972 h 842409"/>
                <a:gd name="connsiteX7" fmla="*/ 109538 w 192881"/>
                <a:gd name="connsiteY7" fmla="*/ 834781 h 842409"/>
                <a:gd name="connsiteX8" fmla="*/ 0 w 192881"/>
                <a:gd name="connsiteY8" fmla="*/ 65485 h 842409"/>
                <a:gd name="connsiteX0" fmla="*/ 0 w 192881"/>
                <a:gd name="connsiteY0" fmla="*/ 65485 h 838046"/>
                <a:gd name="connsiteX1" fmla="*/ 25004 w 192881"/>
                <a:gd name="connsiteY1" fmla="*/ 0 h 838046"/>
                <a:gd name="connsiteX2" fmla="*/ 139303 w 192881"/>
                <a:gd name="connsiteY2" fmla="*/ 38100 h 838046"/>
                <a:gd name="connsiteX3" fmla="*/ 192881 w 192881"/>
                <a:gd name="connsiteY3" fmla="*/ 336947 h 838046"/>
                <a:gd name="connsiteX4" fmla="*/ 183356 w 192881"/>
                <a:gd name="connsiteY4" fmla="*/ 408538 h 838046"/>
                <a:gd name="connsiteX5" fmla="*/ 139304 w 192881"/>
                <a:gd name="connsiteY5" fmla="*/ 447829 h 838046"/>
                <a:gd name="connsiteX6" fmla="*/ 144066 w 192881"/>
                <a:gd name="connsiteY6" fmla="*/ 800254 h 838046"/>
                <a:gd name="connsiteX7" fmla="*/ 109538 w 192881"/>
                <a:gd name="connsiteY7" fmla="*/ 834781 h 838046"/>
                <a:gd name="connsiteX8" fmla="*/ 0 w 192881"/>
                <a:gd name="connsiteY8" fmla="*/ 65485 h 838046"/>
                <a:gd name="connsiteX0" fmla="*/ 0 w 195263"/>
                <a:gd name="connsiteY0" fmla="*/ 65485 h 810307"/>
                <a:gd name="connsiteX1" fmla="*/ 25004 w 195263"/>
                <a:gd name="connsiteY1" fmla="*/ 0 h 810307"/>
                <a:gd name="connsiteX2" fmla="*/ 139303 w 195263"/>
                <a:gd name="connsiteY2" fmla="*/ 38100 h 810307"/>
                <a:gd name="connsiteX3" fmla="*/ 192881 w 195263"/>
                <a:gd name="connsiteY3" fmla="*/ 336947 h 810307"/>
                <a:gd name="connsiteX4" fmla="*/ 183356 w 195263"/>
                <a:gd name="connsiteY4" fmla="*/ 408538 h 810307"/>
                <a:gd name="connsiteX5" fmla="*/ 139304 w 195263"/>
                <a:gd name="connsiteY5" fmla="*/ 447829 h 810307"/>
                <a:gd name="connsiteX6" fmla="*/ 144066 w 195263"/>
                <a:gd name="connsiteY6" fmla="*/ 800254 h 810307"/>
                <a:gd name="connsiteX7" fmla="*/ 195263 w 195263"/>
                <a:gd name="connsiteY7" fmla="*/ 803825 h 810307"/>
                <a:gd name="connsiteX8" fmla="*/ 0 w 195263"/>
                <a:gd name="connsiteY8" fmla="*/ 65485 h 810307"/>
                <a:gd name="connsiteX0" fmla="*/ 145246 w 171441"/>
                <a:gd name="connsiteY0" fmla="*/ 858442 h 858442"/>
                <a:gd name="connsiteX1" fmla="*/ 1182 w 171441"/>
                <a:gd name="connsiteY1" fmla="*/ 0 h 858442"/>
                <a:gd name="connsiteX2" fmla="*/ 115481 w 171441"/>
                <a:gd name="connsiteY2" fmla="*/ 38100 h 858442"/>
                <a:gd name="connsiteX3" fmla="*/ 169059 w 171441"/>
                <a:gd name="connsiteY3" fmla="*/ 336947 h 858442"/>
                <a:gd name="connsiteX4" fmla="*/ 159534 w 171441"/>
                <a:gd name="connsiteY4" fmla="*/ 408538 h 858442"/>
                <a:gd name="connsiteX5" fmla="*/ 115482 w 171441"/>
                <a:gd name="connsiteY5" fmla="*/ 447829 h 858442"/>
                <a:gd name="connsiteX6" fmla="*/ 120244 w 171441"/>
                <a:gd name="connsiteY6" fmla="*/ 800254 h 858442"/>
                <a:gd name="connsiteX7" fmla="*/ 171441 w 171441"/>
                <a:gd name="connsiteY7" fmla="*/ 803825 h 858442"/>
                <a:gd name="connsiteX8" fmla="*/ 145246 w 171441"/>
                <a:gd name="connsiteY8" fmla="*/ 858442 h 858442"/>
                <a:gd name="connsiteX0" fmla="*/ 146189 w 172384"/>
                <a:gd name="connsiteY0" fmla="*/ 858442 h 858442"/>
                <a:gd name="connsiteX1" fmla="*/ 29509 w 172384"/>
                <a:gd name="connsiteY1" fmla="*/ 755248 h 858442"/>
                <a:gd name="connsiteX2" fmla="*/ 2125 w 172384"/>
                <a:gd name="connsiteY2" fmla="*/ 0 h 858442"/>
                <a:gd name="connsiteX3" fmla="*/ 116424 w 172384"/>
                <a:gd name="connsiteY3" fmla="*/ 38100 h 858442"/>
                <a:gd name="connsiteX4" fmla="*/ 170002 w 172384"/>
                <a:gd name="connsiteY4" fmla="*/ 336947 h 858442"/>
                <a:gd name="connsiteX5" fmla="*/ 160477 w 172384"/>
                <a:gd name="connsiteY5" fmla="*/ 408538 h 858442"/>
                <a:gd name="connsiteX6" fmla="*/ 116425 w 172384"/>
                <a:gd name="connsiteY6" fmla="*/ 447829 h 858442"/>
                <a:gd name="connsiteX7" fmla="*/ 121187 w 172384"/>
                <a:gd name="connsiteY7" fmla="*/ 800254 h 858442"/>
                <a:gd name="connsiteX8" fmla="*/ 172384 w 172384"/>
                <a:gd name="connsiteY8" fmla="*/ 803825 h 858442"/>
                <a:gd name="connsiteX9" fmla="*/ 146189 w 172384"/>
                <a:gd name="connsiteY9" fmla="*/ 858442 h 858442"/>
                <a:gd name="connsiteX0" fmla="*/ 144898 w 171093"/>
                <a:gd name="connsiteY0" fmla="*/ 858442 h 858442"/>
                <a:gd name="connsiteX1" fmla="*/ 28218 w 171093"/>
                <a:gd name="connsiteY1" fmla="*/ 755248 h 858442"/>
                <a:gd name="connsiteX2" fmla="*/ 834 w 171093"/>
                <a:gd name="connsiteY2" fmla="*/ 0 h 858442"/>
                <a:gd name="connsiteX3" fmla="*/ 115133 w 171093"/>
                <a:gd name="connsiteY3" fmla="*/ 38100 h 858442"/>
                <a:gd name="connsiteX4" fmla="*/ 168711 w 171093"/>
                <a:gd name="connsiteY4" fmla="*/ 336947 h 858442"/>
                <a:gd name="connsiteX5" fmla="*/ 159186 w 171093"/>
                <a:gd name="connsiteY5" fmla="*/ 408538 h 858442"/>
                <a:gd name="connsiteX6" fmla="*/ 115134 w 171093"/>
                <a:gd name="connsiteY6" fmla="*/ 447829 h 858442"/>
                <a:gd name="connsiteX7" fmla="*/ 119896 w 171093"/>
                <a:gd name="connsiteY7" fmla="*/ 800254 h 858442"/>
                <a:gd name="connsiteX8" fmla="*/ 171093 w 171093"/>
                <a:gd name="connsiteY8" fmla="*/ 803825 h 858442"/>
                <a:gd name="connsiteX9" fmla="*/ 144898 w 171093"/>
                <a:gd name="connsiteY9" fmla="*/ 858442 h 858442"/>
                <a:gd name="connsiteX0" fmla="*/ 144898 w 171093"/>
                <a:gd name="connsiteY0" fmla="*/ 858442 h 858442"/>
                <a:gd name="connsiteX1" fmla="*/ 28218 w 171093"/>
                <a:gd name="connsiteY1" fmla="*/ 755248 h 858442"/>
                <a:gd name="connsiteX2" fmla="*/ 834 w 171093"/>
                <a:gd name="connsiteY2" fmla="*/ 0 h 858442"/>
                <a:gd name="connsiteX3" fmla="*/ 115133 w 171093"/>
                <a:gd name="connsiteY3" fmla="*/ 38100 h 858442"/>
                <a:gd name="connsiteX4" fmla="*/ 168711 w 171093"/>
                <a:gd name="connsiteY4" fmla="*/ 336947 h 858442"/>
                <a:gd name="connsiteX5" fmla="*/ 159186 w 171093"/>
                <a:gd name="connsiteY5" fmla="*/ 408538 h 858442"/>
                <a:gd name="connsiteX6" fmla="*/ 115134 w 171093"/>
                <a:gd name="connsiteY6" fmla="*/ 447829 h 858442"/>
                <a:gd name="connsiteX7" fmla="*/ 127040 w 171093"/>
                <a:gd name="connsiteY7" fmla="*/ 797873 h 858442"/>
                <a:gd name="connsiteX8" fmla="*/ 171093 w 171093"/>
                <a:gd name="connsiteY8" fmla="*/ 803825 h 858442"/>
                <a:gd name="connsiteX9" fmla="*/ 144898 w 171093"/>
                <a:gd name="connsiteY9" fmla="*/ 858442 h 858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093" h="858442" extrusionOk="0">
                  <a:moveTo>
                    <a:pt x="144898" y="858442"/>
                  </a:moveTo>
                  <a:cubicBezTo>
                    <a:pt x="128626" y="803118"/>
                    <a:pt x="52229" y="898322"/>
                    <a:pt x="28218" y="755248"/>
                  </a:cubicBezTo>
                  <a:cubicBezTo>
                    <a:pt x="32782" y="621699"/>
                    <a:pt x="-6111" y="72296"/>
                    <a:pt x="834" y="0"/>
                  </a:cubicBezTo>
                  <a:cubicBezTo>
                    <a:pt x="40521" y="0"/>
                    <a:pt x="63540" y="14287"/>
                    <a:pt x="115133" y="38100"/>
                  </a:cubicBezTo>
                  <a:cubicBezTo>
                    <a:pt x="136334" y="116681"/>
                    <a:pt x="168711" y="320508"/>
                    <a:pt x="168711" y="336947"/>
                  </a:cubicBezTo>
                  <a:cubicBezTo>
                    <a:pt x="118705" y="363986"/>
                    <a:pt x="163948" y="379118"/>
                    <a:pt x="159186" y="408538"/>
                  </a:cubicBezTo>
                  <a:cubicBezTo>
                    <a:pt x="159186" y="424977"/>
                    <a:pt x="131573" y="447829"/>
                    <a:pt x="115134" y="447829"/>
                  </a:cubicBezTo>
                  <a:cubicBezTo>
                    <a:pt x="116721" y="565304"/>
                    <a:pt x="125453" y="680398"/>
                    <a:pt x="127040" y="797873"/>
                  </a:cubicBezTo>
                  <a:cubicBezTo>
                    <a:pt x="110601" y="797873"/>
                    <a:pt x="171093" y="820264"/>
                    <a:pt x="171093" y="803825"/>
                  </a:cubicBezTo>
                  <a:lnTo>
                    <a:pt x="144898" y="85844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23" name="Grafik 22"/>
            <p:cNvPicPr>
              <a:picLocks noChangeAspect="1"/>
            </p:cNvPicPr>
            <p:nvPr/>
          </p:nvPicPr>
          <p:blipFill>
            <a:blip r:embed="rId4"/>
            <a:stretch/>
          </p:blipFill>
          <p:spPr bwMode="auto">
            <a:xfrm>
              <a:off x="2466852" y="4726567"/>
              <a:ext cx="535353" cy="1148191"/>
            </a:xfrm>
            <a:prstGeom prst="rect">
              <a:avLst/>
            </a:prstGeom>
          </p:spPr>
        </p:pic>
      </p:gr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fr-FR"/>
              <a:t>Informations supplémentaires</a:t>
            </a:r>
          </a:p>
        </p:txBody>
      </p:sp>
      <p:sp>
        <p:nvSpPr>
          <p:cNvPr id="7" name="Inhaltsplatzhalter 4"/>
          <p:cNvSpPr txBox="1"/>
          <p:nvPr/>
        </p:nvSpPr>
        <p:spPr bwMode="auto">
          <a:xfrm>
            <a:off x="836267" y="1686929"/>
            <a:ext cx="3261845" cy="4126642"/>
          </a:xfrm>
          <a:prstGeom prst="rect">
            <a:avLst/>
          </a:prstGeom>
        </p:spPr>
        <p:txBody>
          <a:bodyPr/>
          <a:lstStyle>
            <a:lvl1pPr marL="357188" indent="-357188" algn="l" defTabSz="357188">
              <a:lnSpc>
                <a:spcPct val="90000"/>
              </a:lnSpc>
              <a:spcBef>
                <a:spcPts val="1000"/>
              </a:spcBef>
              <a:buClr>
                <a:schemeClr val="accent1"/>
              </a:buClr>
              <a:buSzPct val="90000"/>
              <a:buFont typeface="Wingdings 3"/>
              <a:buChar char=""/>
              <a:defRPr sz="2400">
                <a:solidFill>
                  <a:schemeClr val="tx1"/>
                </a:solidFill>
                <a:latin typeface="+mj-lt"/>
                <a:ea typeface="+mn-ea"/>
                <a:cs typeface="+mn-cs"/>
              </a:defRPr>
            </a:lvl1pPr>
            <a:lvl2pPr marL="714375" indent="-357188" algn="l" defTabSz="536575">
              <a:lnSpc>
                <a:spcPct val="90000"/>
              </a:lnSpc>
              <a:spcBef>
                <a:spcPts val="500"/>
              </a:spcBef>
              <a:buClr>
                <a:schemeClr val="accent1"/>
              </a:buClr>
              <a:buSzPct val="90000"/>
              <a:buFont typeface="Wingdings 3"/>
              <a:buChar char=""/>
              <a:defRPr sz="2000">
                <a:solidFill>
                  <a:schemeClr val="tx1"/>
                </a:solidFill>
                <a:latin typeface="+mj-lt"/>
                <a:ea typeface="+mn-ea"/>
                <a:cs typeface="+mn-cs"/>
              </a:defRPr>
            </a:lvl2pPr>
            <a:lvl3pPr marL="1071563" indent="-265113" algn="l" defTabSz="479425">
              <a:lnSpc>
                <a:spcPct val="90000"/>
              </a:lnSpc>
              <a:spcBef>
                <a:spcPts val="500"/>
              </a:spcBef>
              <a:buClr>
                <a:schemeClr val="accent1"/>
              </a:buClr>
              <a:buSzPct val="90000"/>
              <a:buFont typeface="Wingdings 3"/>
              <a:buChar char=""/>
              <a:defRPr sz="1800">
                <a:solidFill>
                  <a:schemeClr val="tx1"/>
                </a:solidFill>
                <a:latin typeface="+mj-lt"/>
                <a:ea typeface="+mn-ea"/>
                <a:cs typeface="+mn-cs"/>
              </a:defRPr>
            </a:lvl3pPr>
            <a:lvl4pPr marL="1438275" indent="-274638" algn="l" defTabSz="357188">
              <a:lnSpc>
                <a:spcPct val="90000"/>
              </a:lnSpc>
              <a:spcBef>
                <a:spcPts val="500"/>
              </a:spcBef>
              <a:buClr>
                <a:schemeClr val="accent1"/>
              </a:buClr>
              <a:buSzPct val="90000"/>
              <a:buFont typeface="Wingdings 3"/>
              <a:buChar char=""/>
              <a:defRPr sz="1800">
                <a:solidFill>
                  <a:schemeClr val="tx1"/>
                </a:solidFill>
                <a:latin typeface="+mj-lt"/>
                <a:ea typeface="+mn-ea"/>
                <a:cs typeface="+mn-cs"/>
              </a:defRPr>
            </a:lvl4pPr>
            <a:lvl5pPr marL="1795463" indent="-274638" algn="l" defTabSz="360363">
              <a:lnSpc>
                <a:spcPct val="90000"/>
              </a:lnSpc>
              <a:spcBef>
                <a:spcPts val="500"/>
              </a:spcBef>
              <a:buClr>
                <a:schemeClr val="accent1"/>
              </a:buClr>
              <a:buSzPct val="90000"/>
              <a:buFont typeface="Wingdings 3"/>
              <a:buChar char=""/>
              <a:defRPr sz="1800">
                <a:solidFill>
                  <a:schemeClr val="tx1"/>
                </a:solidFill>
                <a:latin typeface="+mj-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357187" lvl="1" indent="0">
              <a:buNone/>
              <a:defRPr/>
            </a:pPr>
            <a:endParaRPr lang="de-DE"/>
          </a:p>
        </p:txBody>
      </p:sp>
      <p:sp>
        <p:nvSpPr>
          <p:cNvPr id="16" name="Inhaltsplatzhalter 4"/>
          <p:cNvSpPr>
            <a:spLocks noGrp="1"/>
          </p:cNvSpPr>
          <p:nvPr>
            <p:ph idx="1"/>
          </p:nvPr>
        </p:nvSpPr>
        <p:spPr bwMode="auto">
          <a:xfrm>
            <a:off x="663823" y="1808163"/>
            <a:ext cx="6460877" cy="1620837"/>
          </a:xfrm>
        </p:spPr>
        <p:txBody>
          <a:bodyPr numCol="1">
            <a:noAutofit/>
          </a:bodyPr>
          <a:lstStyle/>
          <a:p>
            <a:pPr marL="0" indent="0">
              <a:buNone/>
              <a:defRPr/>
            </a:pPr>
            <a:r>
              <a:rPr lang="fr-FR" sz="1800"/>
              <a:t>Vous trouverez cette présentation, ainsi que d’autres, de même que des informations sur la formation professionnelle en Allemagne et sur la collaboration internationale dans le domaine de la formation professionnelle sur notre site Internet : </a:t>
            </a:r>
          </a:p>
          <a:p>
            <a:pPr marL="0" indent="0">
              <a:buNone/>
              <a:defRPr/>
            </a:pPr>
            <a:br>
              <a:rPr lang="fr-FR" sz="1800" b="1">
                <a:hlinkClick r:id="rId3" tooltip="http://www.govet.international/"/>
              </a:rPr>
            </a:br>
            <a:r>
              <a:rPr lang="fr-FR" sz="1800" b="1" u="sng">
                <a:solidFill>
                  <a:srgbClr val="E27F1C"/>
                </a:solidFill>
                <a:hlinkClick r:id="rId3" tooltip="http://www.govet.international/"/>
              </a:rPr>
              <a:t>www.govet.international</a:t>
            </a:r>
          </a:p>
          <a:p>
            <a:pPr marL="0" indent="0">
              <a:buNone/>
              <a:defRPr/>
            </a:pPr>
            <a:endParaRPr lang="de-DE" sz="1400" b="1"/>
          </a:p>
        </p:txBody>
      </p:sp>
      <p:sp>
        <p:nvSpPr>
          <p:cNvPr id="17" name="Inhaltsplatzhalter 4"/>
          <p:cNvSpPr txBox="1"/>
          <p:nvPr/>
        </p:nvSpPr>
        <p:spPr bwMode="auto">
          <a:xfrm>
            <a:off x="658813" y="4192735"/>
            <a:ext cx="11053762" cy="1034585"/>
          </a:xfrm>
          <a:prstGeom prst="rect">
            <a:avLst/>
          </a:prstGeom>
        </p:spPr>
        <p:txBody>
          <a:bodyPr vert="horz" lIns="91440" tIns="45720" rIns="91440" bIns="45720" numCol="2" rtlCol="0">
            <a:noAutofit/>
          </a:bodyPr>
          <a:lstStyle>
            <a:lvl1pPr marL="342900" indent="-342900" algn="l" defTabSz="914400">
              <a:spcBef>
                <a:spcPts val="0"/>
              </a:spcBef>
              <a:buFont typeface="Arial"/>
              <a:buChar char="•"/>
              <a:defRPr sz="3200">
                <a:solidFill>
                  <a:schemeClr val="tx1"/>
                </a:solidFill>
                <a:latin typeface="+mn-lt"/>
                <a:ea typeface="+mn-ea"/>
                <a:cs typeface="+mn-cs"/>
              </a:defRPr>
            </a:lvl1pPr>
            <a:lvl2pPr marL="742950" indent="-285750" algn="l" defTabSz="914400">
              <a:spcBef>
                <a:spcPts val="0"/>
              </a:spcBef>
              <a:buFont typeface="Arial"/>
              <a:buChar char="–"/>
              <a:defRPr sz="2800">
                <a:solidFill>
                  <a:schemeClr val="tx1"/>
                </a:solidFill>
                <a:latin typeface="+mn-lt"/>
                <a:ea typeface="+mn-ea"/>
                <a:cs typeface="+mn-cs"/>
              </a:defRPr>
            </a:lvl2pPr>
            <a:lvl3pPr marL="1143000" indent="-228600" algn="l" defTabSz="914400">
              <a:spcBef>
                <a:spcPts val="0"/>
              </a:spcBef>
              <a:buFont typeface="Arial"/>
              <a:buChar char="•"/>
              <a:defRPr sz="2400">
                <a:solidFill>
                  <a:schemeClr val="tx1"/>
                </a:solidFill>
                <a:latin typeface="+mn-lt"/>
                <a:ea typeface="+mn-ea"/>
                <a:cs typeface="+mn-cs"/>
              </a:defRPr>
            </a:lvl3pPr>
            <a:lvl4pPr marL="1600200" indent="-228600" algn="l" defTabSz="914400">
              <a:spcBef>
                <a:spcPts val="0"/>
              </a:spcBef>
              <a:buFont typeface="Arial"/>
              <a:buChar char="–"/>
              <a:defRPr sz="2000">
                <a:solidFill>
                  <a:schemeClr val="tx1"/>
                </a:solidFill>
                <a:latin typeface="+mn-lt"/>
                <a:ea typeface="+mn-ea"/>
                <a:cs typeface="+mn-cs"/>
              </a:defRPr>
            </a:lvl4pPr>
            <a:lvl5pPr marL="2057400" indent="-228600" algn="l" defTabSz="914400">
              <a:spcBef>
                <a:spcPts val="0"/>
              </a:spcBef>
              <a:buFont typeface="Arial"/>
              <a:buChar char="»"/>
              <a:defRPr sz="20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marL="0" indent="0">
              <a:buFont typeface="Arial"/>
              <a:buNone/>
              <a:defRPr/>
            </a:pPr>
            <a:r>
              <a:rPr lang="fr-FR" sz="1600" b="1" dirty="0">
                <a:latin typeface="Calibri"/>
              </a:rPr>
              <a:t>Sources</a:t>
            </a:r>
          </a:p>
          <a:p>
            <a:pPr marL="266700" indent="-266700">
              <a:defRPr/>
            </a:pPr>
            <a:r>
              <a:rPr lang="fr-FR" sz="1600" dirty="0">
                <a:latin typeface="Calibri"/>
              </a:rPr>
              <a:t>Rapport BIBB (</a:t>
            </a:r>
            <a:r>
              <a:rPr lang="fr-FR" sz="1600" u="sng" dirty="0">
                <a:solidFill>
                  <a:srgbClr val="E27F1C"/>
                </a:solidFill>
                <a:latin typeface="Calibri"/>
                <a:hlinkClick r:id="rId4" tooltip="https://www.bibb.de/datenreport/de/175452.php"/>
              </a:rPr>
              <a:t>lien</a:t>
            </a:r>
            <a:r>
              <a:rPr lang="fr-FR" sz="1600" dirty="0">
                <a:latin typeface="Calibri"/>
              </a:rPr>
              <a:t>)</a:t>
            </a:r>
          </a:p>
          <a:p>
            <a:pPr marL="266700" indent="-266700">
              <a:defRPr/>
            </a:pPr>
            <a:r>
              <a:rPr lang="fr-FR" sz="1600" dirty="0">
                <a:latin typeface="Calibri"/>
              </a:rPr>
              <a:t>Conférence permanente des ministres de l’Éducation (KMK, </a:t>
            </a:r>
            <a:r>
              <a:rPr lang="fr-FR" sz="1600" u="sng" dirty="0">
                <a:solidFill>
                  <a:srgbClr val="E27F1C"/>
                </a:solidFill>
                <a:latin typeface="Calibri"/>
                <a:hlinkClick r:id="rId5" tooltip="https://www.kmk.org/"/>
              </a:rPr>
              <a:t>lien</a:t>
            </a:r>
            <a:r>
              <a:rPr lang="fr-FR" sz="1600" dirty="0">
                <a:latin typeface="Calibri"/>
              </a:rPr>
              <a:t>)</a:t>
            </a:r>
          </a:p>
          <a:p>
            <a:pPr marL="266700" indent="-266700">
              <a:defRPr/>
            </a:pPr>
            <a:endParaRPr lang="en-GB" sz="1600" dirty="0">
              <a:latin typeface="Calibri"/>
            </a:endParaRPr>
          </a:p>
          <a:p>
            <a:pPr marL="266700" indent="-266700">
              <a:defRPr/>
            </a:pPr>
            <a:r>
              <a:rPr lang="fr-FR" sz="1600" dirty="0">
                <a:latin typeface="Calibri"/>
              </a:rPr>
              <a:t>Portail des données du ministère fédéral de l’Éducation et de la Recherche (BMBF) (</a:t>
            </a:r>
            <a:r>
              <a:rPr lang="fr-FR" sz="1600" u="sng" dirty="0">
                <a:solidFill>
                  <a:srgbClr val="E27F1C"/>
                </a:solidFill>
                <a:latin typeface="Calibri"/>
                <a:hlinkClick r:id="rId6" tooltip="http://www.datenportal.bmbf.de/"/>
              </a:rPr>
              <a:t>lien</a:t>
            </a:r>
            <a:r>
              <a:rPr lang="fr-FR" sz="1600" dirty="0">
                <a:latin typeface="Calibri"/>
              </a:rPr>
              <a:t>)</a:t>
            </a:r>
          </a:p>
          <a:p>
            <a:pPr marL="266700" indent="-266700">
              <a:defRPr/>
            </a:pPr>
            <a:r>
              <a:rPr lang="fr-FR" sz="1600" dirty="0">
                <a:latin typeface="Calibri"/>
              </a:rPr>
              <a:t>Statistiques </a:t>
            </a:r>
            <a:r>
              <a:rPr lang="fr-FR" sz="1600" dirty="0" err="1">
                <a:latin typeface="Calibri"/>
              </a:rPr>
              <a:t>Destatis</a:t>
            </a:r>
            <a:r>
              <a:rPr lang="fr-FR" sz="1600" dirty="0">
                <a:latin typeface="Calibri"/>
              </a:rPr>
              <a:t> sur la formation professionnelle (</a:t>
            </a:r>
            <a:r>
              <a:rPr lang="fr-FR" sz="1600" u="sng" dirty="0">
                <a:solidFill>
                  <a:srgbClr val="E27F1C"/>
                </a:solidFill>
                <a:latin typeface="Calibri"/>
                <a:hlinkClick r:id="rId7" tooltip="https://www.destatis.de/DE/Publikationen/Thematisch/BildungForschungKultur/BeruflicheBildung/BerufsbildungBlick0110019129004.pdf?__blob=publicationFile"/>
              </a:rPr>
              <a:t>lien</a:t>
            </a:r>
            <a:r>
              <a:rPr lang="fr-FR" sz="1600" dirty="0">
                <a:latin typeface="Calibri"/>
              </a:rPr>
              <a:t>)</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ctrTitle"/>
          </p:nvPr>
        </p:nvSpPr>
        <p:spPr bwMode="auto"/>
        <p:txBody>
          <a:bodyPr/>
          <a:lstStyle/>
          <a:p>
            <a:pPr>
              <a:defRPr/>
            </a:pPr>
            <a:r>
              <a:rPr lang="fr-FR" b="1"/>
              <a:t>GOVET auprès du BIBB</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658812" y="173575"/>
            <a:ext cx="9000000" cy="446715"/>
          </a:xfrm>
        </p:spPr>
        <p:txBody>
          <a:bodyPr>
            <a:noAutofit/>
          </a:bodyPr>
          <a:lstStyle/>
          <a:p>
            <a:pPr>
              <a:defRPr/>
            </a:pPr>
            <a:r>
              <a:rPr lang="fr-FR" sz="3600">
                <a:solidFill>
                  <a:srgbClr val="D6851B"/>
                </a:solidFill>
              </a:rPr>
              <a:t>Contenu</a:t>
            </a:r>
          </a:p>
        </p:txBody>
      </p:sp>
      <p:sp>
        <p:nvSpPr>
          <p:cNvPr id="12" name="Textfeld 11"/>
          <p:cNvSpPr txBox="1"/>
          <p:nvPr/>
        </p:nvSpPr>
        <p:spPr bwMode="auto">
          <a:xfrm>
            <a:off x="658812" y="1573553"/>
            <a:ext cx="8372066" cy="3539430"/>
          </a:xfrm>
          <a:prstGeom prst="rect">
            <a:avLst/>
          </a:prstGeom>
          <a:noFill/>
        </p:spPr>
        <p:txBody>
          <a:bodyPr wrap="square" lIns="0" tIns="0" rIns="0" bIns="0" rtlCol="0">
            <a:spAutoFit/>
          </a:bodyPr>
          <a:lstStyle/>
          <a:p>
            <a:pPr indent="-360000">
              <a:lnSpc>
                <a:spcPts val="2400"/>
              </a:lnSpc>
              <a:spcAft>
                <a:spcPts val="1200"/>
              </a:spcAft>
              <a:buFont typeface="+mj-lt"/>
              <a:buAutoNum type="arabicPeriod"/>
              <a:defRPr/>
            </a:pPr>
            <a:r>
              <a:rPr lang="fr-FR" sz="2000" dirty="0">
                <a:latin typeface="Calibri"/>
              </a:rPr>
              <a:t>Définition</a:t>
            </a:r>
          </a:p>
          <a:p>
            <a:pPr indent="-360000">
              <a:lnSpc>
                <a:spcPts val="2400"/>
              </a:lnSpc>
              <a:spcAft>
                <a:spcPts val="1200"/>
              </a:spcAft>
              <a:buFont typeface="+mj-lt"/>
              <a:buAutoNum type="arabicPeriod"/>
              <a:defRPr/>
            </a:pPr>
            <a:r>
              <a:rPr lang="fr-FR" sz="2000" dirty="0">
                <a:latin typeface="Calibri"/>
              </a:rPr>
              <a:t>Formes de la formation continue professionnelle</a:t>
            </a:r>
          </a:p>
          <a:p>
            <a:pPr indent="-360000">
              <a:lnSpc>
                <a:spcPts val="2400"/>
              </a:lnSpc>
              <a:spcAft>
                <a:spcPts val="1200"/>
              </a:spcAft>
              <a:buFont typeface="+mj-lt"/>
              <a:buAutoNum type="arabicPeriod"/>
              <a:defRPr/>
            </a:pPr>
            <a:r>
              <a:rPr lang="fr-FR" sz="2000" dirty="0">
                <a:latin typeface="Calibri"/>
              </a:rPr>
              <a:t>Offres formelles dans le cadre de la formation de promotion professionnelle</a:t>
            </a:r>
          </a:p>
          <a:p>
            <a:pPr indent="-360000">
              <a:lnSpc>
                <a:spcPts val="2400"/>
              </a:lnSpc>
              <a:spcAft>
                <a:spcPts val="1200"/>
              </a:spcAft>
              <a:buFont typeface="+mj-lt"/>
              <a:buAutoNum type="arabicPeriod"/>
              <a:defRPr/>
            </a:pPr>
            <a:r>
              <a:rPr lang="fr-FR" sz="2000" dirty="0">
                <a:latin typeface="Calibri"/>
              </a:rPr>
              <a:t>Autres offres formelles</a:t>
            </a:r>
          </a:p>
          <a:p>
            <a:pPr indent="-360000">
              <a:lnSpc>
                <a:spcPts val="2400"/>
              </a:lnSpc>
              <a:spcAft>
                <a:spcPts val="1200"/>
              </a:spcAft>
              <a:buFont typeface="+mj-lt"/>
              <a:buAutoNum type="arabicPeriod"/>
              <a:defRPr/>
            </a:pPr>
            <a:r>
              <a:rPr lang="fr-FR" sz="2000" dirty="0">
                <a:latin typeface="Calibri"/>
              </a:rPr>
              <a:t>Dispositions légales (loi sur la formation professionnelle révisée de 2020)</a:t>
            </a:r>
          </a:p>
          <a:p>
            <a:pPr indent="-360000">
              <a:lnSpc>
                <a:spcPts val="2400"/>
              </a:lnSpc>
              <a:spcAft>
                <a:spcPts val="1200"/>
              </a:spcAft>
              <a:buFont typeface="+mj-lt"/>
              <a:buAutoNum type="arabicPeriod"/>
              <a:defRPr/>
            </a:pPr>
            <a:r>
              <a:rPr lang="fr-FR" sz="2000" dirty="0">
                <a:latin typeface="Calibri"/>
              </a:rPr>
              <a:t>Financement (coûts/bénéfices)</a:t>
            </a:r>
          </a:p>
          <a:p>
            <a:pPr indent="-360000">
              <a:lnSpc>
                <a:spcPts val="2400"/>
              </a:lnSpc>
              <a:spcAft>
                <a:spcPts val="1200"/>
              </a:spcAft>
              <a:buFont typeface="+mj-lt"/>
              <a:buAutoNum type="arabicPeriod"/>
              <a:defRPr/>
            </a:pPr>
            <a:r>
              <a:rPr lang="fr-FR" sz="2000" dirty="0">
                <a:latin typeface="Calibri"/>
              </a:rPr>
              <a:t>Formation continue non formelle : le marché des prestataires </a:t>
            </a:r>
          </a:p>
          <a:p>
            <a:pPr indent="-360000">
              <a:lnSpc>
                <a:spcPts val="2400"/>
              </a:lnSpc>
              <a:spcAft>
                <a:spcPts val="1200"/>
              </a:spcAft>
              <a:buFont typeface="+mj-lt"/>
              <a:buAutoNum type="arabicPeriod"/>
              <a:defRPr/>
            </a:pPr>
            <a:r>
              <a:rPr lang="fr-FR" sz="2000" dirty="0">
                <a:latin typeface="Calibri"/>
              </a:rPr>
              <a:t>Participation à la formation continue</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par>
                          <p:cTn id="8" fill="hold">
                            <p:stCondLst>
                              <p:cond delay="750"/>
                            </p:stCondLst>
                            <p:childTnLst>
                              <p:par>
                                <p:cTn id="9" presetID="10" presetClass="entr" presetSubtype="0" fill="hold" nodeType="afterEffect">
                                  <p:stCondLst>
                                    <p:cond delay="250"/>
                                  </p:stCondLst>
                                  <p:childTnLst>
                                    <p:set>
                                      <p:cBhvr>
                                        <p:cTn id="10" dur="1" fill="hold">
                                          <p:stCondLst>
                                            <p:cond delay="0"/>
                                          </p:stCondLst>
                                        </p:cTn>
                                        <p:tgtEl>
                                          <p:spTgt spid="12">
                                            <p:txEl>
                                              <p:pRg st="1" end="1"/>
                                            </p:txEl>
                                          </p:spTgt>
                                        </p:tgtEl>
                                        <p:attrNameLst>
                                          <p:attrName>style.visibility</p:attrName>
                                        </p:attrNameLst>
                                      </p:cBhvr>
                                      <p:to>
                                        <p:strVal val="visible"/>
                                      </p:to>
                                    </p:set>
                                    <p:animEffect transition="in" filter="fade">
                                      <p:cBhvr>
                                        <p:cTn id="11" dur="500"/>
                                        <p:tgtEl>
                                          <p:spTgt spid="12">
                                            <p:txEl>
                                              <p:pRg st="1" end="1"/>
                                            </p:txEl>
                                          </p:spTgt>
                                        </p:tgtEl>
                                      </p:cBhvr>
                                    </p:animEffect>
                                  </p:childTnLst>
                                </p:cTn>
                              </p:par>
                            </p:childTnLst>
                          </p:cTn>
                        </p:par>
                        <p:par>
                          <p:cTn id="12" fill="hold">
                            <p:stCondLst>
                              <p:cond delay="1500"/>
                            </p:stCondLst>
                            <p:childTnLst>
                              <p:par>
                                <p:cTn id="13" presetID="10" presetClass="entr" presetSubtype="0" fill="hold" nodeType="afterEffect">
                                  <p:stCondLst>
                                    <p:cond delay="250"/>
                                  </p:stCondLst>
                                  <p:childTnLst>
                                    <p:set>
                                      <p:cBhvr>
                                        <p:cTn id="14" dur="1" fill="hold">
                                          <p:stCondLst>
                                            <p:cond delay="0"/>
                                          </p:stCondLst>
                                        </p:cTn>
                                        <p:tgtEl>
                                          <p:spTgt spid="12">
                                            <p:txEl>
                                              <p:pRg st="2" end="2"/>
                                            </p:txEl>
                                          </p:spTgt>
                                        </p:tgtEl>
                                        <p:attrNameLst>
                                          <p:attrName>style.visibility</p:attrName>
                                        </p:attrNameLst>
                                      </p:cBhvr>
                                      <p:to>
                                        <p:strVal val="visible"/>
                                      </p:to>
                                    </p:set>
                                    <p:animEffect transition="in" filter="fade">
                                      <p:cBhvr>
                                        <p:cTn id="15" dur="500"/>
                                        <p:tgtEl>
                                          <p:spTgt spid="12">
                                            <p:txEl>
                                              <p:pRg st="2" end="2"/>
                                            </p:txEl>
                                          </p:spTgt>
                                        </p:tgtEl>
                                      </p:cBhvr>
                                    </p:animEffect>
                                  </p:childTnLst>
                                </p:cTn>
                              </p:par>
                            </p:childTnLst>
                          </p:cTn>
                        </p:par>
                        <p:par>
                          <p:cTn id="16" fill="hold">
                            <p:stCondLst>
                              <p:cond delay="2250"/>
                            </p:stCondLst>
                            <p:childTnLst>
                              <p:par>
                                <p:cTn id="17" presetID="10" presetClass="entr" presetSubtype="0" fill="hold" nodeType="afterEffect">
                                  <p:stCondLst>
                                    <p:cond delay="250"/>
                                  </p:stCondLst>
                                  <p:childTnLst>
                                    <p:set>
                                      <p:cBhvr>
                                        <p:cTn id="18" dur="1" fill="hold">
                                          <p:stCondLst>
                                            <p:cond delay="0"/>
                                          </p:stCondLst>
                                        </p:cTn>
                                        <p:tgtEl>
                                          <p:spTgt spid="12">
                                            <p:txEl>
                                              <p:pRg st="3" end="3"/>
                                            </p:txEl>
                                          </p:spTgt>
                                        </p:tgtEl>
                                        <p:attrNameLst>
                                          <p:attrName>style.visibility</p:attrName>
                                        </p:attrNameLst>
                                      </p:cBhvr>
                                      <p:to>
                                        <p:strVal val="visible"/>
                                      </p:to>
                                    </p:set>
                                    <p:animEffect transition="in" filter="fade">
                                      <p:cBhvr>
                                        <p:cTn id="19" dur="500"/>
                                        <p:tgtEl>
                                          <p:spTgt spid="12">
                                            <p:txEl>
                                              <p:pRg st="3" end="3"/>
                                            </p:txEl>
                                          </p:spTgt>
                                        </p:tgtEl>
                                      </p:cBhvr>
                                    </p:animEffect>
                                  </p:childTnLst>
                                </p:cTn>
                              </p:par>
                            </p:childTnLst>
                          </p:cTn>
                        </p:par>
                        <p:par>
                          <p:cTn id="20" fill="hold">
                            <p:stCondLst>
                              <p:cond delay="3000"/>
                            </p:stCondLst>
                            <p:childTnLst>
                              <p:par>
                                <p:cTn id="21" presetID="10" presetClass="entr" presetSubtype="0" fill="hold" nodeType="afterEffect">
                                  <p:stCondLst>
                                    <p:cond delay="250"/>
                                  </p:stCondLst>
                                  <p:childTnLst>
                                    <p:set>
                                      <p:cBhvr>
                                        <p:cTn id="22" dur="1" fill="hold">
                                          <p:stCondLst>
                                            <p:cond delay="0"/>
                                          </p:stCondLst>
                                        </p:cTn>
                                        <p:tgtEl>
                                          <p:spTgt spid="12">
                                            <p:txEl>
                                              <p:pRg st="4" end="4"/>
                                            </p:txEl>
                                          </p:spTgt>
                                        </p:tgtEl>
                                        <p:attrNameLst>
                                          <p:attrName>style.visibility</p:attrName>
                                        </p:attrNameLst>
                                      </p:cBhvr>
                                      <p:to>
                                        <p:strVal val="visible"/>
                                      </p:to>
                                    </p:set>
                                    <p:animEffect transition="in" filter="fade">
                                      <p:cBhvr>
                                        <p:cTn id="23" dur="500"/>
                                        <p:tgtEl>
                                          <p:spTgt spid="12">
                                            <p:txEl>
                                              <p:pRg st="4" end="4"/>
                                            </p:txEl>
                                          </p:spTgt>
                                        </p:tgtEl>
                                      </p:cBhvr>
                                    </p:animEffect>
                                  </p:childTnLst>
                                </p:cTn>
                              </p:par>
                            </p:childTnLst>
                          </p:cTn>
                        </p:par>
                        <p:par>
                          <p:cTn id="24" fill="hold">
                            <p:stCondLst>
                              <p:cond delay="3750"/>
                            </p:stCondLst>
                            <p:childTnLst>
                              <p:par>
                                <p:cTn id="25" presetID="10" presetClass="entr" presetSubtype="0" fill="hold" nodeType="afterEffect">
                                  <p:stCondLst>
                                    <p:cond delay="250"/>
                                  </p:stCondLst>
                                  <p:childTnLst>
                                    <p:set>
                                      <p:cBhvr>
                                        <p:cTn id="26" dur="1" fill="hold">
                                          <p:stCondLst>
                                            <p:cond delay="0"/>
                                          </p:stCondLst>
                                        </p:cTn>
                                        <p:tgtEl>
                                          <p:spTgt spid="12">
                                            <p:txEl>
                                              <p:pRg st="5" end="5"/>
                                            </p:txEl>
                                          </p:spTgt>
                                        </p:tgtEl>
                                        <p:attrNameLst>
                                          <p:attrName>style.visibility</p:attrName>
                                        </p:attrNameLst>
                                      </p:cBhvr>
                                      <p:to>
                                        <p:strVal val="visible"/>
                                      </p:to>
                                    </p:set>
                                    <p:animEffect transition="in" filter="fade">
                                      <p:cBhvr>
                                        <p:cTn id="27" dur="500"/>
                                        <p:tgtEl>
                                          <p:spTgt spid="12">
                                            <p:txEl>
                                              <p:pRg st="5" end="5"/>
                                            </p:txEl>
                                          </p:spTgt>
                                        </p:tgtEl>
                                      </p:cBhvr>
                                    </p:animEffect>
                                  </p:childTnLst>
                                </p:cTn>
                              </p:par>
                            </p:childTnLst>
                          </p:cTn>
                        </p:par>
                        <p:par>
                          <p:cTn id="28" fill="hold">
                            <p:stCondLst>
                              <p:cond delay="4500"/>
                            </p:stCondLst>
                            <p:childTnLst>
                              <p:par>
                                <p:cTn id="29" presetID="10" presetClass="entr" presetSubtype="0" fill="hold" nodeType="afterEffect">
                                  <p:stCondLst>
                                    <p:cond delay="250"/>
                                  </p:stCondLst>
                                  <p:childTnLst>
                                    <p:set>
                                      <p:cBhvr>
                                        <p:cTn id="30" dur="1" fill="hold">
                                          <p:stCondLst>
                                            <p:cond delay="0"/>
                                          </p:stCondLst>
                                        </p:cTn>
                                        <p:tgtEl>
                                          <p:spTgt spid="12">
                                            <p:txEl>
                                              <p:pRg st="6" end="6"/>
                                            </p:txEl>
                                          </p:spTgt>
                                        </p:tgtEl>
                                        <p:attrNameLst>
                                          <p:attrName>style.visibility</p:attrName>
                                        </p:attrNameLst>
                                      </p:cBhvr>
                                      <p:to>
                                        <p:strVal val="visible"/>
                                      </p:to>
                                    </p:set>
                                    <p:animEffect transition="in" filter="fade">
                                      <p:cBhvr>
                                        <p:cTn id="31" dur="500"/>
                                        <p:tgtEl>
                                          <p:spTgt spid="12">
                                            <p:txEl>
                                              <p:pRg st="6" end="6"/>
                                            </p:txEl>
                                          </p:spTgt>
                                        </p:tgtEl>
                                      </p:cBhvr>
                                    </p:animEffect>
                                  </p:childTnLst>
                                </p:cTn>
                              </p:par>
                            </p:childTnLst>
                          </p:cTn>
                        </p:par>
                        <p:par>
                          <p:cTn id="32" fill="hold">
                            <p:stCondLst>
                              <p:cond delay="5250"/>
                            </p:stCondLst>
                            <p:childTnLst>
                              <p:par>
                                <p:cTn id="33" presetID="10" presetClass="entr" presetSubtype="0" fill="hold" nodeType="afterEffect">
                                  <p:stCondLst>
                                    <p:cond delay="250"/>
                                  </p:stCondLst>
                                  <p:childTnLst>
                                    <p:set>
                                      <p:cBhvr>
                                        <p:cTn id="34" dur="1" fill="hold">
                                          <p:stCondLst>
                                            <p:cond delay="0"/>
                                          </p:stCondLst>
                                        </p:cTn>
                                        <p:tgtEl>
                                          <p:spTgt spid="12">
                                            <p:txEl>
                                              <p:pRg st="7" end="7"/>
                                            </p:txEl>
                                          </p:spTgt>
                                        </p:tgtEl>
                                        <p:attrNameLst>
                                          <p:attrName>style.visibility</p:attrName>
                                        </p:attrNameLst>
                                      </p:cBhvr>
                                      <p:to>
                                        <p:strVal val="visible"/>
                                      </p:to>
                                    </p:set>
                                    <p:animEffect transition="in" filter="fade">
                                      <p:cBhvr>
                                        <p:cTn id="35" dur="500"/>
                                        <p:tgtEl>
                                          <p:spTgt spid="1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extplatzhalter 1"/>
          <p:cNvSpPr>
            <a:spLocks noGrp="1"/>
          </p:cNvSpPr>
          <p:nvPr>
            <p:ph type="body" sz="quarter" idx="10"/>
          </p:nvPr>
        </p:nvSpPr>
        <p:spPr bwMode="auto">
          <a:xfrm>
            <a:off x="658812" y="817725"/>
            <a:ext cx="11053762" cy="446715"/>
          </a:xfrm>
        </p:spPr>
        <p:txBody>
          <a:bodyPr>
            <a:normAutofit/>
          </a:bodyPr>
          <a:lstStyle/>
          <a:p>
            <a:pPr>
              <a:defRPr/>
            </a:pPr>
            <a:r>
              <a:rPr lang="fr-FR" sz="2000"/>
              <a:t>Qu’appelle-t-on formation continue professionnelle ?</a:t>
            </a:r>
          </a:p>
        </p:txBody>
      </p:sp>
      <p:sp>
        <p:nvSpPr>
          <p:cNvPr id="3" name="Titel 2"/>
          <p:cNvSpPr>
            <a:spLocks noGrp="1"/>
          </p:cNvSpPr>
          <p:nvPr>
            <p:ph type="title"/>
          </p:nvPr>
        </p:nvSpPr>
        <p:spPr bwMode="auto"/>
        <p:txBody>
          <a:bodyPr/>
          <a:lstStyle/>
          <a:p>
            <a:pPr>
              <a:defRPr/>
            </a:pPr>
            <a:r>
              <a:rPr lang="fr-FR"/>
              <a:t>1. Définition</a:t>
            </a:r>
          </a:p>
        </p:txBody>
      </p:sp>
      <p:sp>
        <p:nvSpPr>
          <p:cNvPr id="18" name="Inhaltsplatzhalter 4"/>
          <p:cNvSpPr txBox="1"/>
          <p:nvPr/>
        </p:nvSpPr>
        <p:spPr bwMode="auto">
          <a:xfrm>
            <a:off x="658812" y="1557337"/>
            <a:ext cx="8343785" cy="3959225"/>
          </a:xfrm>
          <a:prstGeom prst="rect">
            <a:avLst/>
          </a:prstGeom>
        </p:spPr>
        <p:txBody>
          <a:bodyPr vert="horz" lIns="0" tIns="0" rIns="0" bIns="0" rtlCol="0">
            <a:norm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285750" indent="-285750">
              <a:lnSpc>
                <a:spcPts val="2200"/>
              </a:lnSpc>
              <a:spcBef>
                <a:spcPts val="600"/>
              </a:spcBef>
              <a:spcAft>
                <a:spcPts val="600"/>
              </a:spcAft>
              <a:buClr>
                <a:srgbClr val="D6851B"/>
              </a:buClr>
              <a:buSzPct val="65000"/>
              <a:buFont typeface="Wingdings 3"/>
              <a:buChar char=""/>
              <a:defRPr/>
            </a:pPr>
            <a:r>
              <a:rPr lang="fr-FR" sz="1800" dirty="0">
                <a:latin typeface="Calibri"/>
              </a:rPr>
              <a:t>Toute forme d’apprentissage organisé dans un cadre professionnel qui s’appuie sur une formation existante,</a:t>
            </a:r>
          </a:p>
          <a:p>
            <a:pPr marL="285750" indent="-285750">
              <a:lnSpc>
                <a:spcPts val="2200"/>
              </a:lnSpc>
              <a:spcBef>
                <a:spcPts val="600"/>
              </a:spcBef>
              <a:spcAft>
                <a:spcPts val="600"/>
              </a:spcAft>
              <a:buClr>
                <a:srgbClr val="D6851B"/>
              </a:buClr>
              <a:buSzPct val="65000"/>
              <a:buFont typeface="Wingdings 3"/>
              <a:buChar char=""/>
              <a:defRPr/>
            </a:pPr>
            <a:r>
              <a:rPr lang="fr-FR" sz="1800" dirty="0">
                <a:latin typeface="Calibri"/>
              </a:rPr>
              <a:t>approfondit, élargit ou rafraîchit des connaissances, des capacités et des aptitudes, et</a:t>
            </a:r>
          </a:p>
          <a:p>
            <a:pPr marL="285750" indent="-285750">
              <a:lnSpc>
                <a:spcPts val="2200"/>
              </a:lnSpc>
              <a:spcBef>
                <a:spcPts val="600"/>
              </a:spcBef>
              <a:spcAft>
                <a:spcPts val="600"/>
              </a:spcAft>
              <a:buClr>
                <a:srgbClr val="D6851B"/>
              </a:buClr>
              <a:buSzPct val="65000"/>
              <a:buFont typeface="Wingdings 3"/>
              <a:buChar char=""/>
              <a:defRPr/>
            </a:pPr>
            <a:r>
              <a:rPr lang="fr-FR" sz="1800" dirty="0">
                <a:latin typeface="Calibri"/>
              </a:rPr>
              <a:t>est la plupart du temps sanctionnée par un certificat ou une attestation.</a:t>
            </a:r>
          </a:p>
          <a:p>
            <a:pPr marL="285750" indent="-285750">
              <a:lnSpc>
                <a:spcPts val="2200"/>
              </a:lnSpc>
              <a:spcBef>
                <a:spcPts val="600"/>
              </a:spcBef>
              <a:spcAft>
                <a:spcPts val="600"/>
              </a:spcAft>
              <a:buClr>
                <a:srgbClr val="D6851B"/>
              </a:buClr>
              <a:buSzPct val="65000"/>
              <a:buFont typeface="Wingdings 3"/>
              <a:buChar char=""/>
              <a:defRPr/>
            </a:pPr>
            <a:endParaRPr lang="de-DE" sz="1800" dirty="0">
              <a:latin typeface="Calibri"/>
            </a:endParaRPr>
          </a:p>
          <a:p>
            <a:pPr marL="0" indent="0">
              <a:lnSpc>
                <a:spcPts val="2200"/>
              </a:lnSpc>
              <a:spcBef>
                <a:spcPts val="600"/>
              </a:spcBef>
              <a:spcAft>
                <a:spcPts val="600"/>
              </a:spcAft>
              <a:buClr>
                <a:srgbClr val="D6851B"/>
              </a:buClr>
              <a:buSzPct val="65000"/>
              <a:buNone/>
              <a:defRPr/>
            </a:pPr>
            <a:r>
              <a:rPr lang="fr-FR" sz="1800" b="1" dirty="0">
                <a:latin typeface="Calibri"/>
              </a:rPr>
              <a:t>Poursuite ou reprise de l’apprentissage professionnel après la fin d’une première phase de formation de durée variable.</a:t>
            </a:r>
          </a:p>
          <a:p>
            <a:pPr marL="285750" indent="-285750">
              <a:lnSpc>
                <a:spcPts val="2200"/>
              </a:lnSpc>
              <a:spcBef>
                <a:spcPts val="600"/>
              </a:spcBef>
              <a:spcAft>
                <a:spcPts val="600"/>
              </a:spcAft>
              <a:buClr>
                <a:srgbClr val="D6851B"/>
              </a:buClr>
              <a:buSzPct val="65000"/>
              <a:buFont typeface="Wingdings 3"/>
              <a:buChar char=""/>
              <a:defRPr/>
            </a:pPr>
            <a:endParaRPr lang="de-DE" sz="1800" dirty="0">
              <a:latin typeface="Calibri"/>
            </a:endParaRP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itel 2"/>
          <p:cNvSpPr>
            <a:spLocks noGrp="1"/>
          </p:cNvSpPr>
          <p:nvPr>
            <p:ph type="title"/>
          </p:nvPr>
        </p:nvSpPr>
        <p:spPr bwMode="auto"/>
        <p:txBody>
          <a:bodyPr/>
          <a:lstStyle/>
          <a:p>
            <a:pPr>
              <a:defRPr/>
            </a:pPr>
            <a:r>
              <a:rPr lang="fr-FR"/>
              <a:t>2. Formes de la formation continue professionnelle</a:t>
            </a:r>
          </a:p>
        </p:txBody>
      </p:sp>
      <p:sp>
        <p:nvSpPr>
          <p:cNvPr id="39" name="Inhaltsplatzhalter 4"/>
          <p:cNvSpPr txBox="1"/>
          <p:nvPr/>
        </p:nvSpPr>
        <p:spPr bwMode="auto">
          <a:xfrm>
            <a:off x="658813" y="2252871"/>
            <a:ext cx="3527997" cy="3684524"/>
          </a:xfrm>
          <a:prstGeom prst="rect">
            <a:avLst/>
          </a:prstGeom>
        </p:spPr>
        <p:txBody>
          <a:bodyPr vert="horz" lIns="0" tIns="0" rIns="0" bIns="0"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285750" indent="-285750">
              <a:lnSpc>
                <a:spcPts val="2200"/>
              </a:lnSpc>
              <a:spcBef>
                <a:spcPts val="600"/>
              </a:spcBef>
              <a:spcAft>
                <a:spcPts val="600"/>
              </a:spcAft>
              <a:buClr>
                <a:srgbClr val="D6851B"/>
              </a:buClr>
              <a:buSzPct val="65000"/>
              <a:buFont typeface="Wingdings 3"/>
              <a:buChar char=""/>
              <a:defRPr/>
            </a:pPr>
            <a:r>
              <a:rPr lang="fr-FR" sz="1800">
                <a:latin typeface="Calibri"/>
              </a:rPr>
              <a:t>Programmes spéciaux pour le développement technique et professionnel au sein du système de formation d’État :</a:t>
            </a:r>
          </a:p>
          <a:p>
            <a:pPr marL="576000" lvl="1">
              <a:lnSpc>
                <a:spcPts val="1800"/>
              </a:lnSpc>
              <a:spcBef>
                <a:spcPts val="600"/>
              </a:spcBef>
              <a:buClr>
                <a:srgbClr val="D6851B"/>
              </a:buClr>
              <a:buSzPct val="65000"/>
              <a:buFont typeface="Wingdings 3"/>
              <a:buChar char=""/>
              <a:defRPr/>
            </a:pPr>
            <a:r>
              <a:rPr lang="fr-FR" sz="1400">
                <a:latin typeface="Calibri"/>
              </a:rPr>
              <a:t>Cours de maître artisan·e/agent·e de maîtrise/technicien·ne et de gestionnaires spécialisé·e·s</a:t>
            </a:r>
          </a:p>
          <a:p>
            <a:pPr marL="576000" lvl="1">
              <a:lnSpc>
                <a:spcPts val="1800"/>
              </a:lnSpc>
              <a:spcBef>
                <a:spcPts val="600"/>
              </a:spcBef>
              <a:buClr>
                <a:srgbClr val="D6851B"/>
              </a:buClr>
              <a:buSzPct val="65000"/>
              <a:buFont typeface="Wingdings 3"/>
              <a:buChar char=""/>
              <a:defRPr/>
            </a:pPr>
            <a:r>
              <a:rPr lang="fr-FR" sz="1400">
                <a:latin typeface="Calibri"/>
              </a:rPr>
              <a:t>Cours dans le cadre d’une reconversion</a:t>
            </a:r>
          </a:p>
          <a:p>
            <a:pPr marL="285750" indent="-285750">
              <a:lnSpc>
                <a:spcPts val="2200"/>
              </a:lnSpc>
              <a:spcBef>
                <a:spcPts val="600"/>
              </a:spcBef>
              <a:spcAft>
                <a:spcPts val="600"/>
              </a:spcAft>
              <a:buClr>
                <a:srgbClr val="D6851B"/>
              </a:buClr>
              <a:buSzPct val="65000"/>
              <a:buFont typeface="Wingdings 3"/>
              <a:buChar char=""/>
              <a:defRPr/>
            </a:pPr>
            <a:endParaRPr lang="de-DE" sz="1800">
              <a:latin typeface="Calibri"/>
            </a:endParaRPr>
          </a:p>
        </p:txBody>
      </p:sp>
      <p:sp>
        <p:nvSpPr>
          <p:cNvPr id="40" name="Inhaltsplatzhalter 4"/>
          <p:cNvSpPr txBox="1"/>
          <p:nvPr/>
        </p:nvSpPr>
        <p:spPr bwMode="auto">
          <a:xfrm>
            <a:off x="4430251" y="2252871"/>
            <a:ext cx="3527997" cy="3684524"/>
          </a:xfrm>
          <a:prstGeom prst="rect">
            <a:avLst/>
          </a:prstGeom>
        </p:spPr>
        <p:txBody>
          <a:bodyPr vert="horz" lIns="0" tIns="0" rIns="0" bIns="0"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285750" indent="-285750">
              <a:lnSpc>
                <a:spcPts val="2200"/>
              </a:lnSpc>
              <a:spcBef>
                <a:spcPts val="600"/>
              </a:spcBef>
              <a:spcAft>
                <a:spcPts val="600"/>
              </a:spcAft>
              <a:buClr>
                <a:srgbClr val="D6851B"/>
              </a:buClr>
              <a:buSzPct val="65000"/>
              <a:buFont typeface="Wingdings 3"/>
              <a:buChar char=""/>
              <a:defRPr/>
            </a:pPr>
            <a:r>
              <a:rPr lang="fr-FR" sz="1800">
                <a:latin typeface="Calibri"/>
              </a:rPr>
              <a:t>Offres de formation hors du programme formel pour la formation personnelle et sociale </a:t>
            </a:r>
          </a:p>
          <a:p>
            <a:pPr marL="576000" lvl="1">
              <a:lnSpc>
                <a:spcPts val="1800"/>
              </a:lnSpc>
              <a:spcBef>
                <a:spcPts val="600"/>
              </a:spcBef>
              <a:buClr>
                <a:srgbClr val="D6851B"/>
              </a:buClr>
              <a:buSzPct val="65000"/>
              <a:buFont typeface="Wingdings 3"/>
              <a:buChar char=""/>
              <a:defRPr/>
            </a:pPr>
            <a:r>
              <a:rPr lang="fr-FR" sz="1400">
                <a:latin typeface="Calibri"/>
              </a:rPr>
              <a:t>Organisées par l’employeur ou à titre individuel</a:t>
            </a:r>
          </a:p>
          <a:p>
            <a:pPr marL="576000" lvl="1">
              <a:lnSpc>
                <a:spcPts val="1800"/>
              </a:lnSpc>
              <a:spcBef>
                <a:spcPts val="600"/>
              </a:spcBef>
              <a:buClr>
                <a:srgbClr val="D6851B"/>
              </a:buClr>
              <a:buSzPct val="65000"/>
              <a:buFont typeface="Wingdings 3"/>
              <a:buChar char=""/>
              <a:defRPr/>
            </a:pPr>
            <a:r>
              <a:rPr lang="fr-FR" sz="1400">
                <a:latin typeface="Calibri"/>
              </a:rPr>
              <a:t>Cours et cursus </a:t>
            </a:r>
          </a:p>
          <a:p>
            <a:pPr marL="576000" lvl="1">
              <a:lnSpc>
                <a:spcPts val="1800"/>
              </a:lnSpc>
              <a:spcBef>
                <a:spcPts val="600"/>
              </a:spcBef>
              <a:buClr>
                <a:srgbClr val="D6851B"/>
              </a:buClr>
              <a:buSzPct val="65000"/>
              <a:buFont typeface="Wingdings 3"/>
              <a:buChar char=""/>
              <a:defRPr/>
            </a:pPr>
            <a:r>
              <a:rPr lang="fr-FR" sz="1400">
                <a:latin typeface="Calibri"/>
              </a:rPr>
              <a:t>Mesures de courte durée : conférences, séminaires, ateliers, formations et sessions d’instructions</a:t>
            </a:r>
          </a:p>
          <a:p>
            <a:pPr marL="576000" lvl="1">
              <a:lnSpc>
                <a:spcPts val="1800"/>
              </a:lnSpc>
              <a:spcBef>
                <a:spcPts val="600"/>
              </a:spcBef>
              <a:buClr>
                <a:srgbClr val="D6851B"/>
              </a:buClr>
              <a:buSzPct val="65000"/>
              <a:buFont typeface="Wingdings 3"/>
              <a:buChar char=""/>
              <a:defRPr/>
            </a:pPr>
            <a:r>
              <a:rPr lang="fr-FR" sz="1400">
                <a:latin typeface="Calibri"/>
              </a:rPr>
              <a:t>Éventuellement rencontres/congrès/conférences</a:t>
            </a:r>
          </a:p>
        </p:txBody>
      </p:sp>
      <p:sp>
        <p:nvSpPr>
          <p:cNvPr id="47" name="Inhaltsplatzhalter 4"/>
          <p:cNvSpPr txBox="1"/>
          <p:nvPr/>
        </p:nvSpPr>
        <p:spPr bwMode="auto">
          <a:xfrm>
            <a:off x="8201695" y="2252871"/>
            <a:ext cx="3527997" cy="3684524"/>
          </a:xfrm>
          <a:prstGeom prst="rect">
            <a:avLst/>
          </a:prstGeom>
        </p:spPr>
        <p:txBody>
          <a:bodyPr vert="horz" lIns="0" tIns="0" rIns="0" bIns="0"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285750" indent="-285750">
              <a:lnSpc>
                <a:spcPts val="2200"/>
              </a:lnSpc>
              <a:spcBef>
                <a:spcPts val="600"/>
              </a:spcBef>
              <a:spcAft>
                <a:spcPts val="600"/>
              </a:spcAft>
              <a:buClr>
                <a:srgbClr val="D6851B"/>
              </a:buClr>
              <a:buSzPct val="65000"/>
              <a:buFont typeface="Wingdings 3"/>
              <a:buChar char=""/>
              <a:defRPr/>
            </a:pPr>
            <a:r>
              <a:rPr lang="fr-FR" sz="1800">
                <a:latin typeface="Calibri"/>
              </a:rPr>
              <a:t>Tout au long de la vie, du fait des influences et des sources dans l’environnement propre et par les expériences quotidiennes</a:t>
            </a:r>
          </a:p>
          <a:p>
            <a:pPr marL="576000" lvl="1">
              <a:lnSpc>
                <a:spcPts val="1800"/>
              </a:lnSpc>
              <a:spcBef>
                <a:spcPts val="600"/>
              </a:spcBef>
              <a:buClr>
                <a:srgbClr val="D6851B"/>
              </a:buClr>
              <a:buSzPct val="65000"/>
              <a:buFont typeface="Wingdings 3"/>
              <a:buChar char=""/>
              <a:defRPr/>
            </a:pPr>
            <a:r>
              <a:rPr lang="fr-FR" sz="1400">
                <a:latin typeface="Calibri"/>
              </a:rPr>
              <a:t>Travail quotidien, collègues de travail</a:t>
            </a:r>
          </a:p>
          <a:p>
            <a:pPr marL="576000" lvl="1">
              <a:lnSpc>
                <a:spcPts val="1800"/>
              </a:lnSpc>
              <a:spcBef>
                <a:spcPts val="600"/>
              </a:spcBef>
              <a:buClr>
                <a:srgbClr val="D6851B"/>
              </a:buClr>
              <a:buSzPct val="65000"/>
              <a:buFont typeface="Wingdings 3"/>
              <a:buChar char=""/>
              <a:defRPr/>
            </a:pPr>
            <a:r>
              <a:rPr lang="fr-FR" sz="1400">
                <a:latin typeface="Calibri"/>
              </a:rPr>
              <a:t>Contacts personnels, médias, lecture d’ouvrages spécialisés, etc.</a:t>
            </a:r>
          </a:p>
        </p:txBody>
      </p:sp>
      <p:sp>
        <p:nvSpPr>
          <p:cNvPr id="48" name="Textplatzhalter 7"/>
          <p:cNvSpPr>
            <a:spLocks noGrp="1"/>
          </p:cNvSpPr>
          <p:nvPr>
            <p:ph type="body" sz="quarter" idx="10"/>
          </p:nvPr>
        </p:nvSpPr>
        <p:spPr bwMode="auto">
          <a:xfrm>
            <a:off x="658812" y="821140"/>
            <a:ext cx="11053762" cy="435462"/>
          </a:xfrm>
        </p:spPr>
        <p:txBody>
          <a:bodyPr>
            <a:normAutofit/>
          </a:bodyPr>
          <a:lstStyle/>
          <a:p>
            <a:pPr>
              <a:defRPr/>
            </a:pPr>
            <a:r>
              <a:rPr lang="fr-FR" sz="2000"/>
              <a:t>Comment se déroule la formation continue professionnelle ?</a:t>
            </a:r>
          </a:p>
        </p:txBody>
      </p:sp>
      <p:sp>
        <p:nvSpPr>
          <p:cNvPr id="57" name="Textplatzhalter 3"/>
          <p:cNvSpPr txBox="1"/>
          <p:nvPr/>
        </p:nvSpPr>
        <p:spPr bwMode="auto">
          <a:xfrm>
            <a:off x="658813" y="1557337"/>
            <a:ext cx="3527992" cy="468000"/>
          </a:xfrm>
          <a:prstGeom prst="rect">
            <a:avLst/>
          </a:prstGeom>
          <a:solidFill>
            <a:srgbClr val="D6851B"/>
          </a:solidFill>
        </p:spPr>
        <p:txBody>
          <a:bodyPr vert="horz" wrap="square" lIns="36000" tIns="72000" rIns="36000" bIns="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700"/>
              </a:lnSpc>
              <a:spcBef>
                <a:spcPts val="600"/>
              </a:spcBef>
              <a:defRPr/>
            </a:pPr>
            <a:r>
              <a:rPr lang="fr-FR" sz="1800" b="1"/>
              <a:t>Formelle</a:t>
            </a:r>
          </a:p>
        </p:txBody>
      </p:sp>
      <p:sp>
        <p:nvSpPr>
          <p:cNvPr id="58" name="Textplatzhalter 3"/>
          <p:cNvSpPr txBox="1"/>
          <p:nvPr/>
        </p:nvSpPr>
        <p:spPr bwMode="auto">
          <a:xfrm>
            <a:off x="4430245" y="1557337"/>
            <a:ext cx="3527992" cy="468000"/>
          </a:xfrm>
          <a:prstGeom prst="rect">
            <a:avLst/>
          </a:prstGeom>
          <a:solidFill>
            <a:srgbClr val="D6851B"/>
          </a:solidFill>
        </p:spPr>
        <p:txBody>
          <a:bodyPr vert="horz" wrap="square" lIns="36000" tIns="72000" rIns="36000" bIns="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700"/>
              </a:lnSpc>
              <a:spcBef>
                <a:spcPts val="600"/>
              </a:spcBef>
              <a:defRPr/>
            </a:pPr>
            <a:r>
              <a:rPr lang="fr-FR" sz="1800" b="1"/>
              <a:t>Non formelle</a:t>
            </a:r>
          </a:p>
        </p:txBody>
      </p:sp>
      <p:sp>
        <p:nvSpPr>
          <p:cNvPr id="59" name="Textplatzhalter 3"/>
          <p:cNvSpPr txBox="1"/>
          <p:nvPr/>
        </p:nvSpPr>
        <p:spPr bwMode="auto">
          <a:xfrm>
            <a:off x="8201671" y="1557337"/>
            <a:ext cx="3527992" cy="468000"/>
          </a:xfrm>
          <a:prstGeom prst="rect">
            <a:avLst/>
          </a:prstGeom>
          <a:solidFill>
            <a:srgbClr val="D6851B"/>
          </a:solidFill>
        </p:spPr>
        <p:txBody>
          <a:bodyPr vert="horz" wrap="square" lIns="36000" tIns="72000" rIns="36000" bIns="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700"/>
              </a:lnSpc>
              <a:spcBef>
                <a:spcPts val="600"/>
              </a:spcBef>
              <a:defRPr/>
            </a:pPr>
            <a:r>
              <a:rPr lang="fr-FR" sz="1800" b="1"/>
              <a:t>Informelle</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658812" y="296863"/>
            <a:ext cx="9000000" cy="1110304"/>
          </a:xfrm>
        </p:spPr>
        <p:txBody>
          <a:bodyPr>
            <a:noAutofit/>
          </a:bodyPr>
          <a:lstStyle/>
          <a:p>
            <a:pPr marL="263525" indent="-263525">
              <a:defRPr/>
            </a:pPr>
            <a:r>
              <a:rPr lang="fr-FR" dirty="0"/>
              <a:t>3. Offres formelles dans le cadre de la formation de promotion professionnelle</a:t>
            </a:r>
          </a:p>
        </p:txBody>
      </p:sp>
      <p:sp>
        <p:nvSpPr>
          <p:cNvPr id="6" name="Textplatzhalter 3"/>
          <p:cNvSpPr>
            <a:spLocks noGrp="1"/>
          </p:cNvSpPr>
          <p:nvPr>
            <p:ph type="body" idx="1"/>
          </p:nvPr>
        </p:nvSpPr>
        <p:spPr bwMode="auto">
          <a:xfrm>
            <a:off x="658814" y="2175507"/>
            <a:ext cx="2736000" cy="637849"/>
          </a:xfrm>
          <a:prstGeom prst="rect">
            <a:avLst/>
          </a:prstGeom>
          <a:solidFill>
            <a:srgbClr val="E2A95F"/>
          </a:solidFill>
        </p:spPr>
        <p:txBody>
          <a:bodyPr wrap="square" lIns="36000" tIns="72000" rIns="36000" bIns="72000">
            <a:spAutoFit/>
          </a:bodyPr>
          <a:lstStyle/>
          <a:p>
            <a:pPr algn="ctr" rtl="0">
              <a:lnSpc>
                <a:spcPct val="100000"/>
              </a:lnSpc>
              <a:spcBef>
                <a:spcPts val="600"/>
              </a:spcBef>
              <a:defRPr/>
            </a:pPr>
            <a:r>
              <a:rPr lang="fr-FR" sz="1600" dirty="0"/>
              <a:t>Qualification à un niveau supérieur avec spécialisation</a:t>
            </a:r>
          </a:p>
        </p:txBody>
      </p:sp>
      <p:sp>
        <p:nvSpPr>
          <p:cNvPr id="7" name="Textplatzhalter 3"/>
          <p:cNvSpPr txBox="1"/>
          <p:nvPr/>
        </p:nvSpPr>
        <p:spPr bwMode="auto">
          <a:xfrm>
            <a:off x="658812" y="2891524"/>
            <a:ext cx="2736000" cy="1727103"/>
          </a:xfrm>
          <a:prstGeom prst="rect">
            <a:avLst/>
          </a:prstGeom>
          <a:solidFill>
            <a:srgbClr val="FBF3E8"/>
          </a:solidFill>
        </p:spPr>
        <p:txBody>
          <a:bodyPr vert="horz" wrap="square" lIns="144000" tIns="144000" rIns="72000" bIns="144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600"/>
              </a:lnSpc>
              <a:spcBef>
                <a:spcPts val="0"/>
              </a:spcBef>
              <a:defRPr/>
            </a:pPr>
            <a:r>
              <a:rPr lang="fr-FR" sz="1400" dirty="0">
                <a:solidFill>
                  <a:schemeClr val="tx1"/>
                </a:solidFill>
              </a:rPr>
              <a:t>par ex. spécialiste </a:t>
            </a:r>
            <a:r>
              <a:rPr lang="fr-FR" sz="1400" dirty="0" err="1">
                <a:solidFill>
                  <a:schemeClr val="tx1"/>
                </a:solidFill>
              </a:rPr>
              <a:t>certifié·e</a:t>
            </a:r>
            <a:r>
              <a:rPr lang="fr-FR" sz="1400" dirty="0">
                <a:solidFill>
                  <a:schemeClr val="tx1"/>
                </a:solidFill>
              </a:rPr>
              <a:t> en informatique, </a:t>
            </a:r>
            <a:r>
              <a:rPr lang="fr-FR" sz="1400" dirty="0" err="1">
                <a:solidFill>
                  <a:schemeClr val="tx1"/>
                </a:solidFill>
              </a:rPr>
              <a:t>technicien·ne</a:t>
            </a:r>
            <a:r>
              <a:rPr lang="fr-FR" sz="1400" dirty="0">
                <a:solidFill>
                  <a:schemeClr val="tx1"/>
                </a:solidFill>
              </a:rPr>
              <a:t> de maintenance, </a:t>
            </a:r>
            <a:r>
              <a:rPr lang="fr-FR" sz="1400" dirty="0" err="1">
                <a:solidFill>
                  <a:schemeClr val="tx1"/>
                </a:solidFill>
              </a:rPr>
              <a:t>cuisinier·ère</a:t>
            </a:r>
            <a:r>
              <a:rPr lang="fr-FR" sz="1400" dirty="0">
                <a:solidFill>
                  <a:schemeClr val="tx1"/>
                </a:solidFill>
              </a:rPr>
              <a:t> en diététique, </a:t>
            </a:r>
            <a:r>
              <a:rPr lang="fr-FR" sz="1400" dirty="0" err="1">
                <a:solidFill>
                  <a:schemeClr val="tx1"/>
                </a:solidFill>
              </a:rPr>
              <a:t>monteur·euse</a:t>
            </a:r>
            <a:r>
              <a:rPr lang="fr-FR" sz="1400" dirty="0">
                <a:solidFill>
                  <a:schemeClr val="tx1"/>
                </a:solidFill>
              </a:rPr>
              <a:t> pour la technique éolienne, </a:t>
            </a:r>
            <a:r>
              <a:rPr lang="fr-FR" sz="1400" dirty="0" err="1">
                <a:solidFill>
                  <a:schemeClr val="tx1"/>
                </a:solidFill>
              </a:rPr>
              <a:t>conseiller·ère</a:t>
            </a:r>
            <a:r>
              <a:rPr lang="fr-FR" sz="1400" dirty="0">
                <a:solidFill>
                  <a:schemeClr val="tx1"/>
                </a:solidFill>
              </a:rPr>
              <a:t> en aménagement d’intérieur IHK</a:t>
            </a:r>
          </a:p>
        </p:txBody>
      </p:sp>
      <p:sp>
        <p:nvSpPr>
          <p:cNvPr id="8" name="Textplatzhalter 3"/>
          <p:cNvSpPr txBox="1"/>
          <p:nvPr/>
        </p:nvSpPr>
        <p:spPr bwMode="auto">
          <a:xfrm>
            <a:off x="658813" y="1557337"/>
            <a:ext cx="2736000" cy="468000"/>
          </a:xfrm>
          <a:prstGeom prst="rect">
            <a:avLst/>
          </a:prstGeom>
          <a:solidFill>
            <a:srgbClr val="D6851B"/>
          </a:solidFill>
        </p:spPr>
        <p:txBody>
          <a:bodyPr vert="horz" wrap="square" lIns="36000" tIns="72000" rIns="36000" bIns="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700"/>
              </a:lnSpc>
              <a:spcBef>
                <a:spcPts val="600"/>
              </a:spcBef>
              <a:defRPr/>
            </a:pPr>
            <a:r>
              <a:rPr lang="fr-FR" sz="1800" b="1"/>
              <a:t>DQR 5</a:t>
            </a:r>
          </a:p>
        </p:txBody>
      </p:sp>
      <p:sp>
        <p:nvSpPr>
          <p:cNvPr id="9" name="Textplatzhalter 3"/>
          <p:cNvSpPr txBox="1"/>
          <p:nvPr/>
        </p:nvSpPr>
        <p:spPr bwMode="auto">
          <a:xfrm>
            <a:off x="3612144" y="2174643"/>
            <a:ext cx="2592000" cy="637849"/>
          </a:xfrm>
          <a:prstGeom prst="rect">
            <a:avLst/>
          </a:prstGeom>
          <a:solidFill>
            <a:srgbClr val="E2A95F"/>
          </a:solidFill>
        </p:spPr>
        <p:txBody>
          <a:bodyPr vert="horz" wrap="square" lIns="36000" tIns="72000" rIns="36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fr-FR" sz="1600"/>
              <a:t>Formation de promotion</a:t>
            </a:r>
            <a:br>
              <a:rPr lang="fr-FR" sz="1600"/>
            </a:br>
            <a:r>
              <a:rPr lang="fr-FR" sz="1600"/>
              <a:t>professionnelle artisanale </a:t>
            </a:r>
          </a:p>
        </p:txBody>
      </p:sp>
      <p:sp>
        <p:nvSpPr>
          <p:cNvPr id="11" name="Textplatzhalter 3"/>
          <p:cNvSpPr txBox="1"/>
          <p:nvPr/>
        </p:nvSpPr>
        <p:spPr bwMode="auto">
          <a:xfrm>
            <a:off x="3612144" y="2890586"/>
            <a:ext cx="2592000" cy="1727103"/>
          </a:xfrm>
          <a:prstGeom prst="rect">
            <a:avLst/>
          </a:prstGeom>
          <a:solidFill>
            <a:srgbClr val="FBF3E8"/>
          </a:solidFill>
        </p:spPr>
        <p:txBody>
          <a:bodyPr vert="horz" wrap="square" lIns="144000" tIns="144000" rIns="72000" bIns="144000" rtlCol="0" anchor="t"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600"/>
              </a:lnSpc>
              <a:spcBef>
                <a:spcPts val="0"/>
              </a:spcBef>
              <a:defRPr/>
            </a:pPr>
            <a:r>
              <a:rPr lang="fr-FR" sz="1400" dirty="0">
                <a:solidFill>
                  <a:schemeClr val="tx1"/>
                </a:solidFill>
              </a:rPr>
              <a:t>par ex. licence professionnelle*, </a:t>
            </a:r>
            <a:r>
              <a:rPr lang="fr-FR" sz="1400" dirty="0" err="1">
                <a:solidFill>
                  <a:schemeClr val="tx1"/>
                </a:solidFill>
              </a:rPr>
              <a:t>technicien·ne</a:t>
            </a:r>
            <a:r>
              <a:rPr lang="fr-FR" sz="1400" dirty="0">
                <a:solidFill>
                  <a:schemeClr val="tx1"/>
                </a:solidFill>
              </a:rPr>
              <a:t> </a:t>
            </a:r>
            <a:r>
              <a:rPr lang="fr-FR" sz="1400" dirty="0" err="1">
                <a:solidFill>
                  <a:schemeClr val="tx1"/>
                </a:solidFill>
              </a:rPr>
              <a:t>supérieur·e</a:t>
            </a:r>
            <a:r>
              <a:rPr lang="fr-FR" sz="1400" dirty="0">
                <a:solidFill>
                  <a:schemeClr val="tx1"/>
                </a:solidFill>
              </a:rPr>
              <a:t> en agriculture, </a:t>
            </a:r>
            <a:r>
              <a:rPr lang="fr-FR" sz="1400" dirty="0" err="1">
                <a:solidFill>
                  <a:schemeClr val="tx1"/>
                </a:solidFill>
              </a:rPr>
              <a:t>chef·fe</a:t>
            </a:r>
            <a:r>
              <a:rPr lang="fr-FR" sz="1400" dirty="0">
                <a:solidFill>
                  <a:schemeClr val="tx1"/>
                </a:solidFill>
              </a:rPr>
              <a:t> </a:t>
            </a:r>
            <a:r>
              <a:rPr lang="fr-FR" sz="1400" dirty="0" err="1">
                <a:solidFill>
                  <a:schemeClr val="tx1"/>
                </a:solidFill>
              </a:rPr>
              <a:t>cuisinier·ère</a:t>
            </a:r>
            <a:r>
              <a:rPr lang="fr-FR" sz="1400" dirty="0">
                <a:solidFill>
                  <a:schemeClr val="tx1"/>
                </a:solidFill>
              </a:rPr>
              <a:t>, </a:t>
            </a:r>
            <a:r>
              <a:rPr lang="fr-FR" sz="1400" dirty="0" err="1">
                <a:solidFill>
                  <a:schemeClr val="tx1"/>
                </a:solidFill>
              </a:rPr>
              <a:t>gérant·e</a:t>
            </a:r>
            <a:r>
              <a:rPr lang="fr-FR" sz="1400" dirty="0">
                <a:solidFill>
                  <a:schemeClr val="tx1"/>
                </a:solidFill>
              </a:rPr>
              <a:t> de restaurant, </a:t>
            </a:r>
            <a:r>
              <a:rPr lang="fr-FR" sz="1400" dirty="0" err="1">
                <a:solidFill>
                  <a:schemeClr val="tx1"/>
                </a:solidFill>
              </a:rPr>
              <a:t>technicien·ne</a:t>
            </a:r>
            <a:r>
              <a:rPr lang="fr-FR" sz="1400" dirty="0">
                <a:solidFill>
                  <a:schemeClr val="tx1"/>
                </a:solidFill>
              </a:rPr>
              <a:t> </a:t>
            </a:r>
            <a:r>
              <a:rPr lang="fr-FR" sz="1400" dirty="0" err="1">
                <a:solidFill>
                  <a:schemeClr val="tx1"/>
                </a:solidFill>
              </a:rPr>
              <a:t>supérieur·e</a:t>
            </a:r>
            <a:r>
              <a:rPr lang="fr-FR" sz="1400" dirty="0">
                <a:solidFill>
                  <a:schemeClr val="tx1"/>
                </a:solidFill>
              </a:rPr>
              <a:t> en électrotechnique </a:t>
            </a:r>
          </a:p>
        </p:txBody>
      </p:sp>
      <p:sp>
        <p:nvSpPr>
          <p:cNvPr id="12" name="Textplatzhalter 3"/>
          <p:cNvSpPr txBox="1"/>
          <p:nvPr/>
        </p:nvSpPr>
        <p:spPr bwMode="auto">
          <a:xfrm>
            <a:off x="3612575" y="1557337"/>
            <a:ext cx="8100000" cy="468000"/>
          </a:xfrm>
          <a:prstGeom prst="rect">
            <a:avLst/>
          </a:prstGeom>
          <a:solidFill>
            <a:srgbClr val="D6851B"/>
          </a:solidFill>
        </p:spPr>
        <p:txBody>
          <a:bodyPr vert="horz" wrap="square" lIns="36000" tIns="72000" rIns="36000" bIns="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700"/>
              </a:lnSpc>
              <a:spcBef>
                <a:spcPts val="600"/>
              </a:spcBef>
              <a:defRPr/>
            </a:pPr>
            <a:r>
              <a:rPr lang="fr-FR" sz="1800" b="1"/>
              <a:t>DQR 6</a:t>
            </a:r>
          </a:p>
        </p:txBody>
      </p:sp>
      <p:sp>
        <p:nvSpPr>
          <p:cNvPr id="13" name="Textplatzhalter 3"/>
          <p:cNvSpPr txBox="1"/>
          <p:nvPr/>
        </p:nvSpPr>
        <p:spPr bwMode="auto">
          <a:xfrm>
            <a:off x="6366359" y="2168525"/>
            <a:ext cx="2592000" cy="637849"/>
          </a:xfrm>
          <a:prstGeom prst="rect">
            <a:avLst/>
          </a:prstGeom>
          <a:solidFill>
            <a:srgbClr val="E2A95F"/>
          </a:solidFill>
        </p:spPr>
        <p:txBody>
          <a:bodyPr vert="horz" wrap="square" lIns="36000" tIns="72000" rIns="36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fr-FR" sz="1600" dirty="0"/>
              <a:t>Formation de promotion</a:t>
            </a:r>
            <a:br>
              <a:rPr lang="fr-FR" sz="1600" dirty="0"/>
            </a:br>
            <a:r>
              <a:rPr lang="fr-FR" sz="1600" dirty="0"/>
              <a:t>professionnelle technique</a:t>
            </a:r>
          </a:p>
        </p:txBody>
      </p:sp>
      <p:sp>
        <p:nvSpPr>
          <p:cNvPr id="14" name="Textplatzhalter 3"/>
          <p:cNvSpPr txBox="1"/>
          <p:nvPr/>
        </p:nvSpPr>
        <p:spPr bwMode="auto">
          <a:xfrm>
            <a:off x="6366359" y="2890587"/>
            <a:ext cx="2592000" cy="1727103"/>
          </a:xfrm>
          <a:prstGeom prst="rect">
            <a:avLst/>
          </a:prstGeom>
          <a:solidFill>
            <a:srgbClr val="FBF3E8"/>
          </a:solidFill>
        </p:spPr>
        <p:txBody>
          <a:bodyPr vert="horz" wrap="square" lIns="144000" tIns="144000" rIns="72000" bIns="144000" rtlCol="0" anchor="t"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600"/>
              </a:lnSpc>
              <a:spcBef>
                <a:spcPts val="0"/>
              </a:spcBef>
              <a:defRPr/>
            </a:pPr>
            <a:r>
              <a:rPr lang="fr-FR" sz="1400" dirty="0">
                <a:solidFill>
                  <a:schemeClr val="tx1"/>
                </a:solidFill>
              </a:rPr>
              <a:t>par ex. licence professionnelle*, </a:t>
            </a:r>
            <a:r>
              <a:rPr lang="fr-FR" sz="1400" dirty="0" err="1">
                <a:solidFill>
                  <a:schemeClr val="tx1"/>
                </a:solidFill>
              </a:rPr>
              <a:t>technicien·ne</a:t>
            </a:r>
            <a:r>
              <a:rPr lang="fr-FR" sz="1400" dirty="0">
                <a:solidFill>
                  <a:schemeClr val="tx1"/>
                </a:solidFill>
              </a:rPr>
              <a:t> </a:t>
            </a:r>
            <a:r>
              <a:rPr lang="fr-FR" sz="1400" dirty="0" err="1">
                <a:solidFill>
                  <a:schemeClr val="tx1"/>
                </a:solidFill>
              </a:rPr>
              <a:t>supérieur·e</a:t>
            </a:r>
            <a:r>
              <a:rPr lang="fr-FR" sz="1400" dirty="0">
                <a:solidFill>
                  <a:schemeClr val="tx1"/>
                </a:solidFill>
              </a:rPr>
              <a:t> en technologie agricole, </a:t>
            </a:r>
            <a:r>
              <a:rPr lang="fr-FR" sz="1400" dirty="0" err="1">
                <a:solidFill>
                  <a:schemeClr val="tx1"/>
                </a:solidFill>
              </a:rPr>
              <a:t>technicien·ne</a:t>
            </a:r>
            <a:r>
              <a:rPr lang="fr-FR" sz="1400" dirty="0">
                <a:solidFill>
                  <a:schemeClr val="tx1"/>
                </a:solidFill>
              </a:rPr>
              <a:t> </a:t>
            </a:r>
            <a:r>
              <a:rPr lang="fr-FR" sz="1400" dirty="0" err="1">
                <a:solidFill>
                  <a:schemeClr val="tx1"/>
                </a:solidFill>
              </a:rPr>
              <a:t>supérieur·e</a:t>
            </a:r>
            <a:r>
              <a:rPr lang="fr-FR" sz="1400" dirty="0">
                <a:solidFill>
                  <a:schemeClr val="tx1"/>
                </a:solidFill>
              </a:rPr>
              <a:t> en technologie alimentaire, </a:t>
            </a:r>
            <a:r>
              <a:rPr lang="fr-FR" sz="1400" dirty="0" err="1">
                <a:solidFill>
                  <a:schemeClr val="tx1"/>
                </a:solidFill>
              </a:rPr>
              <a:t>technicien·ne</a:t>
            </a:r>
            <a:r>
              <a:rPr lang="fr-FR" sz="1400" dirty="0">
                <a:solidFill>
                  <a:schemeClr val="tx1"/>
                </a:solidFill>
              </a:rPr>
              <a:t> </a:t>
            </a:r>
            <a:r>
              <a:rPr lang="fr-FR" sz="1400" dirty="0" err="1">
                <a:solidFill>
                  <a:schemeClr val="tx1"/>
                </a:solidFill>
              </a:rPr>
              <a:t>supérieur·e</a:t>
            </a:r>
            <a:r>
              <a:rPr lang="fr-FR" sz="1400" dirty="0">
                <a:solidFill>
                  <a:schemeClr val="tx1"/>
                </a:solidFill>
              </a:rPr>
              <a:t> en systèmes domotiques</a:t>
            </a:r>
          </a:p>
        </p:txBody>
      </p:sp>
      <p:sp>
        <p:nvSpPr>
          <p:cNvPr id="16" name="Textplatzhalter 3"/>
          <p:cNvSpPr txBox="1"/>
          <p:nvPr/>
        </p:nvSpPr>
        <p:spPr bwMode="auto">
          <a:xfrm>
            <a:off x="9120574" y="2174643"/>
            <a:ext cx="2592000" cy="637849"/>
          </a:xfrm>
          <a:prstGeom prst="rect">
            <a:avLst/>
          </a:prstGeom>
          <a:solidFill>
            <a:srgbClr val="E2A95F"/>
          </a:solidFill>
        </p:spPr>
        <p:txBody>
          <a:bodyPr vert="horz" wrap="square" lIns="36000" tIns="72000" rIns="36000" bIns="72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fr-FR" sz="1600"/>
              <a:t>Formation de promotion</a:t>
            </a:r>
            <a:br>
              <a:rPr lang="fr-FR" sz="1600"/>
            </a:br>
            <a:r>
              <a:rPr lang="fr-FR" sz="1600"/>
              <a:t>professionnelle commerciale </a:t>
            </a:r>
          </a:p>
        </p:txBody>
      </p:sp>
      <p:sp>
        <p:nvSpPr>
          <p:cNvPr id="18" name="Textplatzhalter 3"/>
          <p:cNvSpPr txBox="1"/>
          <p:nvPr/>
        </p:nvSpPr>
        <p:spPr bwMode="auto">
          <a:xfrm>
            <a:off x="9120573" y="2891524"/>
            <a:ext cx="2592001" cy="1921644"/>
          </a:xfrm>
          <a:prstGeom prst="rect">
            <a:avLst/>
          </a:prstGeom>
          <a:solidFill>
            <a:srgbClr val="FBF3E8"/>
          </a:solidFill>
        </p:spPr>
        <p:txBody>
          <a:bodyPr vert="horz" wrap="square" lIns="144000" tIns="144000" rIns="72000" bIns="144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600"/>
              </a:lnSpc>
              <a:spcBef>
                <a:spcPts val="0"/>
              </a:spcBef>
              <a:defRPr/>
            </a:pPr>
            <a:r>
              <a:rPr lang="fr-FR" sz="1300" dirty="0">
                <a:solidFill>
                  <a:schemeClr val="tx1"/>
                </a:solidFill>
              </a:rPr>
              <a:t>par ex. licence professionnelle*, gestionnaire </a:t>
            </a:r>
            <a:r>
              <a:rPr lang="fr-FR" sz="1300" dirty="0" err="1">
                <a:solidFill>
                  <a:schemeClr val="tx1"/>
                </a:solidFill>
              </a:rPr>
              <a:t>spécialisé·e</a:t>
            </a:r>
            <a:r>
              <a:rPr lang="fr-FR" sz="1300" dirty="0">
                <a:solidFill>
                  <a:schemeClr val="tx1"/>
                </a:solidFill>
              </a:rPr>
              <a:t> en comptabilité agricole, gestionnaire </a:t>
            </a:r>
            <a:r>
              <a:rPr lang="fr-FR" sz="1300" dirty="0" err="1">
                <a:solidFill>
                  <a:schemeClr val="tx1"/>
                </a:solidFill>
              </a:rPr>
              <a:t>spécialisé·e</a:t>
            </a:r>
            <a:r>
              <a:rPr lang="fr-FR" sz="1300" dirty="0">
                <a:solidFill>
                  <a:schemeClr val="tx1"/>
                </a:solidFill>
              </a:rPr>
              <a:t> en économie, gestionnaire </a:t>
            </a:r>
            <a:r>
              <a:rPr lang="fr-FR" sz="1300" dirty="0" err="1">
                <a:solidFill>
                  <a:schemeClr val="tx1"/>
                </a:solidFill>
              </a:rPr>
              <a:t>spécialisé·e</a:t>
            </a:r>
            <a:r>
              <a:rPr lang="fr-FR" sz="1300" dirty="0">
                <a:solidFill>
                  <a:schemeClr val="tx1"/>
                </a:solidFill>
              </a:rPr>
              <a:t> dans l’industrie, gestionnaire </a:t>
            </a:r>
            <a:r>
              <a:rPr lang="fr-FR" sz="1300" dirty="0" err="1">
                <a:solidFill>
                  <a:schemeClr val="tx1"/>
                </a:solidFill>
              </a:rPr>
              <a:t>spécialisé·e</a:t>
            </a:r>
            <a:r>
              <a:rPr lang="fr-FR" sz="1300" dirty="0">
                <a:solidFill>
                  <a:schemeClr val="tx1"/>
                </a:solidFill>
              </a:rPr>
              <a:t> dans les médias et l’édition, comptable d’entreprise</a:t>
            </a:r>
          </a:p>
        </p:txBody>
      </p:sp>
      <p:sp>
        <p:nvSpPr>
          <p:cNvPr id="15" name="Rechteck 14"/>
          <p:cNvSpPr/>
          <p:nvPr/>
        </p:nvSpPr>
        <p:spPr bwMode="auto">
          <a:xfrm>
            <a:off x="525582" y="5464202"/>
            <a:ext cx="7447740" cy="246221"/>
          </a:xfrm>
          <a:prstGeom prst="rect">
            <a:avLst/>
          </a:prstGeom>
        </p:spPr>
        <p:txBody>
          <a:bodyPr wrap="square">
            <a:spAutoFit/>
          </a:bodyPr>
          <a:lstStyle/>
          <a:p>
            <a:pPr>
              <a:defRPr/>
            </a:pPr>
            <a:r>
              <a:rPr lang="fr-FR" sz="1000"/>
              <a:t> * depuis fin 2020, ces titres peuvent être portés seuls ou en association avec l’ancienne désignation</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Textplatzhalter 3"/>
          <p:cNvSpPr>
            <a:spLocks noGrp="1"/>
          </p:cNvSpPr>
          <p:nvPr>
            <p:ph type="body" idx="1"/>
          </p:nvPr>
        </p:nvSpPr>
        <p:spPr bwMode="auto">
          <a:xfrm>
            <a:off x="658812" y="2176145"/>
            <a:ext cx="3528000" cy="637849"/>
          </a:xfrm>
          <a:prstGeom prst="rect">
            <a:avLst/>
          </a:prstGeom>
          <a:solidFill>
            <a:srgbClr val="E2A95F"/>
          </a:solidFill>
        </p:spPr>
        <p:txBody>
          <a:bodyPr wrap="square" lIns="36000" tIns="72000" rIns="36000" bIns="72000">
            <a:spAutoFit/>
          </a:bodyPr>
          <a:lstStyle/>
          <a:p>
            <a:pPr algn="ctr">
              <a:lnSpc>
                <a:spcPct val="100000"/>
              </a:lnSpc>
              <a:spcBef>
                <a:spcPts val="600"/>
              </a:spcBef>
              <a:defRPr/>
            </a:pPr>
            <a:r>
              <a:rPr lang="fr-FR" sz="1600"/>
              <a:t>Formation de promotion</a:t>
            </a:r>
            <a:br>
              <a:rPr lang="fr-FR" sz="1600"/>
            </a:br>
            <a:r>
              <a:rPr lang="fr-FR" sz="1600"/>
              <a:t>professionnelle supérieure </a:t>
            </a:r>
          </a:p>
        </p:txBody>
      </p:sp>
      <p:sp>
        <p:nvSpPr>
          <p:cNvPr id="7" name="Textplatzhalter 3"/>
          <p:cNvSpPr txBox="1"/>
          <p:nvPr/>
        </p:nvSpPr>
        <p:spPr bwMode="auto">
          <a:xfrm>
            <a:off x="658815" y="2895211"/>
            <a:ext cx="3521915" cy="1940740"/>
          </a:xfrm>
          <a:prstGeom prst="rect">
            <a:avLst/>
          </a:prstGeom>
          <a:solidFill>
            <a:srgbClr val="FBF3E8"/>
          </a:solidFill>
        </p:spPr>
        <p:txBody>
          <a:bodyPr vert="horz" wrap="square" lIns="72000" tIns="144000" rIns="72000" bIns="144000" rtlCol="0" anchor="t"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800"/>
              </a:lnSpc>
              <a:spcBef>
                <a:spcPts val="0"/>
              </a:spcBef>
              <a:defRPr/>
            </a:pPr>
            <a:r>
              <a:rPr lang="fr-FR" sz="1400" dirty="0">
                <a:solidFill>
                  <a:schemeClr val="tx1"/>
                </a:solidFill>
              </a:rPr>
              <a:t>par ex. Master professionnel*,</a:t>
            </a:r>
            <a:br>
              <a:rPr lang="fr-FR" sz="1400" dirty="0">
                <a:solidFill>
                  <a:schemeClr val="tx1"/>
                </a:solidFill>
              </a:rPr>
            </a:br>
            <a:r>
              <a:rPr lang="fr-FR" sz="1400" dirty="0">
                <a:solidFill>
                  <a:schemeClr val="tx1"/>
                </a:solidFill>
              </a:rPr>
              <a:t>gestionnaire d’entreprise du domaine technique,</a:t>
            </a:r>
            <a:br>
              <a:rPr lang="fr-FR" sz="1400" dirty="0">
                <a:solidFill>
                  <a:schemeClr val="tx1"/>
                </a:solidFill>
              </a:rPr>
            </a:br>
            <a:r>
              <a:rPr lang="fr-FR" sz="1400" dirty="0">
                <a:solidFill>
                  <a:schemeClr val="tx1"/>
                </a:solidFill>
              </a:rPr>
              <a:t>gestionnaire d’entreprise du domaine commercial,</a:t>
            </a:r>
            <a:br>
              <a:rPr lang="fr-FR" sz="1400" dirty="0">
                <a:solidFill>
                  <a:schemeClr val="tx1"/>
                </a:solidFill>
              </a:rPr>
            </a:br>
            <a:r>
              <a:rPr lang="fr-FR" sz="1400" dirty="0" err="1">
                <a:solidFill>
                  <a:schemeClr val="tx1"/>
                </a:solidFill>
              </a:rPr>
              <a:t>enseignant·e</a:t>
            </a:r>
            <a:r>
              <a:rPr lang="fr-FR" sz="1400" dirty="0">
                <a:solidFill>
                  <a:schemeClr val="tx1"/>
                </a:solidFill>
              </a:rPr>
              <a:t> en formation professionnelle </a:t>
            </a:r>
            <a:r>
              <a:rPr lang="fr-FR" sz="1400" dirty="0" err="1">
                <a:solidFill>
                  <a:schemeClr val="tx1"/>
                </a:solidFill>
              </a:rPr>
              <a:t>certifié·e</a:t>
            </a:r>
            <a:r>
              <a:rPr lang="fr-FR" sz="1400" dirty="0">
                <a:solidFill>
                  <a:schemeClr val="tx1"/>
                </a:solidFill>
              </a:rPr>
              <a:t>*</a:t>
            </a:r>
          </a:p>
        </p:txBody>
      </p:sp>
      <p:sp>
        <p:nvSpPr>
          <p:cNvPr id="8" name="Textplatzhalter 3"/>
          <p:cNvSpPr txBox="1"/>
          <p:nvPr/>
        </p:nvSpPr>
        <p:spPr bwMode="auto">
          <a:xfrm>
            <a:off x="658814" y="1559075"/>
            <a:ext cx="7261168" cy="468000"/>
          </a:xfrm>
          <a:prstGeom prst="rect">
            <a:avLst/>
          </a:prstGeom>
          <a:solidFill>
            <a:srgbClr val="D6851B"/>
          </a:solidFill>
        </p:spPr>
        <p:txBody>
          <a:bodyPr vert="horz" wrap="square" lIns="36000" tIns="72000" rIns="36000" bIns="0" rtlCol="0" anchor="ctr"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700"/>
              </a:lnSpc>
              <a:spcBef>
                <a:spcPts val="600"/>
              </a:spcBef>
              <a:defRPr/>
            </a:pPr>
            <a:r>
              <a:rPr lang="fr-FR" sz="1800" b="1"/>
              <a:t>DQR 7</a:t>
            </a:r>
          </a:p>
        </p:txBody>
      </p:sp>
      <p:sp>
        <p:nvSpPr>
          <p:cNvPr id="9" name="Textplatzhalter 3"/>
          <p:cNvSpPr txBox="1"/>
          <p:nvPr/>
        </p:nvSpPr>
        <p:spPr bwMode="auto">
          <a:xfrm>
            <a:off x="4391982" y="2176145"/>
            <a:ext cx="3528000" cy="637849"/>
          </a:xfrm>
          <a:prstGeom prst="rect">
            <a:avLst/>
          </a:prstGeom>
          <a:solidFill>
            <a:srgbClr val="E2A95F"/>
          </a:solidFill>
        </p:spPr>
        <p:txBody>
          <a:bodyPr vert="horz" wrap="square" lIns="36000" tIns="72000" rIns="36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fr-FR" sz="1600"/>
              <a:t>Master à une université</a:t>
            </a:r>
            <a:br>
              <a:rPr lang="fr-FR" sz="1600"/>
            </a:br>
            <a:r>
              <a:rPr lang="fr-FR" sz="1600"/>
              <a:t>de sciences appliquées ou à une université </a:t>
            </a:r>
          </a:p>
        </p:txBody>
      </p:sp>
      <p:sp>
        <p:nvSpPr>
          <p:cNvPr id="11" name="Textplatzhalter 3"/>
          <p:cNvSpPr txBox="1"/>
          <p:nvPr/>
        </p:nvSpPr>
        <p:spPr bwMode="auto">
          <a:xfrm>
            <a:off x="4398063" y="2891063"/>
            <a:ext cx="3521920" cy="1438049"/>
          </a:xfrm>
          <a:prstGeom prst="rect">
            <a:avLst/>
          </a:prstGeom>
          <a:solidFill>
            <a:srgbClr val="FBF3E8"/>
          </a:solidFill>
        </p:spPr>
        <p:txBody>
          <a:bodyPr vert="horz" wrap="square" lIns="72000" tIns="144000" rIns="72000" bIns="144000" rtlCol="0" anchor="t"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800"/>
              </a:lnSpc>
              <a:spcBef>
                <a:spcPts val="0"/>
              </a:spcBef>
              <a:defRPr/>
            </a:pPr>
            <a:r>
              <a:rPr lang="fr-FR" sz="1400" dirty="0">
                <a:solidFill>
                  <a:schemeClr val="tx1"/>
                </a:solidFill>
              </a:rPr>
              <a:t>par ex. Master en sciences (</a:t>
            </a:r>
            <a:r>
              <a:rPr lang="fr-FR" sz="1400" dirty="0" err="1">
                <a:solidFill>
                  <a:schemeClr val="tx1"/>
                </a:solidFill>
              </a:rPr>
              <a:t>MSc</a:t>
            </a:r>
            <a:r>
              <a:rPr lang="fr-FR" sz="1400" dirty="0">
                <a:solidFill>
                  <a:schemeClr val="tx1"/>
                </a:solidFill>
              </a:rPr>
              <a:t>) en sciences agricoles,</a:t>
            </a:r>
            <a:br>
              <a:rPr lang="fr-FR" sz="1400" dirty="0">
                <a:solidFill>
                  <a:schemeClr val="tx1"/>
                </a:solidFill>
              </a:rPr>
            </a:br>
            <a:r>
              <a:rPr lang="fr-FR" sz="1400" dirty="0" err="1">
                <a:solidFill>
                  <a:schemeClr val="tx1"/>
                </a:solidFill>
              </a:rPr>
              <a:t>MSc</a:t>
            </a:r>
            <a:r>
              <a:rPr lang="fr-FR" sz="1400" dirty="0">
                <a:solidFill>
                  <a:schemeClr val="tx1"/>
                </a:solidFill>
              </a:rPr>
              <a:t> en technologie alimentaire,</a:t>
            </a:r>
            <a:br>
              <a:rPr lang="fr-FR" sz="1400" dirty="0">
                <a:solidFill>
                  <a:schemeClr val="tx1"/>
                </a:solidFill>
              </a:rPr>
            </a:br>
            <a:r>
              <a:rPr lang="fr-FR" sz="1400" dirty="0" err="1">
                <a:solidFill>
                  <a:schemeClr val="tx1"/>
                </a:solidFill>
              </a:rPr>
              <a:t>MSc</a:t>
            </a:r>
            <a:r>
              <a:rPr lang="fr-FR" sz="1400" dirty="0">
                <a:solidFill>
                  <a:schemeClr val="tx1"/>
                </a:solidFill>
              </a:rPr>
              <a:t> en gestion d’entreprise,</a:t>
            </a:r>
            <a:br>
              <a:rPr lang="fr-FR" sz="1400" dirty="0">
                <a:solidFill>
                  <a:schemeClr val="tx1"/>
                </a:solidFill>
              </a:rPr>
            </a:br>
            <a:r>
              <a:rPr lang="fr-FR" sz="1400" dirty="0" err="1">
                <a:solidFill>
                  <a:schemeClr val="tx1"/>
                </a:solidFill>
              </a:rPr>
              <a:t>MSc</a:t>
            </a:r>
            <a:r>
              <a:rPr lang="fr-FR" sz="1400" dirty="0">
                <a:solidFill>
                  <a:schemeClr val="tx1"/>
                </a:solidFill>
              </a:rPr>
              <a:t> en électronique verte</a:t>
            </a:r>
          </a:p>
          <a:p>
            <a:pPr algn="ctr">
              <a:lnSpc>
                <a:spcPts val="1500"/>
              </a:lnSpc>
              <a:spcBef>
                <a:spcPts val="0"/>
              </a:spcBef>
              <a:defRPr/>
            </a:pPr>
            <a:endParaRPr lang="en-US" sz="1200" spc="20" dirty="0">
              <a:solidFill>
                <a:schemeClr val="tx1"/>
              </a:solidFill>
            </a:endParaRPr>
          </a:p>
        </p:txBody>
      </p:sp>
      <p:sp>
        <p:nvSpPr>
          <p:cNvPr id="12" name="Textplatzhalter 3"/>
          <p:cNvSpPr txBox="1"/>
          <p:nvPr/>
        </p:nvSpPr>
        <p:spPr bwMode="auto">
          <a:xfrm>
            <a:off x="8137316" y="1559075"/>
            <a:ext cx="3575259" cy="468000"/>
          </a:xfrm>
          <a:prstGeom prst="rect">
            <a:avLst/>
          </a:prstGeom>
          <a:solidFill>
            <a:srgbClr val="D6851B"/>
          </a:solidFill>
        </p:spPr>
        <p:txBody>
          <a:bodyPr vert="horz" wrap="square" lIns="36000" tIns="72000" rIns="36000" bIns="0" rtlCol="0" anchor="ctr"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700"/>
              </a:lnSpc>
              <a:spcBef>
                <a:spcPts val="600"/>
              </a:spcBef>
              <a:defRPr/>
            </a:pPr>
            <a:r>
              <a:rPr lang="fr-FR" sz="1800" b="1"/>
              <a:t>DQR 8</a:t>
            </a:r>
          </a:p>
        </p:txBody>
      </p:sp>
      <p:sp>
        <p:nvSpPr>
          <p:cNvPr id="13" name="Textplatzhalter 3"/>
          <p:cNvSpPr txBox="1"/>
          <p:nvPr/>
        </p:nvSpPr>
        <p:spPr bwMode="auto">
          <a:xfrm>
            <a:off x="8137315" y="2176145"/>
            <a:ext cx="3575259" cy="637849"/>
          </a:xfrm>
          <a:prstGeom prst="rect">
            <a:avLst/>
          </a:prstGeom>
          <a:solidFill>
            <a:srgbClr val="E2A95F"/>
          </a:solidFill>
        </p:spPr>
        <p:txBody>
          <a:bodyPr vert="horz" wrap="square" lIns="36000" tIns="72000" rIns="36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fr-FR" sz="1600"/>
              <a:t>Doctorat auprès</a:t>
            </a:r>
            <a:br>
              <a:rPr lang="fr-FR" sz="1600"/>
            </a:br>
            <a:r>
              <a:rPr lang="fr-FR" sz="1600"/>
              <a:t>d’une université</a:t>
            </a:r>
          </a:p>
        </p:txBody>
      </p:sp>
      <p:sp>
        <p:nvSpPr>
          <p:cNvPr id="14" name="Textplatzhalter 3"/>
          <p:cNvSpPr txBox="1"/>
          <p:nvPr/>
        </p:nvSpPr>
        <p:spPr bwMode="auto">
          <a:xfrm>
            <a:off x="8137316" y="2895211"/>
            <a:ext cx="3575259" cy="1433901"/>
          </a:xfrm>
          <a:prstGeom prst="rect">
            <a:avLst/>
          </a:prstGeom>
          <a:solidFill>
            <a:srgbClr val="FBF3E8"/>
          </a:solidFill>
        </p:spPr>
        <p:txBody>
          <a:bodyPr vert="horz" wrap="square" lIns="72000" tIns="144000" rIns="72000" bIns="144000" rtlCol="0" anchor="t"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800"/>
              </a:lnSpc>
              <a:spcBef>
                <a:spcPts val="0"/>
              </a:spcBef>
              <a:defRPr/>
            </a:pPr>
            <a:r>
              <a:rPr lang="fr-FR" sz="1400">
                <a:solidFill>
                  <a:schemeClr val="tx1"/>
                </a:solidFill>
              </a:rPr>
              <a:t>par ex. docteur·e en sciences agricoles (Dr. agr.), docteur·e en économie (Dr. oec.), docteur·e en sciences de la nutrition (Dr. oec. troph.), ingénieur·e-docteur·e- (Dr. Ing.)</a:t>
            </a:r>
          </a:p>
          <a:p>
            <a:pPr algn="ctr">
              <a:lnSpc>
                <a:spcPts val="1500"/>
              </a:lnSpc>
              <a:spcBef>
                <a:spcPts val="0"/>
              </a:spcBef>
              <a:defRPr/>
            </a:pPr>
            <a:endParaRPr lang="de-DE" sz="1200" spc="-10">
              <a:solidFill>
                <a:schemeClr val="tx1"/>
              </a:solidFill>
            </a:endParaRPr>
          </a:p>
        </p:txBody>
      </p:sp>
      <p:sp>
        <p:nvSpPr>
          <p:cNvPr id="16" name="Rechteck 15"/>
          <p:cNvSpPr/>
          <p:nvPr/>
        </p:nvSpPr>
        <p:spPr bwMode="auto">
          <a:xfrm>
            <a:off x="525582" y="5464202"/>
            <a:ext cx="7447740" cy="246221"/>
          </a:xfrm>
          <a:prstGeom prst="rect">
            <a:avLst/>
          </a:prstGeom>
        </p:spPr>
        <p:txBody>
          <a:bodyPr wrap="square">
            <a:spAutoFit/>
          </a:bodyPr>
          <a:lstStyle/>
          <a:p>
            <a:pPr>
              <a:defRPr/>
            </a:pPr>
            <a:r>
              <a:rPr lang="fr-FR" sz="1000"/>
              <a:t> * depuis fin 2020, ces titres peuvent être portés seuls ou en association avec l’ancienne désignation</a:t>
            </a:r>
          </a:p>
        </p:txBody>
      </p:sp>
      <p:sp>
        <p:nvSpPr>
          <p:cNvPr id="17" name="Titel 1">
            <a:extLst>
              <a:ext uri="{FF2B5EF4-FFF2-40B4-BE49-F238E27FC236}">
                <a16:creationId xmlns:a16="http://schemas.microsoft.com/office/drawing/2014/main" id="{946FE6AD-0326-4882-94FC-D986E624B4E0}"/>
              </a:ext>
            </a:extLst>
          </p:cNvPr>
          <p:cNvSpPr>
            <a:spLocks noGrp="1"/>
          </p:cNvSpPr>
          <p:nvPr>
            <p:ph type="title"/>
          </p:nvPr>
        </p:nvSpPr>
        <p:spPr bwMode="auto">
          <a:xfrm>
            <a:off x="658812" y="296863"/>
            <a:ext cx="9000000" cy="1110304"/>
          </a:xfrm>
        </p:spPr>
        <p:txBody>
          <a:bodyPr>
            <a:noAutofit/>
          </a:bodyPr>
          <a:lstStyle/>
          <a:p>
            <a:pPr marL="263525" indent="-263525">
              <a:defRPr/>
            </a:pPr>
            <a:r>
              <a:rPr lang="fr-FR" dirty="0"/>
              <a:t>3. Offres formelles dans le cadre de la formation de promotion professionnelle</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658812" y="296863"/>
            <a:ext cx="9000000" cy="446715"/>
          </a:xfrm>
        </p:spPr>
        <p:txBody>
          <a:bodyPr>
            <a:noAutofit/>
          </a:bodyPr>
          <a:lstStyle/>
          <a:p>
            <a:pPr>
              <a:defRPr/>
            </a:pPr>
            <a:r>
              <a:rPr lang="fr-FR" dirty="0"/>
              <a:t>4. Autres offres formelles</a:t>
            </a:r>
            <a:br>
              <a:rPr lang="fr-FR" dirty="0"/>
            </a:br>
            <a:endParaRPr lang="fr-FR" dirty="0"/>
          </a:p>
        </p:txBody>
      </p:sp>
      <p:sp>
        <p:nvSpPr>
          <p:cNvPr id="8" name="Textplatzhalter 3"/>
          <p:cNvSpPr txBox="1"/>
          <p:nvPr/>
        </p:nvSpPr>
        <p:spPr bwMode="auto">
          <a:xfrm>
            <a:off x="658814" y="1559075"/>
            <a:ext cx="11053760" cy="468000"/>
          </a:xfrm>
          <a:prstGeom prst="rect">
            <a:avLst/>
          </a:prstGeom>
          <a:solidFill>
            <a:srgbClr val="D6851B"/>
          </a:solidFill>
        </p:spPr>
        <p:txBody>
          <a:bodyPr vert="horz" wrap="square" lIns="36000" tIns="72000" rIns="36000" bIns="0" rtlCol="0" anchor="ctr"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700"/>
              </a:lnSpc>
              <a:spcBef>
                <a:spcPts val="600"/>
              </a:spcBef>
              <a:defRPr/>
            </a:pPr>
            <a:r>
              <a:rPr lang="fr-FR" sz="1800" b="1"/>
              <a:t>DQR 3-6</a:t>
            </a:r>
          </a:p>
        </p:txBody>
      </p:sp>
      <p:sp>
        <p:nvSpPr>
          <p:cNvPr id="15" name="Textplatzhalter 3"/>
          <p:cNvSpPr txBox="1"/>
          <p:nvPr/>
        </p:nvSpPr>
        <p:spPr bwMode="auto">
          <a:xfrm>
            <a:off x="658814" y="2169050"/>
            <a:ext cx="2664000" cy="1130291"/>
          </a:xfrm>
          <a:prstGeom prst="rect">
            <a:avLst/>
          </a:prstGeom>
          <a:solidFill>
            <a:srgbClr val="E2A95F"/>
          </a:solidFill>
        </p:spPr>
        <p:txBody>
          <a:bodyPr vert="horz" wrap="square" lIns="36000" tIns="72000" rIns="36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fr-FR" sz="1600"/>
              <a:t>Reconversion : </a:t>
            </a:r>
            <a:br>
              <a:rPr lang="fr-FR" sz="1600"/>
            </a:br>
            <a:r>
              <a:rPr lang="fr-FR" sz="1600"/>
              <a:t>Qualification pour une autre activité que celle apprise</a:t>
            </a:r>
            <a:br>
              <a:rPr lang="fr-FR" sz="1600"/>
            </a:br>
            <a:r>
              <a:rPr lang="fr-FR" sz="1600"/>
              <a:t>et exercée auparavant</a:t>
            </a:r>
          </a:p>
        </p:txBody>
      </p:sp>
      <p:sp>
        <p:nvSpPr>
          <p:cNvPr id="18" name="Textplatzhalter 3"/>
          <p:cNvSpPr txBox="1"/>
          <p:nvPr/>
        </p:nvSpPr>
        <p:spPr bwMode="auto">
          <a:xfrm>
            <a:off x="3455401" y="2169050"/>
            <a:ext cx="2664000" cy="1152000"/>
          </a:xfrm>
          <a:prstGeom prst="rect">
            <a:avLst/>
          </a:prstGeom>
          <a:solidFill>
            <a:srgbClr val="E2A95F"/>
          </a:solidFill>
        </p:spPr>
        <p:txBody>
          <a:bodyPr vert="horz" wrap="square" lIns="36000" tIns="72000" rIns="36000" bIns="72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fr-FR" sz="1600" dirty="0"/>
              <a:t>Rattrapage de diplômes scolaires et professionnels</a:t>
            </a:r>
            <a:br>
              <a:rPr lang="fr-FR" sz="1600" dirty="0"/>
            </a:br>
            <a:r>
              <a:rPr lang="fr-FR" sz="1600" dirty="0"/>
              <a:t>(= deuxième voie de formation)</a:t>
            </a:r>
          </a:p>
        </p:txBody>
      </p:sp>
      <p:sp>
        <p:nvSpPr>
          <p:cNvPr id="20" name="Textplatzhalter 3"/>
          <p:cNvSpPr txBox="1"/>
          <p:nvPr/>
        </p:nvSpPr>
        <p:spPr bwMode="auto">
          <a:xfrm>
            <a:off x="6251988" y="2169050"/>
            <a:ext cx="2664000" cy="1152000"/>
          </a:xfrm>
          <a:prstGeom prst="rect">
            <a:avLst/>
          </a:prstGeom>
          <a:solidFill>
            <a:srgbClr val="E2A95F"/>
          </a:solidFill>
        </p:spPr>
        <p:txBody>
          <a:bodyPr vert="horz" wrap="square" lIns="36000" tIns="72000" rIns="36000" bIns="72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fr-FR" sz="1600"/>
              <a:t>Acquisition de</a:t>
            </a:r>
            <a:br>
              <a:rPr lang="fr-FR" sz="1600"/>
            </a:br>
            <a:r>
              <a:rPr lang="fr-FR" sz="1600"/>
              <a:t>qualifications partielles</a:t>
            </a:r>
          </a:p>
        </p:txBody>
      </p:sp>
      <p:sp>
        <p:nvSpPr>
          <p:cNvPr id="22" name="Textplatzhalter 3"/>
          <p:cNvSpPr txBox="1"/>
          <p:nvPr/>
        </p:nvSpPr>
        <p:spPr bwMode="auto">
          <a:xfrm>
            <a:off x="9048574" y="2169050"/>
            <a:ext cx="2664000" cy="1152000"/>
          </a:xfrm>
          <a:prstGeom prst="rect">
            <a:avLst/>
          </a:prstGeom>
          <a:solidFill>
            <a:srgbClr val="E2A95F"/>
          </a:solidFill>
        </p:spPr>
        <p:txBody>
          <a:bodyPr vert="horz" wrap="square" lIns="36000" tIns="72000" rIns="36000" bIns="72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fr-FR" sz="1600"/>
              <a:t>Formation continue scientifique à l’université et dans des instituts de recherche</a:t>
            </a:r>
          </a:p>
        </p:txBody>
      </p:sp>
      <p:sp>
        <p:nvSpPr>
          <p:cNvPr id="25" name="Inhaltsplatzhalter 4"/>
          <p:cNvSpPr txBox="1"/>
          <p:nvPr/>
        </p:nvSpPr>
        <p:spPr bwMode="auto">
          <a:xfrm>
            <a:off x="384535" y="3429000"/>
            <a:ext cx="2938279" cy="2054508"/>
          </a:xfrm>
          <a:prstGeom prst="rect">
            <a:avLst/>
          </a:prstGeom>
        </p:spPr>
        <p:txBody>
          <a:bodyPr vert="horz" lIns="0" tIns="0" rIns="0" bIns="0"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504000" lvl="1" indent="-216000">
              <a:lnSpc>
                <a:spcPts val="2000"/>
              </a:lnSpc>
              <a:spcBef>
                <a:spcPts val="600"/>
              </a:spcBef>
              <a:buClr>
                <a:srgbClr val="D6851B"/>
              </a:buClr>
              <a:buSzPct val="65000"/>
              <a:buFont typeface="Wingdings 3"/>
              <a:buChar char=""/>
              <a:defRPr/>
            </a:pPr>
            <a:r>
              <a:rPr lang="fr-FR" sz="1400">
                <a:latin typeface="Calibri"/>
              </a:rPr>
              <a:t>pour des raisons de santé ou liées au marché du travail</a:t>
            </a:r>
          </a:p>
          <a:p>
            <a:pPr marL="504000" lvl="1" indent="-216000">
              <a:lnSpc>
                <a:spcPts val="2000"/>
              </a:lnSpc>
              <a:spcBef>
                <a:spcPts val="600"/>
              </a:spcBef>
              <a:buClr>
                <a:srgbClr val="D6851B"/>
              </a:buClr>
              <a:buSzPct val="65000"/>
              <a:buFont typeface="Wingdings 3"/>
              <a:buChar char=""/>
              <a:defRPr/>
            </a:pPr>
            <a:r>
              <a:rPr lang="fr-FR" sz="1400">
                <a:latin typeface="Calibri"/>
              </a:rPr>
              <a:t>en général, le temps de formation est réduit d’un tiers </a:t>
            </a:r>
          </a:p>
        </p:txBody>
      </p:sp>
      <p:sp>
        <p:nvSpPr>
          <p:cNvPr id="28" name="Inhaltsplatzhalter 4"/>
          <p:cNvSpPr txBox="1"/>
          <p:nvPr/>
        </p:nvSpPr>
        <p:spPr bwMode="auto">
          <a:xfrm>
            <a:off x="3182041" y="3429000"/>
            <a:ext cx="2938280" cy="2054508"/>
          </a:xfrm>
          <a:prstGeom prst="rect">
            <a:avLst/>
          </a:prstGeom>
        </p:spPr>
        <p:txBody>
          <a:bodyPr vert="horz" lIns="0" tIns="0" rIns="0" bIns="0"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504000" lvl="1" indent="-216000">
              <a:lnSpc>
                <a:spcPts val="2000"/>
              </a:lnSpc>
              <a:spcBef>
                <a:spcPts val="600"/>
              </a:spcBef>
              <a:buClr>
                <a:srgbClr val="D6851B"/>
              </a:buClr>
              <a:buSzPct val="65000"/>
              <a:buFont typeface="Wingdings 3"/>
              <a:buChar char=""/>
              <a:defRPr/>
            </a:pPr>
            <a:r>
              <a:rPr lang="fr-FR" sz="1400" dirty="0">
                <a:latin typeface="Calibri"/>
              </a:rPr>
              <a:t>en cours d’emploi et/ou à temps plein</a:t>
            </a:r>
          </a:p>
          <a:p>
            <a:pPr marL="504000" lvl="1" indent="-216000">
              <a:lnSpc>
                <a:spcPts val="2000"/>
              </a:lnSpc>
              <a:spcBef>
                <a:spcPts val="600"/>
              </a:spcBef>
              <a:buClr>
                <a:srgbClr val="D6851B"/>
              </a:buClr>
              <a:buSzPct val="65000"/>
              <a:buFont typeface="Wingdings 3"/>
              <a:buChar char=""/>
              <a:defRPr/>
            </a:pPr>
            <a:r>
              <a:rPr lang="fr-FR" sz="1400" dirty="0">
                <a:latin typeface="Calibri"/>
              </a:rPr>
              <a:t>également droit d’accès aux études supérieures possible </a:t>
            </a:r>
            <a:br>
              <a:rPr lang="fr-FR" sz="1400" dirty="0">
                <a:latin typeface="Calibri"/>
              </a:rPr>
            </a:br>
            <a:r>
              <a:rPr lang="fr-FR" sz="1400" dirty="0">
                <a:latin typeface="Calibri"/>
              </a:rPr>
              <a:t>(= baccalauréat)</a:t>
            </a:r>
          </a:p>
        </p:txBody>
      </p:sp>
      <p:sp>
        <p:nvSpPr>
          <p:cNvPr id="29" name="Inhaltsplatzhalter 4"/>
          <p:cNvSpPr txBox="1"/>
          <p:nvPr/>
        </p:nvSpPr>
        <p:spPr bwMode="auto">
          <a:xfrm>
            <a:off x="5980011" y="3429000"/>
            <a:ext cx="2962482" cy="2054508"/>
          </a:xfrm>
          <a:prstGeom prst="rect">
            <a:avLst/>
          </a:prstGeom>
        </p:spPr>
        <p:txBody>
          <a:bodyPr vert="horz" lIns="0" tIns="0" rIns="0" bIns="0"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504000" lvl="1" indent="-216000">
              <a:lnSpc>
                <a:spcPts val="2000"/>
              </a:lnSpc>
              <a:spcBef>
                <a:spcPts val="600"/>
              </a:spcBef>
              <a:buClr>
                <a:srgbClr val="D6851B"/>
              </a:buClr>
              <a:buSzPct val="65000"/>
              <a:buFont typeface="Wingdings 3"/>
              <a:buChar char=""/>
              <a:defRPr/>
            </a:pPr>
            <a:r>
              <a:rPr lang="fr-FR" sz="1400">
                <a:latin typeface="Calibri"/>
              </a:rPr>
              <a:t>après plusieurs qualifications partielles : Examen final possible</a:t>
            </a:r>
            <a:br>
              <a:rPr lang="fr-FR" sz="1400">
                <a:latin typeface="Calibri"/>
              </a:rPr>
            </a:br>
            <a:r>
              <a:rPr lang="fr-FR" sz="1400">
                <a:latin typeface="Calibri"/>
              </a:rPr>
              <a:t>auprès d’une chambre</a:t>
            </a:r>
          </a:p>
        </p:txBody>
      </p:sp>
      <p:sp>
        <p:nvSpPr>
          <p:cNvPr id="30" name="Inhaltsplatzhalter 4"/>
          <p:cNvSpPr txBox="1"/>
          <p:nvPr/>
        </p:nvSpPr>
        <p:spPr bwMode="auto">
          <a:xfrm>
            <a:off x="8783406" y="3429000"/>
            <a:ext cx="2962482" cy="2054508"/>
          </a:xfrm>
          <a:prstGeom prst="rect">
            <a:avLst/>
          </a:prstGeom>
        </p:spPr>
        <p:txBody>
          <a:bodyPr vert="horz" lIns="0" tIns="0" rIns="0" bIns="0"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504000" lvl="1" indent="-216000">
              <a:lnSpc>
                <a:spcPts val="2000"/>
              </a:lnSpc>
              <a:spcBef>
                <a:spcPts val="600"/>
              </a:spcBef>
              <a:buClr>
                <a:srgbClr val="D6851B"/>
              </a:buClr>
              <a:buSzPct val="65000"/>
              <a:buFont typeface="Wingdings 3"/>
              <a:buChar char=""/>
              <a:defRPr/>
            </a:pPr>
            <a:r>
              <a:rPr lang="fr-FR" sz="1400">
                <a:latin typeface="Calibri"/>
              </a:rPr>
              <a:t>fait suite à une première formation professionnelle et à une phase d’activité professionnelle</a:t>
            </a:r>
          </a:p>
          <a:p>
            <a:pPr marL="504000" lvl="1" indent="-216000">
              <a:lnSpc>
                <a:spcPts val="2000"/>
              </a:lnSpc>
              <a:spcBef>
                <a:spcPts val="600"/>
              </a:spcBef>
              <a:buClr>
                <a:srgbClr val="D6851B"/>
              </a:buClr>
              <a:buSzPct val="65000"/>
              <a:buFont typeface="Wingdings 3"/>
              <a:buChar char=""/>
              <a:defRPr/>
            </a:pPr>
            <a:r>
              <a:rPr lang="fr-FR" sz="1400">
                <a:latin typeface="Calibri"/>
              </a:rPr>
              <a:t>destinée aux personnes actives et</a:t>
            </a:r>
            <a:br>
              <a:rPr lang="fr-FR" sz="1400">
                <a:latin typeface="Calibri"/>
              </a:rPr>
            </a:br>
            <a:r>
              <a:rPr lang="fr-FR" sz="1400">
                <a:latin typeface="Calibri"/>
              </a:rPr>
              <a:t>fait suite à une expérience professionnelle</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extplatzhalter 1"/>
          <p:cNvSpPr>
            <a:spLocks noGrp="1"/>
          </p:cNvSpPr>
          <p:nvPr>
            <p:ph type="body" sz="quarter" idx="10"/>
          </p:nvPr>
        </p:nvSpPr>
        <p:spPr bwMode="auto">
          <a:xfrm>
            <a:off x="658812" y="817725"/>
            <a:ext cx="11053762" cy="446715"/>
          </a:xfrm>
        </p:spPr>
        <p:txBody>
          <a:bodyPr>
            <a:normAutofit/>
          </a:bodyPr>
          <a:lstStyle/>
          <a:p>
            <a:pPr>
              <a:defRPr/>
            </a:pPr>
            <a:r>
              <a:rPr lang="fr-FR" sz="2000" b="1"/>
              <a:t>Révision de la loi sur la formation professionnelle allemande (2020)</a:t>
            </a:r>
          </a:p>
        </p:txBody>
      </p:sp>
      <p:sp>
        <p:nvSpPr>
          <p:cNvPr id="3" name="Titel 2"/>
          <p:cNvSpPr>
            <a:spLocks noGrp="1"/>
          </p:cNvSpPr>
          <p:nvPr>
            <p:ph type="title"/>
          </p:nvPr>
        </p:nvSpPr>
        <p:spPr bwMode="auto"/>
        <p:txBody>
          <a:bodyPr/>
          <a:lstStyle/>
          <a:p>
            <a:pPr>
              <a:defRPr/>
            </a:pPr>
            <a:r>
              <a:rPr lang="fr-FR" dirty="0"/>
              <a:t>5. Dispositions légales</a:t>
            </a:r>
          </a:p>
        </p:txBody>
      </p:sp>
      <p:sp>
        <p:nvSpPr>
          <p:cNvPr id="18" name="Inhaltsplatzhalter 4"/>
          <p:cNvSpPr txBox="1"/>
          <p:nvPr/>
        </p:nvSpPr>
        <p:spPr bwMode="auto">
          <a:xfrm>
            <a:off x="658813" y="1557337"/>
            <a:ext cx="7933110" cy="4390976"/>
          </a:xfrm>
          <a:prstGeom prst="rect">
            <a:avLst/>
          </a:prstGeom>
        </p:spPr>
        <p:txBody>
          <a:bodyPr vert="horz" lIns="0" tIns="0" rIns="0" bIns="0"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0" indent="0">
              <a:lnSpc>
                <a:spcPts val="2000"/>
              </a:lnSpc>
              <a:spcBef>
                <a:spcPts val="600"/>
              </a:spcBef>
              <a:spcAft>
                <a:spcPts val="600"/>
              </a:spcAft>
              <a:buClr>
                <a:srgbClr val="D6851B"/>
              </a:buClr>
              <a:buSzPct val="65000"/>
              <a:buNone/>
              <a:defRPr/>
            </a:pPr>
            <a:r>
              <a:rPr lang="fr-FR" sz="1800" dirty="0">
                <a:latin typeface="Calibri"/>
              </a:rPr>
              <a:t>Introduction de niveaux de perfectionnement professionnel transparents :</a:t>
            </a:r>
          </a:p>
          <a:p>
            <a:pPr marL="285750" indent="-285750">
              <a:lnSpc>
                <a:spcPts val="2000"/>
              </a:lnSpc>
              <a:spcBef>
                <a:spcPts val="600"/>
              </a:spcBef>
              <a:spcAft>
                <a:spcPts val="600"/>
              </a:spcAft>
              <a:buClr>
                <a:srgbClr val="D6851B"/>
              </a:buClr>
              <a:buSzPct val="65000"/>
              <a:buFont typeface="Wingdings 3"/>
              <a:buChar char=""/>
              <a:defRPr/>
            </a:pPr>
            <a:r>
              <a:rPr lang="fr-FR" sz="1600" dirty="0">
                <a:latin typeface="Calibri"/>
              </a:rPr>
              <a:t>Pour atteindre les niveaux :</a:t>
            </a:r>
          </a:p>
          <a:p>
            <a:pPr marL="540000" lvl="1" indent="-252000">
              <a:lnSpc>
                <a:spcPts val="2000"/>
              </a:lnSpc>
              <a:spcBef>
                <a:spcPts val="600"/>
              </a:spcBef>
              <a:spcAft>
                <a:spcPts val="600"/>
              </a:spcAft>
              <a:buClr>
                <a:srgbClr val="D6851B"/>
              </a:buClr>
              <a:buSzPct val="65000"/>
              <a:buFont typeface="Wingdings 3"/>
              <a:buChar char=""/>
              <a:defRPr/>
            </a:pPr>
            <a:r>
              <a:rPr lang="fr-FR" sz="1400" b="1" dirty="0">
                <a:solidFill>
                  <a:srgbClr val="D6851B"/>
                </a:solidFill>
                <a:latin typeface="Calibri"/>
              </a:rPr>
              <a:t>DQR 5 : </a:t>
            </a:r>
            <a:r>
              <a:rPr lang="fr-FR" sz="1400" dirty="0">
                <a:latin typeface="Calibri"/>
              </a:rPr>
              <a:t>400 heures d’enseignement au minimum, possibilité d’accès après le niveau DQR 4, attestation de l’approfondissement/de l’amélioration de compétences existantes</a:t>
            </a:r>
          </a:p>
          <a:p>
            <a:pPr marL="540000" lvl="1" indent="-252000">
              <a:lnSpc>
                <a:spcPts val="2000"/>
              </a:lnSpc>
              <a:spcBef>
                <a:spcPts val="600"/>
              </a:spcBef>
              <a:spcAft>
                <a:spcPts val="600"/>
              </a:spcAft>
              <a:buClr>
                <a:srgbClr val="D6851B"/>
              </a:buClr>
              <a:buSzPct val="65000"/>
              <a:buFont typeface="Wingdings 3"/>
              <a:buChar char=""/>
              <a:defRPr/>
            </a:pPr>
            <a:r>
              <a:rPr lang="fr-FR" sz="1400" b="1" dirty="0">
                <a:solidFill>
                  <a:srgbClr val="D6851B"/>
                </a:solidFill>
                <a:latin typeface="Calibri"/>
              </a:rPr>
              <a:t>DQR 6 : </a:t>
            </a:r>
            <a:r>
              <a:rPr lang="fr-FR" sz="1400" dirty="0">
                <a:latin typeface="Calibri"/>
              </a:rPr>
              <a:t>1 200 heures d’enseignement au minimum, possibilité d’accès après le niveau DQR 4, attestation de la capacité à prendre en charge des tâches de direction </a:t>
            </a:r>
          </a:p>
          <a:p>
            <a:pPr marL="540000" lvl="1" indent="-252000">
              <a:lnSpc>
                <a:spcPts val="2000"/>
              </a:lnSpc>
              <a:spcBef>
                <a:spcPts val="600"/>
              </a:spcBef>
              <a:spcAft>
                <a:spcPts val="600"/>
              </a:spcAft>
              <a:buClr>
                <a:srgbClr val="D6851B"/>
              </a:buClr>
              <a:buSzPct val="65000"/>
              <a:buFont typeface="Wingdings 3"/>
              <a:buChar char=""/>
              <a:defRPr/>
            </a:pPr>
            <a:r>
              <a:rPr lang="fr-FR" sz="1400" b="1" dirty="0">
                <a:solidFill>
                  <a:srgbClr val="D6851B"/>
                </a:solidFill>
                <a:latin typeface="Calibri"/>
              </a:rPr>
              <a:t>DQR 7 : </a:t>
            </a:r>
            <a:r>
              <a:rPr lang="fr-FR" sz="1400" dirty="0">
                <a:latin typeface="Calibri"/>
              </a:rPr>
              <a:t>1 600 heures d’enseignement supplémentaires, possibilité d’accès après le niveau DQR 6, attestation de la capacité à prendre en charge la direction d’organisations, à traiter des problèmes complexes et nouveaux, à développer des produits et des procédés</a:t>
            </a:r>
          </a:p>
          <a:p>
            <a:pPr marL="285750" indent="-285750">
              <a:lnSpc>
                <a:spcPts val="2000"/>
              </a:lnSpc>
              <a:spcBef>
                <a:spcPts val="600"/>
              </a:spcBef>
              <a:spcAft>
                <a:spcPts val="600"/>
              </a:spcAft>
              <a:buClr>
                <a:srgbClr val="D6851B"/>
              </a:buClr>
              <a:buSzPct val="65000"/>
              <a:buFont typeface="Wingdings 3"/>
              <a:buChar char=""/>
              <a:defRPr/>
            </a:pPr>
            <a:r>
              <a:rPr lang="fr-FR" sz="1600" dirty="0">
                <a:latin typeface="Calibri"/>
              </a:rPr>
              <a:t>Mise en place de réglementations concernant les examens pour les cursus de qualification plus élevée</a:t>
            </a:r>
          </a:p>
          <a:p>
            <a:pPr marL="285750" indent="-285750">
              <a:lnSpc>
                <a:spcPts val="2000"/>
              </a:lnSpc>
              <a:spcBef>
                <a:spcPts val="600"/>
              </a:spcBef>
              <a:spcAft>
                <a:spcPts val="600"/>
              </a:spcAft>
              <a:buClr>
                <a:srgbClr val="D6851B"/>
              </a:buClr>
              <a:buSzPct val="65000"/>
              <a:buFont typeface="Wingdings 3"/>
              <a:buChar char=""/>
              <a:defRPr/>
            </a:pPr>
            <a:r>
              <a:rPr lang="fr-FR" sz="1600" dirty="0">
                <a:latin typeface="Calibri"/>
              </a:rPr>
              <a:t>Classement de diplômes correspondants selon le Cadre allemand des certifications (DQR)</a:t>
            </a:r>
          </a:p>
          <a:p>
            <a:pPr marL="285750" indent="-285750">
              <a:lnSpc>
                <a:spcPts val="2000"/>
              </a:lnSpc>
              <a:spcBef>
                <a:spcPts val="600"/>
              </a:spcBef>
              <a:spcAft>
                <a:spcPts val="600"/>
              </a:spcAft>
              <a:buClr>
                <a:srgbClr val="D6851B"/>
              </a:buClr>
              <a:buSzPct val="65000"/>
              <a:buFont typeface="Wingdings 3"/>
              <a:buChar char=""/>
              <a:defRPr/>
            </a:pPr>
            <a:r>
              <a:rPr lang="fr-FR" sz="1600" dirty="0">
                <a:latin typeface="Calibri"/>
              </a:rPr>
              <a:t>Compatibilité des diplômes professionnels et universitaires</a:t>
            </a:r>
          </a:p>
        </p:txBody>
      </p:sp>
      <p:pic>
        <p:nvPicPr>
          <p:cNvPr id="5" name="Grafik 4"/>
          <p:cNvPicPr>
            <a:picLocks noChangeAspect="1"/>
          </p:cNvPicPr>
          <p:nvPr/>
        </p:nvPicPr>
        <p:blipFill>
          <a:blip r:embed="rId3">
            <a:extLst>
              <a:ext uri="{96DAC541-7B7A-43D3-8B79-37D633B846F1}">
                <asvg:svgBlip xmlns:asvg="http://schemas.microsoft.com/office/drawing/2016/SVG/main" r:embed="rId4"/>
              </a:ext>
            </a:extLst>
          </a:blip>
          <a:stretch/>
        </p:blipFill>
        <p:spPr bwMode="auto">
          <a:xfrm>
            <a:off x="8739145" y="1813357"/>
            <a:ext cx="671558" cy="1289391"/>
          </a:xfrm>
          <a:prstGeom prst="rect">
            <a:avLst/>
          </a:prstGeom>
        </p:spPr>
      </p:pic>
      <p:pic>
        <p:nvPicPr>
          <p:cNvPr id="6" name="Grafik 5"/>
          <p:cNvPicPr>
            <a:picLocks noChangeAspect="1"/>
          </p:cNvPicPr>
          <p:nvPr/>
        </p:nvPicPr>
        <p:blipFill>
          <a:blip r:embed="rId5">
            <a:extLst>
              <a:ext uri="{96DAC541-7B7A-43D3-8B79-37D633B846F1}">
                <asvg:svgBlip xmlns:asvg="http://schemas.microsoft.com/office/drawing/2016/SVG/main" r:embed="rId6"/>
              </a:ext>
            </a:extLst>
          </a:blip>
          <a:stretch/>
        </p:blipFill>
        <p:spPr bwMode="auto">
          <a:xfrm>
            <a:off x="9742363" y="1179713"/>
            <a:ext cx="789511" cy="1515861"/>
          </a:xfrm>
          <a:prstGeom prst="rect">
            <a:avLst/>
          </a:prstGeom>
        </p:spPr>
      </p:pic>
      <p:pic>
        <p:nvPicPr>
          <p:cNvPr id="9" name="Grafik 8"/>
          <p:cNvPicPr>
            <a:picLocks noChangeAspect="1"/>
          </p:cNvPicPr>
          <p:nvPr/>
        </p:nvPicPr>
        <p:blipFill>
          <a:blip r:embed="rId7"/>
          <a:stretch/>
        </p:blipFill>
        <p:spPr bwMode="auto">
          <a:xfrm>
            <a:off x="9074923" y="2627116"/>
            <a:ext cx="973951" cy="1869987"/>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extplatzhalter 1"/>
          <p:cNvSpPr>
            <a:spLocks noGrp="1"/>
          </p:cNvSpPr>
          <p:nvPr>
            <p:ph type="body" sz="quarter" idx="10"/>
          </p:nvPr>
        </p:nvSpPr>
        <p:spPr bwMode="auto">
          <a:xfrm>
            <a:off x="658812" y="817725"/>
            <a:ext cx="11053762" cy="446715"/>
          </a:xfrm>
        </p:spPr>
        <p:txBody>
          <a:bodyPr>
            <a:normAutofit/>
          </a:bodyPr>
          <a:lstStyle/>
          <a:p>
            <a:pPr>
              <a:defRPr/>
            </a:pPr>
            <a:r>
              <a:rPr lang="fr-FR" sz="2000"/>
              <a:t>Coûts et bénéfices de la formation continue professionnelle</a:t>
            </a:r>
          </a:p>
        </p:txBody>
      </p:sp>
      <p:sp>
        <p:nvSpPr>
          <p:cNvPr id="3" name="Titel 2"/>
          <p:cNvSpPr>
            <a:spLocks noGrp="1"/>
          </p:cNvSpPr>
          <p:nvPr>
            <p:ph type="title"/>
          </p:nvPr>
        </p:nvSpPr>
        <p:spPr bwMode="auto"/>
        <p:txBody>
          <a:bodyPr/>
          <a:lstStyle/>
          <a:p>
            <a:pPr>
              <a:defRPr/>
            </a:pPr>
            <a:r>
              <a:rPr lang="fr-FR" dirty="0"/>
              <a:t>6. Financement</a:t>
            </a:r>
          </a:p>
        </p:txBody>
      </p:sp>
      <p:sp>
        <p:nvSpPr>
          <p:cNvPr id="18" name="Inhaltsplatzhalter 4"/>
          <p:cNvSpPr txBox="1"/>
          <p:nvPr/>
        </p:nvSpPr>
        <p:spPr bwMode="auto">
          <a:xfrm>
            <a:off x="658813" y="2168525"/>
            <a:ext cx="5437187" cy="3708400"/>
          </a:xfrm>
          <a:prstGeom prst="rect">
            <a:avLst/>
          </a:prstGeom>
        </p:spPr>
        <p:txBody>
          <a:bodyPr vert="horz" lIns="0" tIns="0" rIns="0" bIns="0"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285750" indent="-285750">
              <a:lnSpc>
                <a:spcPts val="2000"/>
              </a:lnSpc>
              <a:spcBef>
                <a:spcPts val="600"/>
              </a:spcBef>
              <a:spcAft>
                <a:spcPts val="600"/>
              </a:spcAft>
              <a:buClr>
                <a:srgbClr val="D6851B"/>
              </a:buClr>
              <a:buSzPct val="65000"/>
              <a:buFont typeface="Wingdings 3"/>
              <a:buChar char=""/>
              <a:defRPr/>
            </a:pPr>
            <a:r>
              <a:rPr lang="fr-FR" sz="1600" dirty="0">
                <a:latin typeface="Calibri"/>
              </a:rPr>
              <a:t>Comme aussi bien les personnes et les entreprises que l’État et la société bénéficient de la formation continue professionnelle, celle-ci est financée à parts égales par ces trois acteurs (</a:t>
            </a:r>
            <a:r>
              <a:rPr lang="fr-FR" sz="1200" dirty="0">
                <a:latin typeface="Calibri"/>
              </a:rPr>
              <a:t>=</a:t>
            </a:r>
            <a:r>
              <a:rPr lang="fr-FR" sz="1600" dirty="0">
                <a:latin typeface="Calibri"/>
              </a:rPr>
              <a:t> financement mixte)</a:t>
            </a:r>
          </a:p>
          <a:p>
            <a:pPr marL="285750" indent="-285750">
              <a:lnSpc>
                <a:spcPts val="2000"/>
              </a:lnSpc>
              <a:spcBef>
                <a:spcPts val="600"/>
              </a:spcBef>
              <a:spcAft>
                <a:spcPts val="600"/>
              </a:spcAft>
              <a:buClr>
                <a:srgbClr val="D6851B"/>
              </a:buClr>
              <a:buSzPct val="65000"/>
              <a:buFont typeface="Wingdings 3"/>
              <a:buChar char=""/>
              <a:defRPr/>
            </a:pPr>
            <a:r>
              <a:rPr lang="fr-FR" sz="1600" dirty="0"/>
              <a:t>Nombreux programmes de soutien par l’État, notamment dans le domaine des nouvelles technologies.</a:t>
            </a:r>
          </a:p>
          <a:p>
            <a:pPr marL="285750" indent="-285750">
              <a:lnSpc>
                <a:spcPts val="2000"/>
              </a:lnSpc>
              <a:spcBef>
                <a:spcPts val="600"/>
              </a:spcBef>
              <a:spcAft>
                <a:spcPts val="600"/>
              </a:spcAft>
              <a:buClr>
                <a:srgbClr val="D6851B"/>
              </a:buClr>
              <a:buSzPct val="65000"/>
              <a:buFont typeface="Wingdings 3"/>
              <a:buChar char=""/>
              <a:defRPr/>
            </a:pPr>
            <a:endParaRPr lang="de-DE" sz="1600" dirty="0">
              <a:latin typeface="Calibri"/>
            </a:endParaRPr>
          </a:p>
          <a:p>
            <a:pPr marL="285750" indent="-285750">
              <a:lnSpc>
                <a:spcPts val="2000"/>
              </a:lnSpc>
              <a:spcBef>
                <a:spcPts val="600"/>
              </a:spcBef>
              <a:spcAft>
                <a:spcPts val="600"/>
              </a:spcAft>
              <a:buClr>
                <a:srgbClr val="D6851B"/>
              </a:buClr>
              <a:buSzPct val="65000"/>
              <a:buFont typeface="Wingdings 3"/>
              <a:buChar char=""/>
              <a:defRPr/>
            </a:pPr>
            <a:endParaRPr lang="de-DE" sz="1600" dirty="0">
              <a:latin typeface="Calibri"/>
            </a:endParaRPr>
          </a:p>
        </p:txBody>
      </p:sp>
      <p:sp>
        <p:nvSpPr>
          <p:cNvPr id="5" name="Inhaltsplatzhalter 4"/>
          <p:cNvSpPr txBox="1"/>
          <p:nvPr/>
        </p:nvSpPr>
        <p:spPr bwMode="auto">
          <a:xfrm>
            <a:off x="6240463" y="2168525"/>
            <a:ext cx="5437187" cy="3192719"/>
          </a:xfrm>
          <a:prstGeom prst="rect">
            <a:avLst/>
          </a:prstGeom>
        </p:spPr>
        <p:txBody>
          <a:bodyPr vert="horz" lIns="0" tIns="0" rIns="0" bIns="0"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285750" indent="-285750">
              <a:lnSpc>
                <a:spcPts val="2000"/>
              </a:lnSpc>
              <a:spcBef>
                <a:spcPts val="600"/>
              </a:spcBef>
              <a:spcAft>
                <a:spcPts val="600"/>
              </a:spcAft>
              <a:buClr>
                <a:srgbClr val="D6851B"/>
              </a:buClr>
              <a:buSzPct val="65000"/>
              <a:buFont typeface="Wingdings 3"/>
              <a:buChar char=""/>
              <a:defRPr/>
            </a:pPr>
            <a:r>
              <a:rPr lang="fr-FR" sz="1600">
                <a:latin typeface="Calibri"/>
              </a:rPr>
              <a:t>Effets positifs sur la croissance économique, le progrès technologique et l’emploi</a:t>
            </a:r>
          </a:p>
          <a:p>
            <a:pPr marL="285750" indent="-285750">
              <a:lnSpc>
                <a:spcPts val="2000"/>
              </a:lnSpc>
              <a:spcBef>
                <a:spcPts val="600"/>
              </a:spcBef>
              <a:spcAft>
                <a:spcPts val="600"/>
              </a:spcAft>
              <a:buClr>
                <a:srgbClr val="D6851B"/>
              </a:buClr>
              <a:buSzPct val="65000"/>
              <a:buFont typeface="Wingdings 3"/>
              <a:buChar char=""/>
              <a:defRPr/>
            </a:pPr>
            <a:r>
              <a:rPr lang="fr-FR" sz="1600">
                <a:latin typeface="Calibri"/>
              </a:rPr>
              <a:t>Par conséquent, recettes fiscales accrues et dépenses sociales moindres</a:t>
            </a:r>
          </a:p>
          <a:p>
            <a:pPr marL="285750" indent="-285750">
              <a:lnSpc>
                <a:spcPts val="2000"/>
              </a:lnSpc>
              <a:spcBef>
                <a:spcPts val="600"/>
              </a:spcBef>
              <a:spcAft>
                <a:spcPts val="600"/>
              </a:spcAft>
              <a:buClr>
                <a:srgbClr val="D6851B"/>
              </a:buClr>
              <a:buSzPct val="65000"/>
              <a:buFont typeface="Wingdings 3"/>
              <a:buChar char=""/>
              <a:defRPr/>
            </a:pPr>
            <a:r>
              <a:rPr lang="fr-FR" sz="1600">
                <a:latin typeface="Calibri"/>
              </a:rPr>
              <a:t>Accroissement de la compétitivité économique internationale, également dans le contexte du manque de professionnel·le·s qualifié·e·s, du changement démographique ou de la numérisation</a:t>
            </a:r>
          </a:p>
        </p:txBody>
      </p:sp>
      <p:sp>
        <p:nvSpPr>
          <p:cNvPr id="6" name="Textplatzhalter 3"/>
          <p:cNvSpPr txBox="1"/>
          <p:nvPr/>
        </p:nvSpPr>
        <p:spPr bwMode="auto">
          <a:xfrm>
            <a:off x="658812" y="1557337"/>
            <a:ext cx="5437187" cy="468000"/>
          </a:xfrm>
          <a:prstGeom prst="rect">
            <a:avLst/>
          </a:prstGeom>
          <a:solidFill>
            <a:srgbClr val="D6851B"/>
          </a:solidFill>
        </p:spPr>
        <p:txBody>
          <a:bodyPr vert="horz" wrap="square" lIns="36000" tIns="72000" rIns="36000" bIns="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700"/>
              </a:lnSpc>
              <a:spcBef>
                <a:spcPts val="600"/>
              </a:spcBef>
              <a:defRPr/>
            </a:pPr>
            <a:r>
              <a:rPr lang="fr-FR" sz="1800"/>
              <a:t>Coûts</a:t>
            </a:r>
          </a:p>
        </p:txBody>
      </p:sp>
      <p:sp>
        <p:nvSpPr>
          <p:cNvPr id="7" name="Textplatzhalter 3"/>
          <p:cNvSpPr txBox="1"/>
          <p:nvPr/>
        </p:nvSpPr>
        <p:spPr bwMode="auto">
          <a:xfrm>
            <a:off x="6240464" y="1557337"/>
            <a:ext cx="5437187" cy="468000"/>
          </a:xfrm>
          <a:prstGeom prst="rect">
            <a:avLst/>
          </a:prstGeom>
          <a:solidFill>
            <a:srgbClr val="D6851B"/>
          </a:solidFill>
        </p:spPr>
        <p:txBody>
          <a:bodyPr vert="horz" wrap="square" lIns="36000" tIns="72000" rIns="36000" bIns="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700"/>
              </a:lnSpc>
              <a:spcBef>
                <a:spcPts val="600"/>
              </a:spcBef>
              <a:defRPr/>
            </a:pPr>
            <a:r>
              <a:rPr lang="fr-FR" sz="1800"/>
              <a:t>Bénéfices pour : l’État et la société</a:t>
            </a:r>
          </a:p>
        </p:txBody>
      </p:sp>
      <p:grpSp>
        <p:nvGrpSpPr>
          <p:cNvPr id="4" name="Gruppieren 3"/>
          <p:cNvGrpSpPr/>
          <p:nvPr/>
        </p:nvGrpSpPr>
        <p:grpSpPr bwMode="auto">
          <a:xfrm>
            <a:off x="10875787" y="1241417"/>
            <a:ext cx="970883" cy="819296"/>
            <a:chOff x="10875787" y="1241417"/>
            <a:chExt cx="970883" cy="819296"/>
          </a:xfrm>
        </p:grpSpPr>
        <p:grpSp>
          <p:nvGrpSpPr>
            <p:cNvPr id="13" name="Gruppieren 12"/>
            <p:cNvGrpSpPr/>
            <p:nvPr/>
          </p:nvGrpSpPr>
          <p:grpSpPr bwMode="auto">
            <a:xfrm>
              <a:off x="10960843" y="1394268"/>
              <a:ext cx="774057" cy="664270"/>
              <a:chOff x="10960845" y="1438275"/>
              <a:chExt cx="521493" cy="447529"/>
            </a:xfrm>
          </p:grpSpPr>
          <p:sp>
            <p:nvSpPr>
              <p:cNvPr id="11" name="Rechteck: obere Ecken abgeschnitten 10"/>
              <p:cNvSpPr/>
              <p:nvPr/>
            </p:nvSpPr>
            <p:spPr bwMode="auto">
              <a:xfrm>
                <a:off x="10975180" y="1438275"/>
                <a:ext cx="500062" cy="207169"/>
              </a:xfrm>
              <a:custGeom>
                <a:avLst/>
                <a:gdLst>
                  <a:gd name="connsiteX0" fmla="*/ 28179 w 450056"/>
                  <a:gd name="connsiteY0" fmla="*/ 0 h 169069"/>
                  <a:gd name="connsiteX1" fmla="*/ 421877 w 450056"/>
                  <a:gd name="connsiteY1" fmla="*/ 0 h 169069"/>
                  <a:gd name="connsiteX2" fmla="*/ 450056 w 450056"/>
                  <a:gd name="connsiteY2" fmla="*/ 28179 h 169069"/>
                  <a:gd name="connsiteX3" fmla="*/ 450056 w 450056"/>
                  <a:gd name="connsiteY3" fmla="*/ 169069 h 169069"/>
                  <a:gd name="connsiteX4" fmla="*/ 450056 w 450056"/>
                  <a:gd name="connsiteY4" fmla="*/ 169069 h 169069"/>
                  <a:gd name="connsiteX5" fmla="*/ 0 w 450056"/>
                  <a:gd name="connsiteY5" fmla="*/ 169069 h 169069"/>
                  <a:gd name="connsiteX6" fmla="*/ 0 w 450056"/>
                  <a:gd name="connsiteY6" fmla="*/ 169069 h 169069"/>
                  <a:gd name="connsiteX7" fmla="*/ 0 w 450056"/>
                  <a:gd name="connsiteY7" fmla="*/ 28179 h 169069"/>
                  <a:gd name="connsiteX8" fmla="*/ 28179 w 450056"/>
                  <a:gd name="connsiteY8" fmla="*/ 0 h 169069"/>
                  <a:gd name="connsiteX0" fmla="*/ 30560 w 452437"/>
                  <a:gd name="connsiteY0" fmla="*/ 0 h 169069"/>
                  <a:gd name="connsiteX1" fmla="*/ 424258 w 452437"/>
                  <a:gd name="connsiteY1" fmla="*/ 0 h 169069"/>
                  <a:gd name="connsiteX2" fmla="*/ 452437 w 452437"/>
                  <a:gd name="connsiteY2" fmla="*/ 28179 h 169069"/>
                  <a:gd name="connsiteX3" fmla="*/ 452437 w 452437"/>
                  <a:gd name="connsiteY3" fmla="*/ 169069 h 169069"/>
                  <a:gd name="connsiteX4" fmla="*/ 452437 w 452437"/>
                  <a:gd name="connsiteY4" fmla="*/ 169069 h 169069"/>
                  <a:gd name="connsiteX5" fmla="*/ 2381 w 452437"/>
                  <a:gd name="connsiteY5" fmla="*/ 169069 h 169069"/>
                  <a:gd name="connsiteX6" fmla="*/ 2381 w 452437"/>
                  <a:gd name="connsiteY6" fmla="*/ 169069 h 169069"/>
                  <a:gd name="connsiteX7" fmla="*/ 0 w 452437"/>
                  <a:gd name="connsiteY7" fmla="*/ 123429 h 169069"/>
                  <a:gd name="connsiteX8" fmla="*/ 30560 w 452437"/>
                  <a:gd name="connsiteY8" fmla="*/ 0 h 169069"/>
                  <a:gd name="connsiteX0" fmla="*/ 237729 w 452437"/>
                  <a:gd name="connsiteY0" fmla="*/ 0 h 190500"/>
                  <a:gd name="connsiteX1" fmla="*/ 424258 w 452437"/>
                  <a:gd name="connsiteY1" fmla="*/ 21431 h 190500"/>
                  <a:gd name="connsiteX2" fmla="*/ 452437 w 452437"/>
                  <a:gd name="connsiteY2" fmla="*/ 49610 h 190500"/>
                  <a:gd name="connsiteX3" fmla="*/ 452437 w 452437"/>
                  <a:gd name="connsiteY3" fmla="*/ 190500 h 190500"/>
                  <a:gd name="connsiteX4" fmla="*/ 452437 w 452437"/>
                  <a:gd name="connsiteY4" fmla="*/ 190500 h 190500"/>
                  <a:gd name="connsiteX5" fmla="*/ 2381 w 452437"/>
                  <a:gd name="connsiteY5" fmla="*/ 190500 h 190500"/>
                  <a:gd name="connsiteX6" fmla="*/ 2381 w 452437"/>
                  <a:gd name="connsiteY6" fmla="*/ 190500 h 190500"/>
                  <a:gd name="connsiteX7" fmla="*/ 0 w 452437"/>
                  <a:gd name="connsiteY7" fmla="*/ 144860 h 190500"/>
                  <a:gd name="connsiteX8" fmla="*/ 237729 w 452437"/>
                  <a:gd name="connsiteY8" fmla="*/ 0 h 190500"/>
                  <a:gd name="connsiteX0" fmla="*/ 237729 w 452437"/>
                  <a:gd name="connsiteY0" fmla="*/ 0 h 190500"/>
                  <a:gd name="connsiteX1" fmla="*/ 369490 w 452437"/>
                  <a:gd name="connsiteY1" fmla="*/ 73818 h 190500"/>
                  <a:gd name="connsiteX2" fmla="*/ 452437 w 452437"/>
                  <a:gd name="connsiteY2" fmla="*/ 49610 h 190500"/>
                  <a:gd name="connsiteX3" fmla="*/ 452437 w 452437"/>
                  <a:gd name="connsiteY3" fmla="*/ 190500 h 190500"/>
                  <a:gd name="connsiteX4" fmla="*/ 452437 w 452437"/>
                  <a:gd name="connsiteY4" fmla="*/ 190500 h 190500"/>
                  <a:gd name="connsiteX5" fmla="*/ 2381 w 452437"/>
                  <a:gd name="connsiteY5" fmla="*/ 190500 h 190500"/>
                  <a:gd name="connsiteX6" fmla="*/ 2381 w 452437"/>
                  <a:gd name="connsiteY6" fmla="*/ 190500 h 190500"/>
                  <a:gd name="connsiteX7" fmla="*/ 0 w 452437"/>
                  <a:gd name="connsiteY7" fmla="*/ 144860 h 190500"/>
                  <a:gd name="connsiteX8" fmla="*/ 237729 w 452437"/>
                  <a:gd name="connsiteY8" fmla="*/ 0 h 190500"/>
                  <a:gd name="connsiteX0" fmla="*/ 237729 w 469105"/>
                  <a:gd name="connsiteY0" fmla="*/ 0 h 190500"/>
                  <a:gd name="connsiteX1" fmla="*/ 369490 w 469105"/>
                  <a:gd name="connsiteY1" fmla="*/ 73818 h 190500"/>
                  <a:gd name="connsiteX2" fmla="*/ 469105 w 469105"/>
                  <a:gd name="connsiteY2" fmla="*/ 147241 h 190500"/>
                  <a:gd name="connsiteX3" fmla="*/ 452437 w 469105"/>
                  <a:gd name="connsiteY3" fmla="*/ 190500 h 190500"/>
                  <a:gd name="connsiteX4" fmla="*/ 452437 w 469105"/>
                  <a:gd name="connsiteY4" fmla="*/ 190500 h 190500"/>
                  <a:gd name="connsiteX5" fmla="*/ 2381 w 469105"/>
                  <a:gd name="connsiteY5" fmla="*/ 190500 h 190500"/>
                  <a:gd name="connsiteX6" fmla="*/ 2381 w 469105"/>
                  <a:gd name="connsiteY6" fmla="*/ 190500 h 190500"/>
                  <a:gd name="connsiteX7" fmla="*/ 0 w 469105"/>
                  <a:gd name="connsiteY7" fmla="*/ 144860 h 190500"/>
                  <a:gd name="connsiteX8" fmla="*/ 237729 w 469105"/>
                  <a:gd name="connsiteY8" fmla="*/ 0 h 190500"/>
                  <a:gd name="connsiteX0" fmla="*/ 237729 w 476249"/>
                  <a:gd name="connsiteY0" fmla="*/ 0 h 202407"/>
                  <a:gd name="connsiteX1" fmla="*/ 369490 w 476249"/>
                  <a:gd name="connsiteY1" fmla="*/ 73818 h 202407"/>
                  <a:gd name="connsiteX2" fmla="*/ 469105 w 476249"/>
                  <a:gd name="connsiteY2" fmla="*/ 147241 h 202407"/>
                  <a:gd name="connsiteX3" fmla="*/ 452437 w 476249"/>
                  <a:gd name="connsiteY3" fmla="*/ 190500 h 202407"/>
                  <a:gd name="connsiteX4" fmla="*/ 476249 w 476249"/>
                  <a:gd name="connsiteY4" fmla="*/ 202407 h 202407"/>
                  <a:gd name="connsiteX5" fmla="*/ 2381 w 476249"/>
                  <a:gd name="connsiteY5" fmla="*/ 190500 h 202407"/>
                  <a:gd name="connsiteX6" fmla="*/ 2381 w 476249"/>
                  <a:gd name="connsiteY6" fmla="*/ 190500 h 202407"/>
                  <a:gd name="connsiteX7" fmla="*/ 0 w 476249"/>
                  <a:gd name="connsiteY7" fmla="*/ 144860 h 202407"/>
                  <a:gd name="connsiteX8" fmla="*/ 237729 w 476249"/>
                  <a:gd name="connsiteY8" fmla="*/ 0 h 202407"/>
                  <a:gd name="connsiteX0" fmla="*/ 261542 w 500062"/>
                  <a:gd name="connsiteY0" fmla="*/ 0 h 207169"/>
                  <a:gd name="connsiteX1" fmla="*/ 393303 w 500062"/>
                  <a:gd name="connsiteY1" fmla="*/ 73818 h 207169"/>
                  <a:gd name="connsiteX2" fmla="*/ 492918 w 500062"/>
                  <a:gd name="connsiteY2" fmla="*/ 147241 h 207169"/>
                  <a:gd name="connsiteX3" fmla="*/ 476250 w 500062"/>
                  <a:gd name="connsiteY3" fmla="*/ 190500 h 207169"/>
                  <a:gd name="connsiteX4" fmla="*/ 500062 w 500062"/>
                  <a:gd name="connsiteY4" fmla="*/ 202407 h 207169"/>
                  <a:gd name="connsiteX5" fmla="*/ 26194 w 500062"/>
                  <a:gd name="connsiteY5" fmla="*/ 190500 h 207169"/>
                  <a:gd name="connsiteX6" fmla="*/ 0 w 500062"/>
                  <a:gd name="connsiteY6" fmla="*/ 207169 h 207169"/>
                  <a:gd name="connsiteX7" fmla="*/ 23813 w 500062"/>
                  <a:gd name="connsiteY7" fmla="*/ 144860 h 207169"/>
                  <a:gd name="connsiteX8" fmla="*/ 261542 w 500062"/>
                  <a:gd name="connsiteY8" fmla="*/ 0 h 207169"/>
                  <a:gd name="connsiteX0" fmla="*/ 261542 w 500062"/>
                  <a:gd name="connsiteY0" fmla="*/ 0 h 207169"/>
                  <a:gd name="connsiteX1" fmla="*/ 393303 w 500062"/>
                  <a:gd name="connsiteY1" fmla="*/ 73818 h 207169"/>
                  <a:gd name="connsiteX2" fmla="*/ 492918 w 500062"/>
                  <a:gd name="connsiteY2" fmla="*/ 147241 h 207169"/>
                  <a:gd name="connsiteX3" fmla="*/ 490537 w 500062"/>
                  <a:gd name="connsiteY3" fmla="*/ 188119 h 207169"/>
                  <a:gd name="connsiteX4" fmla="*/ 500062 w 500062"/>
                  <a:gd name="connsiteY4" fmla="*/ 202407 h 207169"/>
                  <a:gd name="connsiteX5" fmla="*/ 26194 w 500062"/>
                  <a:gd name="connsiteY5" fmla="*/ 190500 h 207169"/>
                  <a:gd name="connsiteX6" fmla="*/ 0 w 500062"/>
                  <a:gd name="connsiteY6" fmla="*/ 207169 h 207169"/>
                  <a:gd name="connsiteX7" fmla="*/ 23813 w 500062"/>
                  <a:gd name="connsiteY7" fmla="*/ 144860 h 207169"/>
                  <a:gd name="connsiteX8" fmla="*/ 261542 w 500062"/>
                  <a:gd name="connsiteY8" fmla="*/ 0 h 207169"/>
                  <a:gd name="connsiteX0" fmla="*/ 261542 w 500062"/>
                  <a:gd name="connsiteY0" fmla="*/ 0 h 207169"/>
                  <a:gd name="connsiteX1" fmla="*/ 393303 w 500062"/>
                  <a:gd name="connsiteY1" fmla="*/ 73818 h 207169"/>
                  <a:gd name="connsiteX2" fmla="*/ 492918 w 500062"/>
                  <a:gd name="connsiteY2" fmla="*/ 147241 h 207169"/>
                  <a:gd name="connsiteX3" fmla="*/ 490537 w 500062"/>
                  <a:gd name="connsiteY3" fmla="*/ 188119 h 207169"/>
                  <a:gd name="connsiteX4" fmla="*/ 500062 w 500062"/>
                  <a:gd name="connsiteY4" fmla="*/ 202407 h 207169"/>
                  <a:gd name="connsiteX5" fmla="*/ 40482 w 500062"/>
                  <a:gd name="connsiteY5" fmla="*/ 207169 h 207169"/>
                  <a:gd name="connsiteX6" fmla="*/ 0 w 500062"/>
                  <a:gd name="connsiteY6" fmla="*/ 207169 h 207169"/>
                  <a:gd name="connsiteX7" fmla="*/ 23813 w 500062"/>
                  <a:gd name="connsiteY7" fmla="*/ 144860 h 207169"/>
                  <a:gd name="connsiteX8" fmla="*/ 261542 w 500062"/>
                  <a:gd name="connsiteY8" fmla="*/ 0 h 20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0062" h="207169" extrusionOk="0">
                    <a:moveTo>
                      <a:pt x="261542" y="0"/>
                    </a:moveTo>
                    <a:lnTo>
                      <a:pt x="393303" y="73818"/>
                    </a:lnTo>
                    <a:lnTo>
                      <a:pt x="492918" y="147241"/>
                    </a:lnTo>
                    <a:lnTo>
                      <a:pt x="490537" y="188119"/>
                    </a:lnTo>
                    <a:lnTo>
                      <a:pt x="500062" y="202407"/>
                    </a:lnTo>
                    <a:lnTo>
                      <a:pt x="40482" y="207169"/>
                    </a:lnTo>
                    <a:lnTo>
                      <a:pt x="0" y="207169"/>
                    </a:lnTo>
                    <a:lnTo>
                      <a:pt x="23813" y="144860"/>
                    </a:lnTo>
                    <a:lnTo>
                      <a:pt x="261542"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2" name="Rechteck 11"/>
              <p:cNvSpPr/>
              <p:nvPr/>
            </p:nvSpPr>
            <p:spPr bwMode="auto">
              <a:xfrm>
                <a:off x="11006138" y="1645444"/>
                <a:ext cx="50006" cy="207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4" name="Rechteck 13"/>
              <p:cNvSpPr/>
              <p:nvPr/>
            </p:nvSpPr>
            <p:spPr bwMode="auto">
              <a:xfrm>
                <a:off x="11202249" y="1645444"/>
                <a:ext cx="72970" cy="207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5" name="Rechteck 14"/>
              <p:cNvSpPr/>
              <p:nvPr/>
            </p:nvSpPr>
            <p:spPr bwMode="auto">
              <a:xfrm>
                <a:off x="11390458" y="1645444"/>
                <a:ext cx="72970" cy="207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6" name="Rechteck 15"/>
              <p:cNvSpPr/>
              <p:nvPr/>
            </p:nvSpPr>
            <p:spPr bwMode="auto">
              <a:xfrm rot="5400000">
                <a:off x="11195159" y="1598623"/>
                <a:ext cx="52866" cy="521493"/>
              </a:xfrm>
              <a:custGeom>
                <a:avLst/>
                <a:gdLst>
                  <a:gd name="connsiteX0" fmla="*/ 0 w 45719"/>
                  <a:gd name="connsiteY0" fmla="*/ 0 h 500062"/>
                  <a:gd name="connsiteX1" fmla="*/ 45719 w 45719"/>
                  <a:gd name="connsiteY1" fmla="*/ 0 h 500062"/>
                  <a:gd name="connsiteX2" fmla="*/ 45719 w 45719"/>
                  <a:gd name="connsiteY2" fmla="*/ 500062 h 500062"/>
                  <a:gd name="connsiteX3" fmla="*/ 0 w 45719"/>
                  <a:gd name="connsiteY3" fmla="*/ 500062 h 500062"/>
                  <a:gd name="connsiteX4" fmla="*/ 0 w 45719"/>
                  <a:gd name="connsiteY4" fmla="*/ 0 h 500062"/>
                  <a:gd name="connsiteX0" fmla="*/ 0 w 52866"/>
                  <a:gd name="connsiteY0" fmla="*/ 0 h 521493"/>
                  <a:gd name="connsiteX1" fmla="*/ 45719 w 52866"/>
                  <a:gd name="connsiteY1" fmla="*/ 0 h 521493"/>
                  <a:gd name="connsiteX2" fmla="*/ 52866 w 52866"/>
                  <a:gd name="connsiteY2" fmla="*/ 521493 h 521493"/>
                  <a:gd name="connsiteX3" fmla="*/ 0 w 52866"/>
                  <a:gd name="connsiteY3" fmla="*/ 500062 h 521493"/>
                  <a:gd name="connsiteX4" fmla="*/ 0 w 52866"/>
                  <a:gd name="connsiteY4" fmla="*/ 0 h 52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66" h="521493" extrusionOk="0">
                    <a:moveTo>
                      <a:pt x="0" y="0"/>
                    </a:moveTo>
                    <a:lnTo>
                      <a:pt x="45719" y="0"/>
                    </a:lnTo>
                    <a:cubicBezTo>
                      <a:pt x="48101" y="173831"/>
                      <a:pt x="50484" y="347662"/>
                      <a:pt x="52866" y="521493"/>
                    </a:cubicBezTo>
                    <a:lnTo>
                      <a:pt x="0" y="500062"/>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grpSp>
        <p:pic>
          <p:nvPicPr>
            <p:cNvPr id="9" name="Grafik 8"/>
            <p:cNvPicPr>
              <a:picLocks noChangeAspect="1"/>
            </p:cNvPicPr>
            <p:nvPr/>
          </p:nvPicPr>
          <p:blipFill>
            <a:blip r:embed="rId3">
              <a:extLst>
                <a:ext uri="{96DAC541-7B7A-43D3-8B79-37D633B846F1}">
                  <asvg:svgBlip xmlns:asvg="http://schemas.microsoft.com/office/drawing/2016/SVG/main" r:embed="rId4"/>
                </a:ext>
              </a:extLst>
            </a:blip>
            <a:stretch/>
          </p:blipFill>
          <p:spPr bwMode="auto">
            <a:xfrm>
              <a:off x="10875787" y="1241417"/>
              <a:ext cx="970883" cy="819296"/>
            </a:xfrm>
            <a:prstGeom prst="rect">
              <a:avLst/>
            </a:prstGeom>
          </p:spPr>
        </p:pic>
      </p:gr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theme/theme1.xml><?xml version="1.0" encoding="utf-8"?>
<a:theme xmlns:a="http://schemas.openxmlformats.org/drawingml/2006/main" name="Office">
  <a:themeElements>
    <a:clrScheme name="BIBB">
      <a:dk1>
        <a:sysClr val="windowText" lastClr="000000"/>
      </a:dk1>
      <a:lt1>
        <a:sysClr val="window" lastClr="FFFFFF"/>
      </a:lt1>
      <a:dk2>
        <a:srgbClr val="585858"/>
      </a:dk2>
      <a:lt2>
        <a:srgbClr val="E7E6E6"/>
      </a:lt2>
      <a:accent1>
        <a:srgbClr val="D37230"/>
      </a:accent1>
      <a:accent2>
        <a:srgbClr val="7FC200"/>
      </a:accent2>
      <a:accent3>
        <a:srgbClr val="00306B"/>
      </a:accent3>
      <a:accent4>
        <a:srgbClr val="FFC000"/>
      </a:accent4>
      <a:accent5>
        <a:srgbClr val="85C0FB"/>
      </a:accent5>
      <a:accent6>
        <a:srgbClr val="BFBFBF"/>
      </a:accent6>
      <a:hlink>
        <a:srgbClr val="0563C1"/>
      </a:hlink>
      <a:folHlink>
        <a:srgbClr val="954F72"/>
      </a:folHlink>
    </a:clrScheme>
    <a:fontScheme name="Calibri">
      <a:majorFont>
        <a:latin typeface="Calibri"/>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2082</Words>
  <Application>Microsoft Office PowerPoint</Application>
  <DocSecurity>0</DocSecurity>
  <PresentationFormat>Breitbild</PresentationFormat>
  <Paragraphs>195</Paragraphs>
  <Slides>17</Slides>
  <Notes>17</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17</vt:i4>
      </vt:variant>
    </vt:vector>
  </HeadingPairs>
  <TitlesOfParts>
    <vt:vector size="23" baseType="lpstr">
      <vt:lpstr>Courier New</vt:lpstr>
      <vt:lpstr>Calibri</vt:lpstr>
      <vt:lpstr>Arial</vt:lpstr>
      <vt:lpstr>Arial</vt:lpstr>
      <vt:lpstr>Wingdings 3</vt:lpstr>
      <vt:lpstr>Office</vt:lpstr>
      <vt:lpstr> </vt:lpstr>
      <vt:lpstr>Contenu</vt:lpstr>
      <vt:lpstr>1. Définition</vt:lpstr>
      <vt:lpstr>2. Formes de la formation continue professionnelle</vt:lpstr>
      <vt:lpstr>3. Offres formelles dans le cadre de la formation de promotion professionnelle</vt:lpstr>
      <vt:lpstr>3. Offres formelles dans le cadre de la formation de promotion professionnelle</vt:lpstr>
      <vt:lpstr>4. Autres offres formelles </vt:lpstr>
      <vt:lpstr>5. Dispositions légales</vt:lpstr>
      <vt:lpstr>6. Financement</vt:lpstr>
      <vt:lpstr>6. Financement</vt:lpstr>
      <vt:lpstr>6. Financement</vt:lpstr>
      <vt:lpstr>7. Formation continue non formelle : le marché des prestataires </vt:lpstr>
      <vt:lpstr>8. Participation à la formation continue </vt:lpstr>
      <vt:lpstr>8. Participation à la formation continue </vt:lpstr>
      <vt:lpstr>8. Participation à la formation continue </vt:lpstr>
      <vt:lpstr>Informations supplémentaires</vt:lpstr>
      <vt:lpstr>GOVET auprès du BIBB</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
  <dc:creator>danyel</dc:creator>
  <cp:keywords/>
  <dc:description/>
  <cp:lastModifiedBy>Wilkes, Maria</cp:lastModifiedBy>
  <cp:revision>396</cp:revision>
  <dcterms:created xsi:type="dcterms:W3CDTF">2020-12-18T10:19:10Z</dcterms:created>
  <dcterms:modified xsi:type="dcterms:W3CDTF">2024-05-14T11:12:39Z</dcterms:modified>
  <cp:category/>
  <dc:identifier/>
  <cp:contentStatus/>
  <dc:language/>
  <cp:version/>
</cp:coreProperties>
</file>