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7" r:id="rId3"/>
    <p:sldId id="368" r:id="rId4"/>
    <p:sldId id="387" r:id="rId5"/>
    <p:sldId id="382" r:id="rId6"/>
    <p:sldId id="389" r:id="rId7"/>
    <p:sldId id="390" r:id="rId8"/>
    <p:sldId id="391" r:id="rId9"/>
    <p:sldId id="392" r:id="rId10"/>
    <p:sldId id="396" r:id="rId11"/>
    <p:sldId id="394" r:id="rId12"/>
    <p:sldId id="397" r:id="rId13"/>
    <p:sldId id="398" r:id="rId14"/>
    <p:sldId id="402" r:id="rId15"/>
    <p:sldId id="401" r:id="rId16"/>
    <p:sldId id="400" r:id="rId17"/>
    <p:sldId id="359" r:id="rId18"/>
    <p:sldId id="29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3045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35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72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6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Eva Schimmelpfennig" initials="ES [2]" lastIdx="1" clrIdx="5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F2D9B8"/>
    <a:srgbClr val="FBF3E8"/>
    <a:srgbClr val="E2A95F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73998" autoAdjust="0"/>
  </p:normalViewPr>
  <p:slideViewPr>
    <p:cSldViewPr snapToGrid="0" showGuides="1">
      <p:cViewPr varScale="1">
        <p:scale>
          <a:sx n="64" d="100"/>
          <a:sy n="64" d="100"/>
        </p:scale>
        <p:origin x="1426" y="58"/>
      </p:cViewPr>
      <p:guideLst>
        <p:guide orient="horz" pos="1366"/>
        <p:guide pos="3931"/>
        <p:guide orient="horz" pos="2863"/>
        <p:guide orient="horz" pos="3521"/>
        <p:guide orient="horz" pos="3475"/>
        <p:guide pos="6607"/>
        <p:guide pos="6131"/>
        <p:guide orient="horz" pos="3045"/>
        <p:guide orient="horz" pos="2183"/>
        <p:guide pos="642"/>
        <p:guide orient="horz" pos="2092"/>
        <p:guide orient="horz" pos="981"/>
        <p:guide pos="5428"/>
        <p:guide orient="horz" pos="3702"/>
        <p:guide orient="horz" pos="2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/>
              <a:t>Новий Закон про професійне навчання (BBiG), який набув чинності на початку 2020 року, реформував рівні підвищення кваліфікації у сфері професійної освіти.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/>
              <a:t>Серед іншого було запроваджено кваліфікації «Бакалавр-професіонал» і «Магістр-професіонал».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Нові назви підкреслюють рівноцінність підвищення професійної кваліфікації та здобуття вищої освіти і водночас сприяють міжнародній мобільності для тих осіб, які прагнуть кар'єрного зростання, оскільки ці терміни розуміють і в інших країнах.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Поправка до Закону не скасовує попередні назви кваліфікації, такі як «майстер», а посилює їх через поєднання з єдиними назвами кваліфікацій, зіставних на міжнародному рівні.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uk-UA" sz="1100" u="sng"/>
              <a:t>У термінологічному плані різницю</a:t>
            </a:r>
            <a:r>
              <a:rPr lang="uk-UA" sz="1100"/>
              <a:t> між університетами прикладних наук і вищими школами прикладних наук сьогодні зрозуміти досить складно: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/>
              <a:t>Fachhochschule / FH = університет прикладних наук / HAW = вища школа прикладних наук</a:t>
            </a: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 правило, ширший спектр предметів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Інші «вищі школи» = університети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правовому плані основна різниця полягає в праві присуджувати наукові ступені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4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u="sng" dirty="0"/>
              <a:t>DQR – кваліфікація рiвней загальної освіти: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u="none" dirty="0"/>
              <a:t>атестат про закінчення основної школи – DQR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u="none" dirty="0"/>
              <a:t>атестат про закінчення середньої школи – DQR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/>
              <a:t>атестат зрілості – DQR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бакалавра (диплом вишу (FH), державний іспит) – DQR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магістра (диплом університету; магістратура/мастерат; державний іспит) – DQR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доктора наук та прирівняний до нього рiвень доктора мистецтв – DQR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0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09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1075AA8-CECD-4249-A481-208BA30F9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</a:t>
            </a: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bibb.de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wkoeln.de/studien/susanne-seyda-sabine-koehne-finster-thomas-schleiermacher-investitionsvolumen-auf-hoechststand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89191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uk-UA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02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/>
              <a:t>Підвищення професійної кваліфікації у Німеччині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4"/>
            <a:ext cx="11053762" cy="3767702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b="1" dirty="0">
                <a:latin typeface="+mj-lt"/>
              </a:rPr>
              <a:t>В економічному плані: </a:t>
            </a:r>
            <a:r>
              <a:rPr lang="uk-UA" sz="1600" dirty="0">
                <a:latin typeface="+mj-lt"/>
              </a:rPr>
              <a:t>позитивний вплив на економічні показники </a:t>
            </a:r>
            <a:br>
              <a:rPr lang="uk-UA" sz="1600" dirty="0">
                <a:latin typeface="+mj-lt"/>
              </a:rPr>
            </a:br>
            <a:r>
              <a:rPr lang="uk-UA" sz="1600" dirty="0">
                <a:latin typeface="+mj-lt"/>
              </a:rPr>
              <a:t>підприємств щодо: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продуктивності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якості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інновацій на робочому місці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обсягу зайнятості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економічної стійкості компанії з урахуванням технологічного прогресу і зростаючої глобалізації.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b="1" dirty="0">
                <a:latin typeface="+mj-lt"/>
              </a:rPr>
              <a:t>У соціальному плані: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підвищення задоволеності працівників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лояльність до підприємства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підприємств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85FE7C-77EF-458B-A66E-B47F0788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10" y="2025337"/>
            <a:ext cx="3617543" cy="26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71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5"/>
            <a:ext cx="11053762" cy="334803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Позитивний вплив на: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дохід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трудову зайнятість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професійний і особистісний розвиток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здоров'я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задоволеність роботою і, отже, задоволеність життям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розкриття індивідуального потенціалу професійного розвитку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збереження працездатності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окремих осіб/колективу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6838" y="2025338"/>
            <a:ext cx="1575194" cy="307824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B4668F-8355-4A52-B162-6031F09CCA08}"/>
              </a:ext>
            </a:extLst>
          </p:cNvPr>
          <p:cNvGrpSpPr/>
          <p:nvPr/>
        </p:nvGrpSpPr>
        <p:grpSpPr>
          <a:xfrm>
            <a:off x="6887496" y="1894989"/>
            <a:ext cx="1388971" cy="2999031"/>
            <a:chOff x="2466852" y="4726567"/>
            <a:chExt cx="535353" cy="1155921"/>
          </a:xfrm>
        </p:grpSpPr>
        <p:sp>
          <p:nvSpPr>
            <p:cNvPr id="12" name="Rechteck: abgerundete Ecken 31">
              <a:extLst>
                <a:ext uri="{FF2B5EF4-FFF2-40B4-BE49-F238E27FC236}">
                  <a16:creationId xmlns:a16="http://schemas.microsoft.com/office/drawing/2014/main" id="{E2F0D232-703D-4441-A704-4300756CCCAF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7BD9ACD-C011-4D38-9DA1-879DB1566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07788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 Хто уповноважений надавати освітні послуги з підвищення кваліфікації? Хто акредитує?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7. Неформальне підвищення кваліфікації: ринок пропозицій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1557339"/>
            <a:ext cx="11053762" cy="4103686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Великі підприємства організовують більше половини </a:t>
            </a:r>
            <a:br>
              <a:rPr lang="uk-UA" sz="1600" dirty="0">
                <a:latin typeface="+mj-lt"/>
              </a:rPr>
            </a:br>
            <a:r>
              <a:rPr lang="uk-UA" sz="1600" dirty="0">
                <a:latin typeface="+mj-lt"/>
              </a:rPr>
              <a:t>заходів з підвищення кваліфікації.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Крім того, існує понад 20 000 постачальників відповідних послуг: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державні органи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вищі навчальні заклади та дослідницькі інститути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церкви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палати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профспілки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об'єднання роботодавців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фонди та благодійні організації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комерційні/приватні постачальники освітніх послуг</a:t>
            </a:r>
            <a:br>
              <a:rPr lang="de-DE" sz="1600" dirty="0">
                <a:latin typeface="+mj-lt"/>
              </a:rPr>
            </a:br>
            <a:r>
              <a:rPr lang="uk-UA" sz="1600" dirty="0">
                <a:latin typeface="+mj-lt"/>
              </a:rPr>
              <a:t>(2</a:t>
            </a:r>
            <a:r>
              <a:rPr lang="de-DE" sz="1600" dirty="0">
                <a:latin typeface="+mj-lt"/>
              </a:rPr>
              <a:t>0</a:t>
            </a:r>
            <a:r>
              <a:rPr lang="uk-UA" sz="1600" dirty="0">
                <a:latin typeface="+mj-lt"/>
              </a:rPr>
              <a:t> % у 202</a:t>
            </a:r>
            <a:r>
              <a:rPr lang="de-DE" sz="1600" dirty="0">
                <a:latin typeface="+mj-lt"/>
              </a:rPr>
              <a:t>3</a:t>
            </a:r>
            <a:r>
              <a:rPr lang="uk-UA" sz="1600" dirty="0">
                <a:latin typeface="+mj-lt"/>
              </a:rPr>
              <a:t> році) та інші.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Диференціація: суспільно-правові регульовані та субсидовані/нерегульовані, не субсидовані пропозиції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Для надання послуг у субсидованій сфері потрібна, як правило, ліцензія від державних органів або палат (обмежена терміном: організація – 5 років, захід – 3 роки)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Сертифікація системи менеджменту якості зазвичай не потрібна, але широко поширена, наприклад, відповідно до ISO 9000 і далі або ISO 29990.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Перевірка та сертифікація приватними органами з сертифікації, право на проведення сертифікації ISO передбачає акредитацію Німецьким органом з акредитації (DAkks)</a:t>
            </a:r>
          </a:p>
        </p:txBody>
      </p:sp>
    </p:spTree>
    <p:extLst>
      <p:ext uri="{BB962C8B-B14F-4D97-AF65-F5344CB8AC3E}">
        <p14:creationId xmlns:p14="http://schemas.microsoft.com/office/powerpoint/2010/main" val="28898901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3D89A142-1DA6-4565-9E7D-D1493BF9FC7C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08000" rIns="108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Держава  </a:t>
            </a:r>
            <a:br>
              <a:rPr lang="uk-UA" sz="2400"/>
            </a:br>
            <a:r>
              <a:rPr lang="uk-UA" sz="1600"/>
              <a:t>(федерація, федеральні землі, муніципалітети)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58813" y="2031334"/>
            <a:ext cx="3600000" cy="68895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Точна статистика неможлива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6779230" y="3751018"/>
            <a:ext cx="3718807" cy="135954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20</a:t>
            </a:r>
            <a:r>
              <a:rPr lang="de-DE" sz="1600" dirty="0">
                <a:solidFill>
                  <a:schemeClr val="tx1"/>
                </a:solidFill>
              </a:rPr>
              <a:t>22</a:t>
            </a:r>
            <a:r>
              <a:rPr lang="uk-UA" sz="1600" dirty="0">
                <a:solidFill>
                  <a:schemeClr val="tx1"/>
                </a:solidFill>
              </a:rPr>
              <a:t> р. - фінансування участі у заходах з підвищення професійної кваліфікації для </a:t>
            </a:r>
            <a:r>
              <a:rPr lang="de-DE" sz="2800" dirty="0">
                <a:solidFill>
                  <a:schemeClr val="tx1"/>
                </a:solidFill>
              </a:rPr>
              <a:t>260 678 </a:t>
            </a:r>
            <a:r>
              <a:rPr lang="uk-UA" sz="1600" dirty="0">
                <a:solidFill>
                  <a:schemeClr val="tx1"/>
                </a:solidFill>
              </a:rPr>
              <a:t>осіб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05263BC0-1991-44B0-A417-0036D47F4854}"/>
              </a:ext>
            </a:extLst>
          </p:cNvPr>
          <p:cNvSpPr txBox="1">
            <a:spLocks/>
          </p:cNvSpPr>
          <p:nvPr/>
        </p:nvSpPr>
        <p:spPr>
          <a:xfrm>
            <a:off x="658812" y="1732935"/>
            <a:ext cx="3528000" cy="378362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6179E5F-7DEF-462B-9B3E-12CA74B26BAA}"/>
              </a:ext>
            </a:extLst>
          </p:cNvPr>
          <p:cNvSpPr txBox="1">
            <a:spLocks/>
          </p:cNvSpPr>
          <p:nvPr/>
        </p:nvSpPr>
        <p:spPr>
          <a:xfrm>
            <a:off x="8103342" y="2031334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Численні програми підтримки професійного зростання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66B127-A477-4AEA-85D5-6B48D08F4AA6}"/>
              </a:ext>
            </a:extLst>
          </p:cNvPr>
          <p:cNvSpPr txBox="1">
            <a:spLocks/>
          </p:cNvSpPr>
          <p:nvPr/>
        </p:nvSpPr>
        <p:spPr>
          <a:xfrm>
            <a:off x="1232136" y="3844376"/>
            <a:ext cx="4470917" cy="11133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00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9</a:t>
            </a:r>
            <a:r>
              <a:rPr lang="de-DE" sz="2800" dirty="0">
                <a:solidFill>
                  <a:schemeClr val="tx1"/>
                </a:solidFill>
              </a:rPr>
              <a:t>80</a:t>
            </a:r>
            <a:r>
              <a:rPr lang="uk-UA" sz="2800" dirty="0">
                <a:solidFill>
                  <a:schemeClr val="tx1"/>
                </a:solidFill>
              </a:rPr>
              <a:t> мільйони 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2800" dirty="0">
                <a:solidFill>
                  <a:schemeClr val="tx1"/>
                </a:solidFill>
              </a:rPr>
              <a:t>€ </a:t>
            </a:r>
            <a:r>
              <a:rPr lang="uk-UA" sz="1600" dirty="0">
                <a:solidFill>
                  <a:schemeClr val="tx1"/>
                </a:solidFill>
              </a:rPr>
              <a:t>для сприяння професійному зростанню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</a:t>
            </a:r>
            <a:r>
              <a:rPr lang="de-DE" sz="1600" dirty="0">
                <a:solidFill>
                  <a:schemeClr val="tx1"/>
                </a:solidFill>
              </a:rPr>
              <a:t>2022 </a:t>
            </a:r>
            <a:r>
              <a:rPr lang="uk-UA" sz="1600" dirty="0">
                <a:solidFill>
                  <a:schemeClr val="tx1"/>
                </a:solidFill>
              </a:rPr>
              <a:t>році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1FE7E12-F0A1-4256-A9BD-56C0B63E7607}"/>
              </a:ext>
            </a:extLst>
          </p:cNvPr>
          <p:cNvGrpSpPr/>
          <p:nvPr/>
        </p:nvGrpSpPr>
        <p:grpSpPr>
          <a:xfrm>
            <a:off x="5304136" y="1233018"/>
            <a:ext cx="1651649" cy="1393773"/>
            <a:chOff x="10867802" y="1247312"/>
            <a:chExt cx="970883" cy="81929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4091CD8-11CC-45B6-96C7-010CD86275E0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20" name="Rechteck: obere Ecken abgeschnitten 10">
                <a:extLst>
                  <a:ext uri="{FF2B5EF4-FFF2-40B4-BE49-F238E27FC236}">
                    <a16:creationId xmlns:a16="http://schemas.microsoft.com/office/drawing/2014/main" id="{7B2DEEC8-6568-4309-A1AB-9AA1B7B47C57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B1D795C-2CBA-4512-9105-C8B2FF21E783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9CB48DA-D6B2-499C-BAC1-08586986B1F5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9DD52DFD-E7D0-4E57-B628-5E41D8A91468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15">
                <a:extLst>
                  <a:ext uri="{FF2B5EF4-FFF2-40B4-BE49-F238E27FC236}">
                    <a16:creationId xmlns:a16="http://schemas.microsoft.com/office/drawing/2014/main" id="{6402445D-9ABD-49DF-9364-7BD60DED4235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1C1F9B3-3096-41A5-A69D-6F2E2F20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7802" y="1247312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987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F5D6A59-3771-4AC0-8B50-B96D561C0AC5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підприємства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1988" y="1056658"/>
            <a:ext cx="3838759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dirty="0">
                <a:solidFill>
                  <a:schemeClr val="tx1"/>
                </a:solidFill>
              </a:rPr>
              <a:t>4</a:t>
            </a:r>
            <a:r>
              <a:rPr lang="de-DE" dirty="0">
                <a:solidFill>
                  <a:schemeClr val="tx1"/>
                </a:solidFill>
              </a:rPr>
              <a:t>6</a:t>
            </a:r>
            <a:r>
              <a:rPr lang="uk-UA" dirty="0">
                <a:solidFill>
                  <a:schemeClr val="tx1"/>
                </a:solidFill>
              </a:rPr>
              <a:t>,</a:t>
            </a:r>
            <a:r>
              <a:rPr lang="de-DE" dirty="0">
                <a:solidFill>
                  <a:schemeClr val="tx1"/>
                </a:solidFill>
              </a:rPr>
              <a:t>4</a:t>
            </a:r>
            <a:r>
              <a:rPr lang="uk-UA" dirty="0">
                <a:solidFill>
                  <a:schemeClr val="tx1"/>
                </a:solidFill>
              </a:rPr>
              <a:t> млрд € </a:t>
            </a:r>
            <a:r>
              <a:rPr lang="uk-UA" sz="1400" dirty="0">
                <a:solidFill>
                  <a:schemeClr val="tx1"/>
                </a:solidFill>
              </a:rPr>
              <a:t>загальних інвестицій з боку підприємств у </a:t>
            </a:r>
            <a:r>
              <a:rPr lang="de-DE" sz="1400" dirty="0">
                <a:solidFill>
                  <a:schemeClr val="tx1"/>
                </a:solidFill>
              </a:rPr>
              <a:t>2022 </a:t>
            </a:r>
            <a:r>
              <a:rPr lang="uk-UA" sz="1400" dirty="0">
                <a:solidFill>
                  <a:schemeClr val="tx1"/>
                </a:solidFill>
              </a:rPr>
              <a:t>році</a:t>
            </a:r>
            <a:r>
              <a:rPr lang="de-DE" sz="1400" dirty="0">
                <a:solidFill>
                  <a:schemeClr val="tx1"/>
                </a:solidFill>
              </a:rPr>
              <a:t>*</a:t>
            </a:r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61990" y="2052618"/>
            <a:ext cx="1953700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З них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2</a:t>
            </a:r>
            <a:r>
              <a:rPr lang="de-DE" sz="2400" dirty="0">
                <a:solidFill>
                  <a:schemeClr val="tx1"/>
                </a:solidFill>
              </a:rPr>
              <a:t>4,4</a:t>
            </a:r>
            <a:r>
              <a:rPr lang="uk-UA" sz="2400" dirty="0">
                <a:solidFill>
                  <a:schemeClr val="tx1"/>
                </a:solidFill>
              </a:rPr>
              <a:t> млрд € </a:t>
            </a:r>
            <a:br>
              <a:rPr lang="uk-UA" sz="24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прямі витрати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2F660A5-C4E4-4AE7-AB6B-3300FBF61C3F}"/>
              </a:ext>
            </a:extLst>
          </p:cNvPr>
          <p:cNvSpPr txBox="1">
            <a:spLocks/>
          </p:cNvSpPr>
          <p:nvPr/>
        </p:nvSpPr>
        <p:spPr>
          <a:xfrm>
            <a:off x="2707105" y="2052618"/>
            <a:ext cx="1793641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та</a:t>
            </a:r>
            <a:br>
              <a:rPr lang="uk-UA" sz="2400" dirty="0">
                <a:solidFill>
                  <a:schemeClr val="tx1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2</a:t>
            </a:r>
            <a:r>
              <a:rPr lang="de-DE" sz="2400" dirty="0">
                <a:solidFill>
                  <a:schemeClr val="tx1"/>
                </a:solidFill>
              </a:rPr>
              <a:t>2</a:t>
            </a:r>
            <a:r>
              <a:rPr lang="uk-UA" sz="2400" dirty="0">
                <a:solidFill>
                  <a:schemeClr val="tx1"/>
                </a:solidFill>
              </a:rPr>
              <a:t> млрд € </a:t>
            </a:r>
            <a:r>
              <a:rPr lang="uk-UA" sz="1600" dirty="0">
                <a:solidFill>
                  <a:schemeClr val="tx1"/>
                </a:solidFill>
              </a:rPr>
              <a:t>непрямі витрати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8107736" y="1058660"/>
            <a:ext cx="3600000" cy="23625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08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400" dirty="0">
                <a:solidFill>
                  <a:schemeClr val="tx1"/>
                </a:solidFill>
              </a:rPr>
              <a:t>42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німецьких підприємств у 20</a:t>
            </a:r>
            <a:r>
              <a:rPr lang="de-DE" sz="1600" dirty="0">
                <a:solidFill>
                  <a:schemeClr val="tx1"/>
                </a:solidFill>
              </a:rPr>
              <a:t>22</a:t>
            </a:r>
            <a:r>
              <a:rPr lang="uk-UA" sz="1600" dirty="0">
                <a:solidFill>
                  <a:schemeClr val="tx1"/>
                </a:solidFill>
              </a:rPr>
              <a:t> році взяли участь у програмах підвищення кваліфікації (через взяття на себе витрат i/або звільнення від роботи на час участі)</a:t>
            </a:r>
            <a:endParaRPr lang="de-DE" sz="160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тільки </a:t>
            </a:r>
            <a:r>
              <a:rPr lang="uk-UA" sz="2400" dirty="0">
                <a:solidFill>
                  <a:schemeClr val="tx1"/>
                </a:solidFill>
              </a:rPr>
              <a:t>34 %</a:t>
            </a:r>
            <a:r>
              <a:rPr lang="uk-UA" sz="1600" dirty="0">
                <a:solidFill>
                  <a:schemeClr val="tx1"/>
                </a:solidFill>
              </a:rPr>
              <a:t> в 2020 році (пандемія коронавірусу)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CED6F13-86FB-422E-A6B9-630256A272A7}"/>
              </a:ext>
            </a:extLst>
          </p:cNvPr>
          <p:cNvSpPr txBox="1">
            <a:spLocks/>
          </p:cNvSpPr>
          <p:nvPr/>
        </p:nvSpPr>
        <p:spPr>
          <a:xfrm>
            <a:off x="1726925" y="3772239"/>
            <a:ext cx="5050945" cy="107742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dirty="0">
                <a:solidFill>
                  <a:schemeClr val="tx1"/>
                </a:solidFill>
              </a:rPr>
              <a:t>93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великих підприємств і </a:t>
            </a:r>
          </a:p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2400" dirty="0">
                <a:solidFill>
                  <a:schemeClr val="tx1"/>
                </a:solidFill>
              </a:rPr>
              <a:t>33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малих підприємств брали участь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</a:t>
            </a:r>
            <a:r>
              <a:rPr lang="de-DE" sz="1600" dirty="0">
                <a:solidFill>
                  <a:schemeClr val="tx1"/>
                </a:solidFill>
              </a:rPr>
              <a:t>2022 </a:t>
            </a:r>
            <a:r>
              <a:rPr lang="uk-UA" sz="1600" dirty="0">
                <a:solidFill>
                  <a:schemeClr val="tx1"/>
                </a:solidFill>
              </a:rPr>
              <a:t>році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6DA36B88-3443-4E05-ABEE-8020DB72CC40}"/>
              </a:ext>
            </a:extLst>
          </p:cNvPr>
          <p:cNvSpPr txBox="1">
            <a:spLocks/>
          </p:cNvSpPr>
          <p:nvPr/>
        </p:nvSpPr>
        <p:spPr>
          <a:xfrm>
            <a:off x="7356000" y="3772239"/>
            <a:ext cx="3600000" cy="122310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Clr>
                <a:srgbClr val="D6851B"/>
              </a:buClr>
              <a:buSzPct val="65000"/>
            </a:pPr>
            <a:r>
              <a:rPr lang="de-DE" sz="2400" dirty="0">
                <a:solidFill>
                  <a:schemeClr val="tx1"/>
                </a:solidFill>
              </a:rPr>
              <a:t>29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працівників брали участь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у заходах з підвищення кваліфікації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</a:t>
            </a:r>
            <a:r>
              <a:rPr lang="de-DE" sz="1600" dirty="0">
                <a:solidFill>
                  <a:schemeClr val="tx1"/>
                </a:solidFill>
              </a:rPr>
              <a:t>2022 </a:t>
            </a:r>
            <a:r>
              <a:rPr lang="uk-UA" sz="1600" dirty="0">
                <a:solidFill>
                  <a:schemeClr val="tx1"/>
                </a:solidFill>
              </a:rPr>
              <a:t>році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B9CF23F-D2DD-49DB-A548-F2AACF61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508" y="1320622"/>
            <a:ext cx="1977437" cy="145628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0852EB95-D894-4857-B3C1-EC0E2229CDD2}"/>
              </a:ext>
            </a:extLst>
          </p:cNvPr>
          <p:cNvSpPr/>
          <p:nvPr/>
        </p:nvSpPr>
        <p:spPr>
          <a:xfrm>
            <a:off x="525581" y="5464202"/>
            <a:ext cx="77762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* </a:t>
            </a:r>
            <a:r>
              <a:rPr lang="de-DE" sz="1000" dirty="0">
                <a:hlinkClick r:id="rId3"/>
              </a:rPr>
              <a:t>https://www.iwkoeln.de/studien/susanne-seyda-sabine-koehne-finster-thomas-schleiermacher-investitionsvolumen-auf-hoechststand.html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2418072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3658" y="1054511"/>
            <a:ext cx="4431421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5</a:t>
            </a:r>
            <a:r>
              <a:rPr lang="de-DE" sz="2800" dirty="0">
                <a:solidFill>
                  <a:schemeClr val="tx1"/>
                </a:solidFill>
              </a:rPr>
              <a:t>8</a:t>
            </a:r>
            <a:r>
              <a:rPr lang="uk-UA" sz="28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дорослого населення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(віком 18-64 роки) у 202</a:t>
            </a:r>
            <a:r>
              <a:rPr lang="de-DE" sz="1600" dirty="0">
                <a:solidFill>
                  <a:schemeClr val="tx1"/>
                </a:solidFill>
              </a:rPr>
              <a:t>2</a:t>
            </a:r>
            <a:r>
              <a:rPr lang="uk-UA" sz="1600" dirty="0">
                <a:solidFill>
                  <a:schemeClr val="tx1"/>
                </a:solidFill>
              </a:rPr>
              <a:t> році взяли участь у заходах з підвищення професійної кваліфікації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7298991" y="1327678"/>
            <a:ext cx="4426942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400" dirty="0">
                <a:solidFill>
                  <a:schemeClr val="tx1"/>
                </a:solidFill>
              </a:rPr>
              <a:t>4</a:t>
            </a:r>
            <a:r>
              <a:rPr lang="de-DE" sz="2400" dirty="0">
                <a:solidFill>
                  <a:schemeClr val="tx1"/>
                </a:solidFill>
              </a:rPr>
              <a:t>8</a:t>
            </a:r>
            <a:r>
              <a:rPr lang="uk-UA" sz="24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дорослого населення взяло участь у підвищенні кваліфікації на базі підприємства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у 202</a:t>
            </a:r>
            <a:r>
              <a:rPr lang="de-DE" sz="1600" dirty="0">
                <a:solidFill>
                  <a:schemeClr val="tx1"/>
                </a:solidFill>
              </a:rPr>
              <a:t>2</a:t>
            </a:r>
            <a:r>
              <a:rPr lang="uk-UA" sz="1600" dirty="0">
                <a:solidFill>
                  <a:schemeClr val="tx1"/>
                </a:solidFill>
              </a:rPr>
              <a:t> році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57631" y="2580921"/>
            <a:ext cx="3273101" cy="14029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dirty="0">
                <a:solidFill>
                  <a:schemeClr val="tx1"/>
                </a:solidFill>
              </a:rPr>
              <a:t>8</a:t>
            </a:r>
            <a:r>
              <a:rPr lang="uk-UA" sz="2800" dirty="0">
                <a:solidFill>
                  <a:schemeClr val="tx1"/>
                </a:solidFill>
              </a:rPr>
              <a:t> % </a:t>
            </a:r>
            <a:r>
              <a:rPr lang="uk-UA" sz="1600" dirty="0">
                <a:solidFill>
                  <a:schemeClr val="tx1"/>
                </a:solidFill>
              </a:rPr>
              <a:t>населення брало участь в індивідуальному підвищенні кваліфікації, орієнтованому на професію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az-Cyrl-AZ" sz="1600" dirty="0">
                <a:solidFill>
                  <a:schemeClr val="tx1"/>
                </a:solidFill>
              </a:rPr>
              <a:t>у 2022 році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12575" y="2802055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Участь значно збільшується з підвищенням рівня шкільної освіти або кваліфікації	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ECE03CD-0CEA-4EDE-B0EE-B828ECBD6F4D}"/>
              </a:ext>
            </a:extLst>
          </p:cNvPr>
          <p:cNvSpPr txBox="1">
            <a:spLocks/>
          </p:cNvSpPr>
          <p:nvPr/>
        </p:nvSpPr>
        <p:spPr>
          <a:xfrm>
            <a:off x="4360461" y="3994305"/>
            <a:ext cx="3752114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de-DE" sz="2800" dirty="0">
                <a:solidFill>
                  <a:schemeClr val="tx1"/>
                </a:solidFill>
              </a:rPr>
              <a:t>82 511 </a:t>
            </a:r>
            <a:r>
              <a:rPr lang="uk-UA" sz="1600" dirty="0">
                <a:solidFill>
                  <a:schemeClr val="tx1"/>
                </a:solidFill>
              </a:rPr>
              <a:t>осіб пройшли підвищення кваліфікації у 20</a:t>
            </a:r>
            <a:r>
              <a:rPr lang="de-DE" sz="1600" dirty="0">
                <a:solidFill>
                  <a:schemeClr val="tx1"/>
                </a:solidFill>
              </a:rPr>
              <a:t>22</a:t>
            </a:r>
            <a:r>
              <a:rPr lang="uk-UA" sz="1600" dirty="0">
                <a:solidFill>
                  <a:schemeClr val="tx1"/>
                </a:solidFill>
              </a:rPr>
              <a:t> році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AD08A63-9A65-4EE5-8E3D-6023101085B7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Фізичні особи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533F62-0080-4E2D-9B98-03ABD024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970" y="1082901"/>
            <a:ext cx="786285" cy="153655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B38F301-3041-44DB-8A2D-ECDB5EE54542}"/>
              </a:ext>
            </a:extLst>
          </p:cNvPr>
          <p:cNvGrpSpPr/>
          <p:nvPr/>
        </p:nvGrpSpPr>
        <p:grpSpPr>
          <a:xfrm>
            <a:off x="5442557" y="1118359"/>
            <a:ext cx="634274" cy="1369507"/>
            <a:chOff x="2466852" y="4726567"/>
            <a:chExt cx="535353" cy="1155921"/>
          </a:xfrm>
        </p:grpSpPr>
        <p:sp>
          <p:nvSpPr>
            <p:cNvPr id="22" name="Rechteck: abgerundete Ecken 31">
              <a:extLst>
                <a:ext uri="{FF2B5EF4-FFF2-40B4-BE49-F238E27FC236}">
                  <a16:creationId xmlns:a16="http://schemas.microsoft.com/office/drawing/2014/main" id="{521779AB-022D-408B-893A-CC8D188B8E69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C501F56-F707-42DB-BC73-ECE90293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97209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Додаткова інформація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uk-UA" sz="1800" noProof="0"/>
              <a:t>Цю презентацію та інші презентації, а також інформацію про німецьку професійну освіту та міжнародне співробітництво в галузі професійної освіти див. на нашому сайті: </a:t>
            </a:r>
          </a:p>
          <a:p>
            <a:pPr marL="0" indent="0">
              <a:buNone/>
            </a:pPr>
            <a:br>
              <a:rPr lang="uk-UA" sz="1800" b="1" noProof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uk-UA" sz="1800" b="1" noProof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600" b="1" dirty="0">
                <a:latin typeface="+mj-lt"/>
              </a:rPr>
              <a:t>Джерела</a:t>
            </a:r>
          </a:p>
          <a:p>
            <a:pPr marL="266700" indent="-266700"/>
            <a:r>
              <a:rPr lang="uk-UA" sz="1600" dirty="0">
                <a:latin typeface="+mj-lt"/>
              </a:rPr>
              <a:t>Інформаційно-аналітичний звіт BIBB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KMK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uk-UA" sz="1600" dirty="0">
                <a:latin typeface="+mj-lt"/>
              </a:rPr>
              <a:t>Портал даних BMBF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  <a:p>
            <a:pPr marL="266700" indent="-266700"/>
            <a:r>
              <a:rPr lang="uk-UA" sz="1600" dirty="0">
                <a:latin typeface="+mj-lt"/>
              </a:rPr>
              <a:t>Статистика Федерального статистичного відомства у сфері професійної освіти (</a:t>
            </a:r>
            <a:r>
              <a:rPr lang="uk-UA" sz="1600" dirty="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uk-UA" sz="3600" noProof="0">
                <a:solidFill>
                  <a:srgbClr val="D6851B"/>
                </a:solidFill>
              </a:rPr>
              <a:t>Зміст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10456492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Визначення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Форми підвищення професійної кваліфікації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Формальні пропозиції для професійного зростання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Інші формальні програми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Нормативно-правова база (Закон про професійне навчання з поправками від 2020 року)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Фінансування (витрати та вигоди)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Неформальне підвищення кваліфікації: ринок пропозицій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 dirty="0">
                <a:latin typeface="+mj-lt"/>
              </a:rPr>
              <a:t>Участь у підвищенні кваліфікації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Що розуміють під підвищенням професійної кваліфікації?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1. Визначення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1557337"/>
            <a:ext cx="7958138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Будь-яка форма організованого навчання, орієнтованого на професію, що базується на здобутій професійній освіті,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яке поглиблює, розширює або оновлює знання, вміння та навички,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яке зазвичай завершується видачею свідоцтва або сертифіката про підвищення кваліфікації.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uk-UA" sz="1800" b="1">
                <a:latin typeface="+mj-lt"/>
              </a:rPr>
              <a:t>Продовження чи поновлення професійного навчання після завершення початкового етапу навчання різної тривалості.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079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2. Форми підвищення професійної кваліфікації</a:t>
            </a:r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FD4CFA5F-8D98-4EDE-B653-7AE7990655E2}"/>
              </a:ext>
            </a:extLst>
          </p:cNvPr>
          <p:cNvSpPr txBox="1">
            <a:spLocks/>
          </p:cNvSpPr>
          <p:nvPr/>
        </p:nvSpPr>
        <p:spPr>
          <a:xfrm>
            <a:off x="658813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Спеціальні програми технічного та професійного підвищення кваліфікації в межах державної системи освіти: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майстрів/техніків та фахівців з економіки та організації виробництва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у межах програми перепідготовки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00B36B17-3F6F-4E23-BEF2-F65583358950}"/>
              </a:ext>
            </a:extLst>
          </p:cNvPr>
          <p:cNvSpPr txBox="1">
            <a:spLocks/>
          </p:cNvSpPr>
          <p:nvPr/>
        </p:nvSpPr>
        <p:spPr>
          <a:xfrm>
            <a:off x="4430251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Навчальні програми поза формальним навчальним планом для особистої та соціальної освіти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організовані роботодавцем чи індивідуально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та навчальні програми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Короткострокові заходи, такі як лекції, семінари, практичні заняття, тренінги та інструктажі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Можливо, симпозіуми/конгреси/конференції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5EE92F8F-E9E8-46EE-B530-8B4E2DD75B61}"/>
              </a:ext>
            </a:extLst>
          </p:cNvPr>
          <p:cNvSpPr txBox="1">
            <a:spLocks/>
          </p:cNvSpPr>
          <p:nvPr/>
        </p:nvSpPr>
        <p:spPr>
          <a:xfrm>
            <a:off x="8201695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Упродовж усього життя через безпосереднiй вплив/джерела навколишнього життя та повсякденного досвіду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Робочі будні, колеги по роботі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Приватні контакти, засоби масової інформації,
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читання спеціальної літератури тощо.</a:t>
            </a:r>
          </a:p>
        </p:txBody>
      </p:sp>
      <p:sp>
        <p:nvSpPr>
          <p:cNvPr id="48" name="Textplatzhalter 7">
            <a:extLst>
              <a:ext uri="{FF2B5EF4-FFF2-40B4-BE49-F238E27FC236}">
                <a16:creationId xmlns:a16="http://schemas.microsoft.com/office/drawing/2014/main" id="{9D133C60-9C3F-4F4C-8FB7-D1F2AE18B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Як здійснюється підвищення професійної кваліфікації?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CB6576EA-595E-46B5-932D-659DF6A407A6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Формальна освiта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C73CEF38-7E42-473A-A209-3B7F1E46B003}"/>
              </a:ext>
            </a:extLst>
          </p:cNvPr>
          <p:cNvSpPr txBox="1">
            <a:spLocks/>
          </p:cNvSpPr>
          <p:nvPr/>
        </p:nvSpPr>
        <p:spPr>
          <a:xfrm>
            <a:off x="4430245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Неформальна освiта</a:t>
            </a:r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9FEBED30-495A-469C-AC0D-29DAD387EA26}"/>
              </a:ext>
            </a:extLst>
          </p:cNvPr>
          <p:cNvSpPr txBox="1">
            <a:spLocks/>
          </p:cNvSpPr>
          <p:nvPr/>
        </p:nvSpPr>
        <p:spPr>
          <a:xfrm>
            <a:off x="8201671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Інформальна освiта</a:t>
            </a:r>
          </a:p>
        </p:txBody>
      </p: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3. Формальні пропозиції для професійного зростання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714251"/>
            <a:ext cx="2736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Спеціалізоване </a:t>
            </a:r>
            <a:br>
              <a:rPr lang="uk-UA" sz="1600" dirty="0"/>
            </a:br>
            <a:r>
              <a:rPr lang="uk-UA" sz="1600" dirty="0"/>
              <a:t>підвищення кваліфікації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505988"/>
            <a:ext cx="2736000" cy="193228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сертифікований фахівець - ІТ-фахівець, сервісний технік, кухар-дієтолог, працівник з експлуатації обладнання вітроенергетичних установок/вітроелектростанцій,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консультант із житлових питань (ТПП)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154377"/>
            <a:ext cx="2736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3562356" y="1714251"/>
            <a:ext cx="2691576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Підвищення кваліфікації</a:t>
            </a:r>
            <a:br>
              <a:rPr lang="uk-UA" sz="1600" dirty="0"/>
            </a:br>
            <a:r>
              <a:rPr lang="uk-UA" sz="1600" dirty="0"/>
              <a:t>на звання майстра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3585698" y="2505988"/>
            <a:ext cx="2691576" cy="193228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бакалавр-професіонал*,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майстер сільськогосподарського виробництва,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майстер-кухар, майстер ресторанного обслуговування, майстер-електротехнік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3567898" y="1144569"/>
            <a:ext cx="8100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6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6321898" y="2595257"/>
            <a:ext cx="2592000" cy="18733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бакалавр-професіонал*,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технік-механік у сільському господарстві,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харчовий технолог,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технік з експлуатації будівель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9120573" y="1714251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Підвищення кваліфікації для професійного зростання у комерційній сфері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9074418" y="2571801"/>
            <a:ext cx="2592000" cy="314935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Bachelor Professional* (бакалавр-професіонал*), Fachagrarwirt/in Rechnungswesen (фахівець з бухгалтерського обліку в сільському господарстві), Wirtschaftsfachwirt/in (економіст із середньою освітою), Industriefachwirt/in, (фахівець з економіки та організації промислового виробництва), Medien- und Verlagsfachwirt/in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(спеціаліст зі ЗМІ та видавничої справи), Bilanzbuchhalter/in (фахівець з фінансової звітності)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/>
              <a:t> * з кінця 2020 року можна використовувати окремо або разом зі старою назвою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10E2017-C0A7-F30C-19F5-87CDAEC019CA}"/>
              </a:ext>
            </a:extLst>
          </p:cNvPr>
          <p:cNvSpPr txBox="1">
            <a:spLocks/>
          </p:cNvSpPr>
          <p:nvPr/>
        </p:nvSpPr>
        <p:spPr>
          <a:xfrm>
            <a:off x="6384226" y="1712621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rtl="0" eaLnBrk="1" latinLnBrk="0" hangingPunct="1">
              <a:spcBef>
                <a:spcPts val="600"/>
              </a:spcBef>
              <a:spcAft>
                <a:spcPts val="0"/>
              </a:spcAft>
            </a:pPr>
            <a:r>
              <a:rPr lang="uk-UA" sz="1400" dirty="0"/>
              <a:t>Підвищення кваліфікації </a:t>
            </a:r>
            <a:br>
              <a:rPr lang="uk-UA" sz="1400" dirty="0"/>
            </a:br>
            <a:r>
              <a:rPr lang="uk-UA" sz="1400" dirty="0"/>
              <a:t>для професійного зростання у технічній сфері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048915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3. Формальні пропозиції для професійного зростання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176145"/>
            <a:ext cx="3528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Підвищення кваліфікації </a:t>
            </a:r>
            <a:br>
              <a:rPr lang="uk-UA" sz="1600"/>
            </a:br>
            <a:r>
              <a:rPr lang="uk-UA" sz="1600"/>
              <a:t>просунутого рівня 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0"/>
            <a:ext cx="3527997" cy="221890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Master Professional* (магістр-професіонал*), Technische/r Betriebswirt/in (інженер-економіст),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Kaufmännische/r Betriebswirt/in (економіст),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Geprüfte/r Berufspädagoge/in* (сертифікований викладач виробничого навчання)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26116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1982" y="2176145"/>
            <a:ext cx="3528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Академічна магістерська програма в університеті/вищій школі прикладних наук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91063"/>
            <a:ext cx="3521920" cy="22230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Master of Science (M. Sc.) (магістр наук) Agrartechnik (агротехніка),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Lebensmitteltechnologie (харчові технології),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Business Administration (ділове адміністрування),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Green Electronics («зелена електроніка»)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en-US" sz="1200" spc="20" dirty="0">
              <a:solidFill>
                <a:schemeClr val="tx1"/>
              </a:solidFill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Здобуття наукового ступеня в університеті прикладних наук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1"/>
            <a:ext cx="3575259" cy="22230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z. B. Promovierte/r Agrarwissenschaftler/in (Dr. Agr.) (доктор сільськогосподарських наук ), Promovierte/r Ökonom/in (Dr. оec.) (доктор економічних наук),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Promovierte/r Ernährungswissenschaftler/in (Dr. oec. Troph.) (доктор наук у галузі дієтології),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Promovierte/r Ingenieur/in (Dr. Ing.) (доктор технічних наук)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de-DE" sz="1200" spc="-1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 кінця 2020 року можна використовувати окремо або разом зі старою назвою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700" dirty="0"/>
              <a:t>4</a:t>
            </a:r>
            <a:r>
              <a:rPr lang="uk-UA" sz="2700" dirty="0"/>
              <a:t>. Інші формальні програми</a:t>
            </a:r>
            <a:br>
              <a:rPr lang="uk-UA" dirty="0"/>
            </a:br>
            <a:endParaRPr lang="uk-UA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1105376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3-6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0E15D40-6294-404D-9276-DEA1B5E4B120}"/>
              </a:ext>
            </a:extLst>
          </p:cNvPr>
          <p:cNvSpPr txBox="1">
            <a:spLocks/>
          </p:cNvSpPr>
          <p:nvPr/>
        </p:nvSpPr>
        <p:spPr>
          <a:xfrm>
            <a:off x="658812" y="2169050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Перепідготовка: </a:t>
            </a:r>
            <a:br>
              <a:rPr lang="uk-UA" sz="1600" dirty="0"/>
            </a:br>
            <a:r>
              <a:rPr lang="uk-UA" sz="1600" dirty="0"/>
              <a:t>Отримання нової професійної кваліфікації, відмінної від тієї, якої навчалися і за якою працювали раніше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BF6CC216-CA7E-4D17-BB1B-E60DAF495C87}"/>
              </a:ext>
            </a:extLst>
          </p:cNvPr>
          <p:cNvSpPr txBox="1">
            <a:spLocks/>
          </p:cNvSpPr>
          <p:nvPr/>
        </p:nvSpPr>
        <p:spPr>
          <a:xfrm>
            <a:off x="3455401" y="2169049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Надолуження шкільних знань і професійної підготовки </a:t>
            </a:r>
            <a:br>
              <a:rPr lang="uk-UA" sz="1600" dirty="0"/>
            </a:br>
            <a:r>
              <a:rPr lang="uk-UA" sz="1600" dirty="0"/>
              <a:t>(= т.зв. другий шлях освіти)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99D40514-35E7-4207-B4C3-B603507B9BE4}"/>
              </a:ext>
            </a:extLst>
          </p:cNvPr>
          <p:cNvSpPr txBox="1">
            <a:spLocks/>
          </p:cNvSpPr>
          <p:nvPr/>
        </p:nvSpPr>
        <p:spPr>
          <a:xfrm>
            <a:off x="6251988" y="2169049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Набуття </a:t>
            </a:r>
            <a:br>
              <a:rPr lang="uk-UA" sz="1600" dirty="0"/>
            </a:br>
            <a:r>
              <a:rPr lang="uk-UA" sz="1600" dirty="0"/>
              <a:t>часткової кваліфікації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355E69DC-C932-4355-85ED-70AA305A8BDC}"/>
              </a:ext>
            </a:extLst>
          </p:cNvPr>
          <p:cNvSpPr txBox="1">
            <a:spLocks/>
          </p:cNvSpPr>
          <p:nvPr/>
        </p:nvSpPr>
        <p:spPr>
          <a:xfrm>
            <a:off x="9048574" y="2169049"/>
            <a:ext cx="2664000" cy="1376513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Подальша наукова підготовка у вишах і дослідницьких інститутах 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57794FE0-BAF2-4998-BE04-5F317E46737D}"/>
              </a:ext>
            </a:extLst>
          </p:cNvPr>
          <p:cNvSpPr txBox="1">
            <a:spLocks/>
          </p:cNvSpPr>
          <p:nvPr/>
        </p:nvSpPr>
        <p:spPr>
          <a:xfrm>
            <a:off x="358030" y="3557595"/>
            <a:ext cx="2938279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за станом здоров'я або з причин, пов'язаних із ситуацією на ринку праці 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як правило, скорочення періоду навчання на одну третину 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00481E00-D56F-4E71-8786-3CC1816AF4B5}"/>
              </a:ext>
            </a:extLst>
          </p:cNvPr>
          <p:cNvSpPr txBox="1">
            <a:spLocks/>
          </p:cNvSpPr>
          <p:nvPr/>
        </p:nvSpPr>
        <p:spPr>
          <a:xfrm>
            <a:off x="3155536" y="3557595"/>
            <a:ext cx="2938280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навчання без відриву від виробництва або очна форма навчання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dirty="0">
                <a:latin typeface="+mj-lt"/>
              </a:rPr>
              <a:t>також можливе набуття права на вступ до вищого навчального закладу (= атестат зрілості) </a:t>
            </a: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108862D6-B4E4-4A73-AEC7-D31749C05F9E}"/>
              </a:ext>
            </a:extLst>
          </p:cNvPr>
          <p:cNvSpPr txBox="1">
            <a:spLocks/>
          </p:cNvSpPr>
          <p:nvPr/>
        </p:nvSpPr>
        <p:spPr>
          <a:xfrm>
            <a:off x="5953506" y="3557595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після отримання декількох часткових кваліфікацій: можливе складання випускного іспиту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у відповідній палаті</a:t>
            </a: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D38F0D53-1F7B-415E-A866-7A32B9106054}"/>
              </a:ext>
            </a:extLst>
          </p:cNvPr>
          <p:cNvSpPr txBox="1">
            <a:spLocks/>
          </p:cNvSpPr>
          <p:nvPr/>
        </p:nvSpPr>
        <p:spPr>
          <a:xfrm>
            <a:off x="8756901" y="3557595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на основі добутої першої професійної освіти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та практичного досвіду роботи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призначено для людей, які мають роботу,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і орієнтовано на наявний професійний досвід</a:t>
            </a:r>
          </a:p>
        </p:txBody>
      </p:sp>
    </p:spTree>
    <p:extLst>
      <p:ext uri="{BB962C8B-B14F-4D97-AF65-F5344CB8AC3E}">
        <p14:creationId xmlns:p14="http://schemas.microsoft.com/office/powerpoint/2010/main" val="24306419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 fontScale="85000" lnSpcReduction="20000"/>
          </a:bodyPr>
          <a:lstStyle/>
          <a:p>
            <a:r>
              <a:rPr lang="uk-UA" sz="2000" b="1"/>
              <a:t>Закон про професійне навчання </a:t>
            </a:r>
            <a:br>
              <a:rPr lang="uk-UA" sz="2000" b="1"/>
            </a:br>
            <a:r>
              <a:rPr lang="uk-UA" sz="2000" b="1"/>
              <a:t>з поправками від 2020 року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5. Нормативно-правова база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9074151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uk-UA" sz="1800" dirty="0">
                <a:latin typeface="+mj-lt"/>
              </a:rPr>
              <a:t>Прийняття системи  чітко визначених ступенів навчання: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Мета: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rgbClr val="D6851B"/>
                </a:solidFill>
                <a:latin typeface="+mj-lt"/>
              </a:rPr>
              <a:t>DQR 5: </a:t>
            </a:r>
            <a:r>
              <a:rPr lang="uk-UA" sz="1400" dirty="0">
                <a:latin typeface="+mj-lt"/>
              </a:rPr>
              <a:t>обсяг навчання не менше 400 годин, прийом на навчання на основі DQR 4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поглиблення/розширення наявних компетенцій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rgbClr val="D6851B"/>
                </a:solidFill>
                <a:latin typeface="+mj-lt"/>
              </a:rPr>
              <a:t>DQR 6: </a:t>
            </a:r>
            <a:r>
              <a:rPr lang="uk-UA" sz="1400" dirty="0">
                <a:latin typeface="+mj-lt"/>
              </a:rPr>
              <a:t>обсяг навчання не менше 1200 годин, прийом на навчання на основі DQR 4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здатності виконувати управлінські та лідерські завдання 
</a:t>
            </a:r>
            <a:r>
              <a:rPr lang="uk-UA" sz="1400" b="1" dirty="0">
                <a:solidFill>
                  <a:srgbClr val="D6851B"/>
                </a:solidFill>
                <a:latin typeface="+mj-lt"/>
              </a:rPr>
              <a:t>DQR 7: </a:t>
            </a:r>
            <a:r>
              <a:rPr lang="uk-UA" sz="1400" dirty="0">
                <a:latin typeface="+mj-lt"/>
              </a:rPr>
              <a:t>подальші 1 600 годин навчання, прийом на навчання на основі DQR </a:t>
            </a:r>
            <a:r>
              <a:rPr lang="de-DE" sz="1400" dirty="0">
                <a:latin typeface="+mj-lt"/>
              </a:rPr>
              <a:t>6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здатності до відповідального керівництва організаціями, </a:t>
            </a:r>
            <a:br>
              <a:rPr lang="uk-UA" sz="1400" dirty="0">
                <a:latin typeface="+mj-lt"/>
              </a:rPr>
            </a:br>
            <a:r>
              <a:rPr lang="uk-UA" sz="1400" dirty="0">
                <a:latin typeface="+mj-lt"/>
              </a:rPr>
              <a:t>працювати над новими, комплексними проблемами, розробляти процеси та продукцію.</a:t>
            </a:r>
          </a:p>
          <a:p>
            <a:pPr marL="273050" lvl="1" indent="-2730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Визначення екзаменаційних правил для курсів підвищення професійної кваліфікації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Співвідношення відповідних кваліфікацій з Німецькою рамкою кваліфікацій (DQR) 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Порівнюваність та співставність освітніх і професійних кваліфікацій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3E5195-1095-4D81-BE6D-F307F458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45" y="1813357"/>
            <a:ext cx="671558" cy="12893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A16903-56AD-493E-89FB-F14DF34C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2363" y="1179713"/>
            <a:ext cx="789511" cy="1515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590B75-D962-4C16-B4D9-890C30F0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4923" y="2627116"/>
            <a:ext cx="973951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32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2168525"/>
            <a:ext cx="5437188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Оскільки вигоду отримують як приватні особи і компанії, так і держава та суспільство загалом, фінансування розподіляється порівну між цими трьома гравцями (</a:t>
            </a:r>
            <a:r>
              <a:rPr lang="uk-UA" sz="1200">
                <a:sym typeface="Wingdings" panose="05000000000000000000" pitchFamily="2" charset="2"/>
              </a:rPr>
              <a:t></a:t>
            </a:r>
            <a:r>
              <a:rPr lang="uk-UA" sz="1600">
                <a:latin typeface="+mj-lt"/>
              </a:rPr>
              <a:t> змішане фінансування)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Численні програми державного фінансування, особливо в галузі нових технологій.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240463" y="2168525"/>
            <a:ext cx="5437188" cy="3192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Позитивний вплив на економічне зростання, технічний прогрес і зайнятість населення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Це збільшує податкові надходження і скорочує соціальні витрати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Підвищення економічної конкурентоспроможності економики на світовому ринку, зокрема на тлі браку кваліфікованих працівників, демографічних змін </a:t>
            </a:r>
            <a:br>
              <a:rPr lang="uk-UA" sz="1600">
                <a:latin typeface="+mj-lt"/>
              </a:rPr>
            </a:br>
            <a:r>
              <a:rPr lang="uk-UA" sz="1600">
                <a:latin typeface="+mj-lt"/>
              </a:rPr>
              <a:t>і цифровізації.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5F69CB5-8212-43BC-865F-6999029FF9BA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Витрати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240464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держави та суспільства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CA2A5C-E3D4-430D-831F-CF52872926F7}"/>
              </a:ext>
            </a:extLst>
          </p:cNvPr>
          <p:cNvGrpSpPr/>
          <p:nvPr/>
        </p:nvGrpSpPr>
        <p:grpSpPr>
          <a:xfrm>
            <a:off x="10875787" y="1241417"/>
            <a:ext cx="970883" cy="819296"/>
            <a:chOff x="10875787" y="1241417"/>
            <a:chExt cx="970883" cy="81929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CCB68CB-A1FA-425A-B799-C29AA1DD6B69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11" name="Rechteck: obere Ecken abgeschnitten 10">
                <a:extLst>
                  <a:ext uri="{FF2B5EF4-FFF2-40B4-BE49-F238E27FC236}">
                    <a16:creationId xmlns:a16="http://schemas.microsoft.com/office/drawing/2014/main" id="{9B32D202-36CC-4FFB-A47F-D5E56CF2197A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D61334D5-511D-443B-9D61-4E3730DE529B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2B8E7A07-41A8-4327-BDA7-D1AA2E71C443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CEF7DD0-0EBE-4AAC-9904-57543EE5B7BF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39756F4-E0DC-4B06-8A98-3E37983C07EE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9FEF29A-EAC7-444E-BBE4-17B4D5B02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75787" y="1241417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4803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1823</Words>
  <Application>Microsoft Office PowerPoint</Application>
  <PresentationFormat>Breitbild</PresentationFormat>
  <Paragraphs>183</Paragraphs>
  <Slides>17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Wingdings</vt:lpstr>
      <vt:lpstr>Courier New</vt:lpstr>
      <vt:lpstr>Calibri Light</vt:lpstr>
      <vt:lpstr>Calibri</vt:lpstr>
      <vt:lpstr>Wingdings 3</vt:lpstr>
      <vt:lpstr>Arial</vt:lpstr>
      <vt:lpstr>Office</vt:lpstr>
      <vt:lpstr>1_Office</vt:lpstr>
      <vt:lpstr> </vt:lpstr>
      <vt:lpstr>Зміст</vt:lpstr>
      <vt:lpstr>1. Визначення</vt:lpstr>
      <vt:lpstr>2. Форми підвищення професійної кваліфікації</vt:lpstr>
      <vt:lpstr>3. Формальні пропозиції для професійного зростання</vt:lpstr>
      <vt:lpstr>3. Формальні пропозиції для професійного зростання</vt:lpstr>
      <vt:lpstr>4. Інші формальні програми </vt:lpstr>
      <vt:lpstr>5. Нормативно-правова база</vt:lpstr>
      <vt:lpstr>6. Фінансування</vt:lpstr>
      <vt:lpstr>6. Фінансування</vt:lpstr>
      <vt:lpstr>6. Фінансування</vt:lpstr>
      <vt:lpstr>7. Неформальне підвищення кваліфікації: ринок пропозицій </vt:lpstr>
      <vt:lpstr>8. Участь у підвищенні кваліфікації </vt:lpstr>
      <vt:lpstr>8. Участь у підвищенні кваліфікації </vt:lpstr>
      <vt:lpstr>8. Участь у підвищенні кваліфікації </vt:lpstr>
      <vt:lpstr>Додаткова інформація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395</cp:revision>
  <dcterms:created xsi:type="dcterms:W3CDTF">2020-12-18T10:19:10Z</dcterms:created>
  <dcterms:modified xsi:type="dcterms:W3CDTF">2024-05-14T11:07:53Z</dcterms:modified>
</cp:coreProperties>
</file>