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40"/>
  </p:notesMasterIdLst>
  <p:sldIdLst>
    <p:sldId id="257" r:id="rId3"/>
    <p:sldId id="292" r:id="rId4"/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F1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156" autoAdjust="0"/>
    <p:restoredTop sz="72242" autoAdjust="0"/>
  </p:normalViewPr>
  <p:slideViewPr>
    <p:cSldViewPr snapToGrid="0" showGuides="1">
      <p:cViewPr varScale="1">
        <p:scale>
          <a:sx n="83" d="100"/>
          <a:sy n="83" d="100"/>
        </p:scale>
        <p:origin x="87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14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14.11.2024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19638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duration of the further development and implementation of standards is max. 1 year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are dynamically adapted to the requirements of the world of work at both learning venues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BIBB continuously researches changes in work and training; the findings are incorporated into the process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3958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Job profile &gt;&gt;&gt; 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competences must be taught?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Contents &gt;&gt;&gt;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specific skills and tasks must be mastered?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Examination knowledge &gt;&gt;&gt;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knowledge optimally prepares trainees for their final examination?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99469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contents of the framework curriculum are defined by ‘learning fields’.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necessary, explain the topic of ‘learning fields’ at this point.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30563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Explain the dynamics of the vocational training system using BBiG amendments, most recently in 2020: principle of equivalence of vocational and academic education codified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95977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 motivation: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Vocational training secures the social status of young people as citizens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state cannot guarantee vocational training alone: costs and competences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 measures: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Ensuring permeability: university access for trainees with a degree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Opening up dual vocational training regardless of previous qualifications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68850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Young people have many different expectations and goals when it comes to an apprenticeship: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learn something practical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earn their own money (self-employment)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realise a dream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social prestige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fulfilment of duties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53961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a few other reasons here too: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We are looking for loyal employees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We know best which qualifications are needed in our company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We want to act in a socially responsible manner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We seek the input and innovative potential of young people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We save on familiarisation and retraining costs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48648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training contract also regulates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holiday entitlement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any requirements for termination of the training contract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training contract is similar to an employment contract. It is the basis for learning in the company during training.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training contract is registered by the chambers.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02088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Legal basis: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for in-company training &gt; Training contract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for the vocational school &gt; Compulsory schooling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allocation: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Monday to Wednesday: in the company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Thursday and Friday: at the vocational school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Alternatively: block teaching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Additional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In-company training and vocational school lessons follow the training standards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79155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Important: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involvement of the respective teaching and training staff!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6221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Examination boards with equal representation, jointly agreed training standards, joint management of the system at all levels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Around 70 % in the company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Vocational training standards, certificate issued by the chamber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In and from the companies, state teachers at the vocational schools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Data reports, vocational training report, training standards (BIBB)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696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reminder: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Around 96% of all graduates in Germany find a job after completing their training.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Around 74% of all trainees are taken on by the company that trained them.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00704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Reminder: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Chambers are the representatives of the economy, trade unions/employee representatives and associations/employer representatives are the social partners.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reach a consensus.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 I: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Dual vocational training is essentially shaped by those who are directly affected and who know the needs of the labour market best.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 II: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All decisions on vocational training are made by consensus.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 III: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standards apply nationwide. They are regularly updated.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27365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Demand for skilled labour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Germany is a developed industrialised nation with a strong SME sector.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Win-win situation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Apprentices learn on the job and are integrated into the work process. Companies train their own future workforce according to their own    needs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Qualified training staff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Trainers are ‘from the trade’ and have undergone training themselves and also know the company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Although the state controls the process as a legislator and sets the framework, it leaves key decisions to the direct stakeholders.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9753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0" lvl="1" indent="-228600">
              <a:buFont typeface="+mj-lt"/>
              <a:buAutoNum type="arabicPeriod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Examination boards with equal representation, jointly agreed training standards, joint management of the system at all levels</a:t>
            </a:r>
          </a:p>
          <a:p>
            <a:pPr marL="457200" lvl="1" indent="0">
              <a:buFont typeface="+mj-lt"/>
              <a:buNone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 startAt="2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Around 70 % in the company</a:t>
            </a:r>
          </a:p>
          <a:p>
            <a:pPr marL="685800" lvl="1" indent="-228600">
              <a:buFont typeface="+mj-lt"/>
              <a:buAutoNum type="arabicPeriod" startAt="2"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lvl="1" indent="0">
              <a:buFont typeface="+mj-lt"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   Vocational training standards, certificate issued by the chamber</a:t>
            </a:r>
          </a:p>
          <a:p>
            <a:pPr marL="0" indent="0">
              <a:buFont typeface="+mj-lt"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457200" lvl="1" indent="0">
              <a:buFont typeface="+mj-lt"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   In and from the companies, state teachers at the vocational schools</a:t>
            </a:r>
          </a:p>
          <a:p>
            <a:pPr marL="0" indent="0">
              <a:buFont typeface="+mj-lt"/>
              <a:buNone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lvl="1" indent="0">
              <a:buFont typeface="+mj-lt"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   Data reports, vocational training report, training standards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59132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 advantages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Greater identification with the training company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Training as a basis for further measures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91452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 advantage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Recruitment and retraining costs are reduced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9689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 advantage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Early indicator for developments in the economy and labour market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19451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Discrepancy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2018: almost 80,000 applicants without a training place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Lack of informal skills: Discipline, reliability, basic skills (reading, writing, maths)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Requirements: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For example: IT skills, foreign language skills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Lifelong learning: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Especially for older applicants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90358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Discrepancy: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Unfilled training places 2010: 19,800 / 2018: 57,700 - almost tripled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‘Maturity for training’: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Lack of social skills, basic knowledge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Inclusion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 extra personnel and time expenditure, special qualifications of the training staff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58004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Demographic change 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Fewer young people able to go into training, labour market needs can no longer be met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Trend towards academisation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 tends to be out, university is in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Regional differences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Supply and demand for training places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Inclusion: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social task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899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Overall, </a:t>
            </a:r>
            <a:r>
              <a:rPr lang="en-US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approximately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53 % of the population have started a dual vocational training programme in their lifetime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employment rate is high: </a:t>
            </a:r>
            <a:r>
              <a:rPr lang="en-US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approximately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96 % of all graduates find a job (compared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82 % without a vocational qualification)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positive effect: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Youth unemployment in Germany is only around 5 %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Trainees are on average 20.0 years old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average investment per trainee per year is 18,000 euros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70 % of this (approx. 13,600 euros) is amortised (productive contribution of the trainees)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means: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international competitive advantage for German SMEs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future personnel trained according to own needs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low investment on the labour market international competitive advantage for German SMEs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5778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three stakeholders ensure the framework conditions for vocational education and training through a differentiated distribution of roles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Ownership lies with all three players; they all bear it at the same time and assume responsibility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They guarantee the system's constant capacity for innovation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They ensure quality standards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293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impetus for the development and updating of training standards comes from companies and chambers. They know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skills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 tasks: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Supporting companies in their search for trainees, registering training contracts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Mediation in the event of disagreements between trainees and companies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economy invests €7.7 billion in vocational training every year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6843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process of coordinating and adopting new training regulations is managed by the Federal Institute for Vocational Education and Training.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Economic and social partners are involved in the entire process.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809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Detailed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State funding totals around € 6.8 billion, including over € 3 billion for 1,550 vocational schools and around € 2.4 billion for control, monitoring and support measures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State passes the Vocational Training Act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69419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If necessary, summarise the previous slides again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Three main stakeholders agree on the basic standards for dual vocational training on an equal footing.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These standards are based on the specific requirements of the world of work.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404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emf"/><Relationship Id="rId7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hyperlink" Target="http://www.govet.international/" TargetMode="External"/><Relationship Id="rId4" Type="http://schemas.openxmlformats.org/officeDocument/2006/relationships/hyperlink" Target="mailto:govet@govet.international" TargetMode="External"/><Relationship Id="rId9" Type="http://schemas.openxmlformats.org/officeDocument/2006/relationships/image" Target="../media/image30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" y="1768507"/>
            <a:ext cx="12205434" cy="3339521"/>
          </a:xfrm>
          <a:prstGeom prst="rect">
            <a:avLst/>
          </a:prstGeom>
        </p:spPr>
      </p:pic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b="2745"/>
          <a:stretch/>
        </p:blipFill>
        <p:spPr>
          <a:xfrm>
            <a:off x="0" y="823959"/>
            <a:ext cx="12192000" cy="6029010"/>
          </a:xfrm>
          <a:prstGeom prst="rect">
            <a:avLst/>
          </a:prstGeom>
        </p:spPr>
      </p:pic>
      <p:sp>
        <p:nvSpPr>
          <p:cNvPr id="4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3468687" y="2644967"/>
            <a:ext cx="5254625" cy="304181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21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98984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9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10760231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rgbClr val="D372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620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>
            <a:grpSpLocks noChangeAspect="1"/>
          </p:cNvGrpSpPr>
          <p:nvPr userDrawn="1"/>
        </p:nvGrpSpPr>
        <p:grpSpPr>
          <a:xfrm>
            <a:off x="1543574" y="632458"/>
            <a:ext cx="9103982" cy="5436000"/>
            <a:chOff x="1402901" y="552074"/>
            <a:chExt cx="9602172" cy="5733473"/>
          </a:xfrm>
        </p:grpSpPr>
        <p:pic>
          <p:nvPicPr>
            <p:cNvPr id="3" name="Grafik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43" t="16638" r="34648" b="18694"/>
            <a:stretch/>
          </p:blipFill>
          <p:spPr bwMode="auto">
            <a:xfrm>
              <a:off x="1402901" y="552074"/>
              <a:ext cx="4578125" cy="5729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Grafik 1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31" t="16637" r="11349" b="18652"/>
            <a:stretch/>
          </p:blipFill>
          <p:spPr bwMode="auto">
            <a:xfrm>
              <a:off x="5976072" y="552075"/>
              <a:ext cx="5029001" cy="573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9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 marL="1250950" indent="-355600">
              <a:lnSpc>
                <a:spcPct val="100000"/>
              </a:lnSpc>
              <a:defRPr sz="2400"/>
            </a:lvl2pPr>
            <a:lvl3pPr marL="1790700" indent="-269875">
              <a:lnSpc>
                <a:spcPct val="100000"/>
              </a:lnSpc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733A6227-8E82-4281-95DD-E2138C80C2DF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C57CBAC-083C-4B33-B30C-4672AB33BC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/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B72E0DA-FA17-42CA-A956-A5CA6A580F56}"/>
              </a:ext>
            </a:extLst>
          </p:cNvPr>
          <p:cNvSpPr txBox="1"/>
          <p:nvPr userDrawn="1"/>
        </p:nvSpPr>
        <p:spPr>
          <a:xfrm>
            <a:off x="1524994" y="2798634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692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  <p:sldLayoutId id="2147483660" r:id="rId3"/>
    <p:sldLayoutId id="2147483663" r:id="rId4"/>
    <p:sldLayoutId id="2147483650" r:id="rId5"/>
    <p:sldLayoutId id="2147483653" r:id="rId6"/>
    <p:sldLayoutId id="2147483655" r:id="rId7"/>
    <p:sldLayoutId id="2147483661" r:id="rId8"/>
    <p:sldLayoutId id="2147483679" r:id="rId9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8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vet.international/de/54887.php" TargetMode="External"/><Relationship Id="rId13" Type="http://schemas.openxmlformats.org/officeDocument/2006/relationships/hyperlink" Target="https://www.govet.international/languages/he/138529.php" TargetMode="External"/><Relationship Id="rId3" Type="http://schemas.openxmlformats.org/officeDocument/2006/relationships/hyperlink" Target="https://www.destatis.de/DE/Home/_inhalt.html" TargetMode="External"/><Relationship Id="rId7" Type="http://schemas.openxmlformats.org/officeDocument/2006/relationships/hyperlink" Target="https://www.govet.international/de/54899.php" TargetMode="External"/><Relationship Id="rId12" Type="http://schemas.openxmlformats.org/officeDocument/2006/relationships/hyperlink" Target="http://www.gesetze-im-internet.de/betrvg/" TargetMode="External"/><Relationship Id="rId2" Type="http://schemas.openxmlformats.org/officeDocument/2006/relationships/hyperlink" Target="https://www.bibb.de/datenreport/de/index.php" TargetMode="External"/><Relationship Id="rId16" Type="http://schemas.openxmlformats.org/officeDocument/2006/relationships/hyperlink" Target="mailto:govet@govet.international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bibb.de/dienst/veroeffentlichungen/de/publication/show/8269" TargetMode="External"/><Relationship Id="rId11" Type="http://schemas.openxmlformats.org/officeDocument/2006/relationships/hyperlink" Target="http://www.gesetze-im-internet.de/tvg/index.html" TargetMode="External"/><Relationship Id="rId5" Type="http://schemas.openxmlformats.org/officeDocument/2006/relationships/hyperlink" Target="https://www.bmbf.de/bmbf/de/bildung/berufliche-bildung/strategie-und-zusammenarbeit/der-berufsbildungsbericht/der-berufsbildungsbericht_node.html" TargetMode="External"/><Relationship Id="rId15" Type="http://schemas.openxmlformats.org/officeDocument/2006/relationships/hyperlink" Target="https://www.bibb.de/" TargetMode="External"/><Relationship Id="rId10" Type="http://schemas.openxmlformats.org/officeDocument/2006/relationships/hyperlink" Target="http://www.gesetze-im-internet.de/ihkg/index.html" TargetMode="External"/><Relationship Id="rId4" Type="http://schemas.openxmlformats.org/officeDocument/2006/relationships/hyperlink" Target="https://www.datenportal.bmbf.de/portal/de/index.html" TargetMode="External"/><Relationship Id="rId9" Type="http://schemas.openxmlformats.org/officeDocument/2006/relationships/hyperlink" Target="http://www.gesetze-im-internet.de/jarbschg/index.html" TargetMode="External"/><Relationship Id="rId14" Type="http://schemas.openxmlformats.org/officeDocument/2006/relationships/hyperlink" Target="https://www.bmbf.de/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FC94C589-756E-4FDD-B45A-40F0F4185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539" y="3045124"/>
            <a:ext cx="6047117" cy="584767"/>
          </a:xfrm>
        </p:spPr>
        <p:txBody>
          <a:bodyPr/>
          <a:lstStyle/>
          <a:p>
            <a:pPr algn="ctr" rtl="1"/>
            <a:r>
              <a:rPr lang="he-IL" sz="2800" noProof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ההכשרה המקצועית הדואלית בגרמניה</a:t>
            </a:r>
            <a:endParaRPr lang="de-DE" sz="28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עקרונות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725" y="1328467"/>
            <a:ext cx="11053762" cy="4332557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המשתתפים: מדינה – המסגרת</a:t>
            </a:r>
          </a:p>
          <a:p>
            <a:pPr algn="r" rtl="1">
              <a:buFont typeface="Wingdings 3" panose="05040102010807070707" pitchFamily="18" charset="2"/>
              <a:buChar char="t"/>
            </a:pP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ניהול משא ומתן על תקנות ההכשרה עם השותפים החברתיים (הכשרה בחברה)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הגדרת ההכשרה בבתי הספר המקצועיים: </a:t>
            </a:r>
            <a:r>
              <a:rPr lang="he-IL" u="sng" dirty="0"/>
              <a:t>מסגרת תכנית הלימודים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מימון, ארגון ובדיקת המערכת הציבורית של החינוך המקצועי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ביצוע מחקרים בתחומי ההכשרה המקצועית (</a:t>
            </a:r>
            <a:r>
              <a:rPr lang="de-DE" dirty="0"/>
              <a:t>BIBB</a:t>
            </a:r>
            <a:r>
              <a:rPr lang="he-IL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תמיכה בחיפוש אחר מקומות להכשרה (לדוגמא עבור צעירים, מובטלים, קבוצות מקופחות)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6477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B3210-779C-49B9-B314-A1986E73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עקרונות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CEC22-5734-47C1-BF67-1937D0BC6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12452" y="1475117"/>
            <a:ext cx="11053762" cy="4185908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המסגרת: תקנים</a:t>
            </a:r>
          </a:p>
          <a:p>
            <a:pPr algn="r" rtl="1">
              <a:buFont typeface="Wingdings 3" panose="05040102010807070707" pitchFamily="18" charset="2"/>
              <a:buChar char="t"/>
            </a:pP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הגדרת יישום ההכשרה המקצועית הדואלית בחברות ובבתי ספר מקצועיים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הבטחת בקרת איכות וקידום הכשרה מקצועית דואלית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תקפות ומחויבות בפריסה ארצית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858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עקרונות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285335"/>
            <a:ext cx="9977557" cy="4375689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המסגרת: תקנים – פיתוח</a:t>
            </a:r>
          </a:p>
          <a:p>
            <a:pPr marL="0" indent="0" algn="r" rtl="1">
              <a:buNone/>
            </a:pP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b="1" dirty="0"/>
              <a:t>1. המעסיקים </a:t>
            </a:r>
            <a:r>
              <a:rPr lang="he-IL" dirty="0"/>
              <a:t>מזהים תחומי פעילות וכישורים חדשים בחברה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b="1" dirty="0"/>
              <a:t>2. השותפים הסוציאליים והמדינה </a:t>
            </a:r>
            <a:r>
              <a:rPr lang="he-IL" dirty="0"/>
              <a:t>מנהלים משא ומתן בנחיית ה- </a:t>
            </a:r>
            <a:r>
              <a:rPr lang="en-US" dirty="0"/>
              <a:t>BIBB</a:t>
            </a:r>
            <a:r>
              <a:rPr lang="he-IL" dirty="0"/>
              <a:t> ומאמצים תקני הכשרה חדשים עבור החברות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b="1" dirty="0"/>
              <a:t>3. המדינה </a:t>
            </a:r>
            <a:r>
              <a:rPr lang="he-IL" dirty="0"/>
              <a:t>מעדכנת את תוכניות הלימוד בהתאם לתקנות ההכשרה החדשות</a:t>
            </a:r>
            <a:endParaRPr lang="de-DE" dirty="0"/>
          </a:p>
          <a:p>
            <a:pPr marL="0" indent="0" algn="l">
              <a:buNone/>
            </a:pPr>
            <a:endParaRPr lang="he-IL" sz="1200" b="1" dirty="0"/>
          </a:p>
          <a:p>
            <a:pPr marL="0" indent="0" algn="r" rtl="1">
              <a:buNone/>
            </a:pPr>
            <a:r>
              <a:rPr lang="he-IL" b="1" dirty="0"/>
              <a:t>התקנים שאומצו נקבעים בתקנות הכשרה (חברות) ובתוכניות המסגרת ללימוד (בית ספר מקצועי).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9317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עקרונות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328467"/>
            <a:ext cx="10020689" cy="4332557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he-IL" b="1" dirty="0"/>
              <a:t>המסגרת: תקנים - תקנות הכשרה</a:t>
            </a:r>
          </a:p>
          <a:p>
            <a:pPr marL="0" indent="0" algn="r" rtl="1">
              <a:buNone/>
            </a:pPr>
            <a:endParaRPr lang="de-DE" sz="1600" b="1" dirty="0"/>
          </a:p>
          <a:p>
            <a:pPr marL="0" indent="0" algn="r" rtl="1">
              <a:buNone/>
            </a:pPr>
            <a:r>
              <a:rPr lang="he-IL" dirty="0"/>
              <a:t>תקני הכשרה עבור </a:t>
            </a:r>
            <a:r>
              <a:rPr lang="he-IL" u="sng" dirty="0"/>
              <a:t>ההכשרה בתוך החברה</a:t>
            </a:r>
            <a:r>
              <a:rPr lang="he-IL" dirty="0"/>
              <a:t> נקבעים </a:t>
            </a:r>
            <a:r>
              <a:rPr lang="he-IL" u="sng" dirty="0"/>
              <a:t>בתקנות ההכשרה</a:t>
            </a:r>
            <a:r>
              <a:rPr lang="he-IL" dirty="0"/>
              <a:t>:</a:t>
            </a:r>
          </a:p>
          <a:p>
            <a:pPr marL="0" indent="0" algn="r" rtl="1">
              <a:buNone/>
            </a:pPr>
            <a:endParaRPr lang="de-DE" sz="1800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שם מקצוע</a:t>
            </a:r>
            <a:r>
              <a:rPr lang="de-DE" dirty="0"/>
              <a:t> 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פרופיל מקצוע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תכנים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מסגרת זמן ומבנה זמן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דרישות הבחינה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7868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עקרונות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285335"/>
            <a:ext cx="9986183" cy="4375689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המסגרת: תקנים – מסגרת תכנית לימוד</a:t>
            </a:r>
          </a:p>
          <a:p>
            <a:pPr marL="0" indent="0" algn="r" rtl="1">
              <a:buNone/>
            </a:pPr>
            <a:endParaRPr lang="de-DE" b="1" dirty="0"/>
          </a:p>
          <a:p>
            <a:pPr marL="0" indent="0" algn="r" rtl="1">
              <a:buNone/>
            </a:pPr>
            <a:r>
              <a:rPr lang="he-IL" dirty="0"/>
              <a:t>ההכשרה </a:t>
            </a:r>
            <a:r>
              <a:rPr lang="he-IL" u="sng" dirty="0"/>
              <a:t>בבית הספר המקצועי</a:t>
            </a:r>
            <a:r>
              <a:rPr lang="he-IL" dirty="0"/>
              <a:t> מעבירה את הידע המקצועי התיאורטי הנדרש ומרחיבה את ההשכלה הכללית</a:t>
            </a:r>
            <a:r>
              <a:rPr lang="de-DE" dirty="0"/>
              <a:t>. </a:t>
            </a:r>
          </a:p>
          <a:p>
            <a:pPr marL="0" indent="0" algn="r" rtl="1">
              <a:buNone/>
            </a:pPr>
            <a:r>
              <a:rPr lang="he-IL" dirty="0"/>
              <a:t>תקני הכשרה אלה מוגדרים </a:t>
            </a:r>
            <a:r>
              <a:rPr lang="he-IL" u="sng" dirty="0"/>
              <a:t>במסגרת תכנית הלימודים</a:t>
            </a:r>
            <a:r>
              <a:rPr lang="he-IL" dirty="0"/>
              <a:t>: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מטרת למידה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תכנים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תחומי למידה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1199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C2472E5-C5F4-426B-9124-8FB895AD34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231" y="1052513"/>
            <a:ext cx="11053762" cy="1005846"/>
          </a:xfrm>
        </p:spPr>
        <p:txBody>
          <a:bodyPr/>
          <a:lstStyle/>
          <a:p>
            <a:pPr algn="r" rtl="1"/>
            <a:r>
              <a:rPr lang="he-IL" dirty="0"/>
              <a:t>המסגרת החוקית</a:t>
            </a:r>
            <a:endParaRPr lang="de-DE" dirty="0"/>
          </a:p>
          <a:p>
            <a:pPr algn="r" rtl="1"/>
            <a:r>
              <a:rPr lang="he-IL" b="1" dirty="0"/>
              <a:t>חופש העיסוק חל בהתאם לסעיף 12 לחוק יסוד.</a:t>
            </a: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52B1450-3EDD-4380-8249-F70992C5A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עקרונות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502DBF9-4496-4926-96AD-F4C23EE27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5258" y="2141489"/>
            <a:ext cx="4860000" cy="446715"/>
          </a:xfrm>
        </p:spPr>
        <p:txBody>
          <a:bodyPr/>
          <a:lstStyle/>
          <a:p>
            <a:pPr algn="r" rtl="1"/>
            <a:r>
              <a:rPr lang="he-IL" dirty="0"/>
              <a:t>חקיקה חברה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D0C62AC-FBC2-40C0-A98C-611E9CBF09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5258" y="2751515"/>
            <a:ext cx="4860000" cy="2618510"/>
          </a:xfrm>
        </p:spPr>
        <p:txBody>
          <a:bodyPr>
            <a:normAutofit/>
          </a:bodyPr>
          <a:lstStyle/>
          <a:p>
            <a:pPr algn="r" rtl="1"/>
            <a:r>
              <a:rPr lang="he-IL" dirty="0"/>
              <a:t>חוק הכשרה מקצועית</a:t>
            </a:r>
            <a:endParaRPr lang="de-DE" dirty="0"/>
          </a:p>
          <a:p>
            <a:pPr algn="r" rtl="1"/>
            <a:r>
              <a:rPr lang="he-IL" dirty="0"/>
              <a:t>חוק הגנת עבודת נוער</a:t>
            </a:r>
            <a:endParaRPr lang="de-DE" dirty="0"/>
          </a:p>
          <a:p>
            <a:pPr algn="r" rtl="1"/>
            <a:r>
              <a:rPr lang="he-IL" dirty="0"/>
              <a:t>תקנות עבודת כפיים</a:t>
            </a:r>
            <a:endParaRPr lang="de-DE" dirty="0"/>
          </a:p>
          <a:p>
            <a:pPr algn="r" rtl="1"/>
            <a:r>
              <a:rPr lang="he-IL" dirty="0"/>
              <a:t>חוק הסכם קיבוצי</a:t>
            </a:r>
            <a:endParaRPr lang="de-DE" dirty="0"/>
          </a:p>
          <a:p>
            <a:pPr algn="r" rtl="1"/>
            <a:r>
              <a:rPr lang="he-IL" dirty="0"/>
              <a:t>חוק להסדרה הזמנית של חוק לשכת המסחר והתעשייה</a:t>
            </a:r>
          </a:p>
          <a:p>
            <a:pPr algn="r" rtl="1"/>
            <a:r>
              <a:rPr lang="he-IL" dirty="0"/>
              <a:t>חוק חוקת העבודה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46BE3D0-637E-441B-B5AF-CFF35458F6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5993" y="2141489"/>
            <a:ext cx="4860000" cy="446715"/>
          </a:xfrm>
        </p:spPr>
        <p:txBody>
          <a:bodyPr/>
          <a:lstStyle/>
          <a:p>
            <a:pPr algn="r" rtl="1"/>
            <a:r>
              <a:rPr lang="he-IL" dirty="0"/>
              <a:t>חקיקת בית הספר</a:t>
            </a:r>
            <a:endParaRPr lang="de-DE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259FD15B-DBA4-4DEC-B867-842E52168B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5993" y="2751515"/>
            <a:ext cx="4860000" cy="2618510"/>
          </a:xfrm>
        </p:spPr>
        <p:txBody>
          <a:bodyPr/>
          <a:lstStyle/>
          <a:p>
            <a:pPr algn="r" rtl="1"/>
            <a:r>
              <a:rPr lang="he-IL" dirty="0"/>
              <a:t>חוק חינוך חובה כללי</a:t>
            </a:r>
            <a:endParaRPr lang="de-DE" dirty="0"/>
          </a:p>
          <a:p>
            <a:pPr algn="r" rtl="1"/>
            <a:r>
              <a:rPr lang="he-IL" dirty="0"/>
              <a:t>חוקי בתי ספר אזוריים</a:t>
            </a:r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D5E347DE-72A7-4F26-BC29-CF962A6A9F41}"/>
              </a:ext>
            </a:extLst>
          </p:cNvPr>
          <p:cNvSpPr txBox="1">
            <a:spLocks/>
          </p:cNvSpPr>
          <p:nvPr/>
        </p:nvSpPr>
        <p:spPr>
          <a:xfrm>
            <a:off x="658813" y="5385593"/>
            <a:ext cx="11053762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b="1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C18AD791-0478-47EA-81B2-9F8D99EC92EF}"/>
              </a:ext>
            </a:extLst>
          </p:cNvPr>
          <p:cNvCxnSpPr>
            <a:cxnSpLocks/>
          </p:cNvCxnSpPr>
          <p:nvPr/>
        </p:nvCxnSpPr>
        <p:spPr>
          <a:xfrm>
            <a:off x="6102241" y="2141489"/>
            <a:ext cx="0" cy="19361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EBDF1BBA-0532-493D-B90E-C32B0ED1BB75}"/>
              </a:ext>
            </a:extLst>
          </p:cNvPr>
          <p:cNvCxnSpPr>
            <a:cxnSpLocks/>
          </p:cNvCxnSpPr>
          <p:nvPr/>
        </p:nvCxnSpPr>
        <p:spPr>
          <a:xfrm>
            <a:off x="661505" y="2141489"/>
            <a:ext cx="0" cy="302378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19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9841"/>
            <a:ext cx="10066338" cy="709613"/>
          </a:xfrm>
        </p:spPr>
        <p:txBody>
          <a:bodyPr/>
          <a:lstStyle/>
          <a:p>
            <a:pPr algn="r" rtl="1"/>
            <a:r>
              <a:rPr lang="he-IL" dirty="0"/>
              <a:t>הכשרה מקצועית דואלית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479426" y="5305425"/>
            <a:ext cx="10066338" cy="1285875"/>
          </a:xfrm>
        </p:spPr>
        <p:txBody>
          <a:bodyPr/>
          <a:lstStyle/>
          <a:p>
            <a:pPr algn="r" rtl="1"/>
            <a:r>
              <a:rPr lang="he-IL" sz="2800" dirty="0"/>
              <a:t>מוטיבציות, אינטרסים ותהליך</a:t>
            </a:r>
            <a:endParaRPr lang="de-DE" sz="28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3720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שלב ההתחלה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940" y="1043277"/>
            <a:ext cx="9903056" cy="4608512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he-IL" b="1" dirty="0"/>
              <a:t>המדינה – מוטיבציה ופעולות</a:t>
            </a:r>
            <a:endParaRPr lang="de-DE" b="1" dirty="0"/>
          </a:p>
          <a:p>
            <a:pPr marL="0" indent="0" algn="r" rtl="1">
              <a:buNone/>
            </a:pPr>
            <a:endParaRPr lang="de-DE" sz="1200" b="1" dirty="0"/>
          </a:p>
          <a:p>
            <a:pPr marL="0" indent="0" algn="r" rtl="1">
              <a:buNone/>
            </a:pPr>
            <a:r>
              <a:rPr lang="he-IL" b="1" dirty="0"/>
              <a:t>מוטיבציה: </a:t>
            </a:r>
            <a:r>
              <a:rPr lang="he-IL" dirty="0"/>
              <a:t>גרמניה זקוקה למומחים מוסמכים בכדי להבטיח צמיחה והתפתחות</a:t>
            </a:r>
            <a:r>
              <a:rPr lang="de-DE" dirty="0"/>
              <a:t>.</a:t>
            </a:r>
          </a:p>
          <a:p>
            <a:pPr marL="0" indent="0" algn="r" rtl="1">
              <a:buNone/>
            </a:pPr>
            <a:r>
              <a:rPr lang="he-IL" b="1" dirty="0"/>
              <a:t>מסקנה: </a:t>
            </a:r>
            <a:r>
              <a:rPr lang="he-IL" dirty="0"/>
              <a:t>עלינו לחזק ולנווט את מערכת החינוך וההכשרה המקצועית הדואלית.</a:t>
            </a:r>
          </a:p>
          <a:p>
            <a:pPr marL="0" indent="0" algn="r" rtl="1">
              <a:buNone/>
            </a:pPr>
            <a:endParaRPr lang="he-IL" sz="1100" b="1" dirty="0"/>
          </a:p>
          <a:p>
            <a:pPr marL="0" indent="0" algn="r" rtl="1">
              <a:buNone/>
            </a:pPr>
            <a:r>
              <a:rPr lang="he-IL" b="1" dirty="0"/>
              <a:t>פעולות:</a:t>
            </a: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יצירת </a:t>
            </a:r>
            <a:r>
              <a:rPr lang="he-IL" dirty="0" err="1"/>
              <a:t>ועידכון</a:t>
            </a:r>
            <a:r>
              <a:rPr lang="he-IL" dirty="0"/>
              <a:t> מסגרת משפטית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הזמנת שאר המשתתפים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סקירה ופיתוח המערכת (בין היתר על ידי ה- </a:t>
            </a:r>
            <a:r>
              <a:rPr lang="en-US" dirty="0"/>
              <a:t>BIBB</a:t>
            </a:r>
            <a:r>
              <a:rPr lang="he-IL" dirty="0"/>
              <a:t>)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00D68E0-B6D7-42B6-9B80-E3780F92B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76" y="2700083"/>
            <a:ext cx="2564929" cy="297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93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שלב ההתחלה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250829"/>
            <a:ext cx="10279481" cy="4410195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מוטיבציה ושלב ההתחלה – צעירים</a:t>
            </a:r>
          </a:p>
          <a:p>
            <a:pPr marL="0" indent="0" algn="r" rtl="1">
              <a:buNone/>
            </a:pPr>
            <a:endParaRPr lang="de-DE" dirty="0"/>
          </a:p>
          <a:p>
            <a:pPr marL="0" indent="0" algn="r" rtl="1">
              <a:buNone/>
            </a:pPr>
            <a:r>
              <a:rPr lang="he-IL" b="1" dirty="0"/>
              <a:t>מוטיבציה: </a:t>
            </a:r>
            <a:r>
              <a:rPr lang="he-IL" dirty="0"/>
              <a:t>"אני רוצה להיות ל.....!"</a:t>
            </a:r>
            <a:endParaRPr lang="de-DE" dirty="0"/>
          </a:p>
          <a:p>
            <a:pPr marL="0" indent="0" algn="r" rtl="1">
              <a:buNone/>
            </a:pPr>
            <a:r>
              <a:rPr lang="he-IL" b="1" dirty="0"/>
              <a:t>שלב ההתחלה:</a:t>
            </a: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חיפוש חברות פוטנציאליות ובדיקת הצעות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הגשת מועמדות בכתב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במידה ורלבנטי – הליכי בחירה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בחירת החברה המכשירה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חתימה על חוזה הכשרה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BC858AD-81EA-4AB1-BEB0-63CF9C463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82" y="1176378"/>
            <a:ext cx="3899011" cy="436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73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שלב ההתחלה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0132832" cy="4608512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מוטיבציה ושלב ההתחלה – חברה</a:t>
            </a:r>
            <a:endParaRPr lang="de-DE" b="1" dirty="0"/>
          </a:p>
          <a:p>
            <a:pPr marL="0" indent="0" algn="r" rtl="1">
              <a:buNone/>
            </a:pPr>
            <a:endParaRPr lang="de-DE" dirty="0"/>
          </a:p>
          <a:p>
            <a:pPr marL="0" indent="0" algn="r" rtl="1">
              <a:buNone/>
            </a:pPr>
            <a:r>
              <a:rPr lang="he-IL" b="1" dirty="0"/>
              <a:t>מוטיבציה: </a:t>
            </a:r>
            <a:r>
              <a:rPr lang="he-IL" dirty="0"/>
              <a:t>"אני רוצה ביטחון למילוי משרות פנויות"</a:t>
            </a:r>
          </a:p>
          <a:p>
            <a:pPr marL="0" indent="0" algn="r" rtl="1">
              <a:buNone/>
            </a:pPr>
            <a:r>
              <a:rPr lang="he-IL" b="1" dirty="0"/>
              <a:t>שלב ההתחלה:</a:t>
            </a: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קבלת אישור של חברה מכשירה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הצעת מקומות להכשרה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הערכת מועמדויות בכתב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בחירת החניכים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חתימה על חוזה הכשרה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15E939C-D805-483C-9713-9F955B54F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13" y="2825307"/>
            <a:ext cx="4270016" cy="314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86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9F7B-AC44-4DD5-9866-FB065F08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תוכן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F2FB5E-94C3-4240-ADE2-8092604A8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9865413" cy="4608512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he-IL" b="1" dirty="0"/>
              <a:t>ההכשרה המקצועית הדואלית בגרמניה</a:t>
            </a:r>
            <a:endParaRPr lang="de-DE" b="1" dirty="0"/>
          </a:p>
          <a:p>
            <a:pPr marL="0" indent="0" algn="r" rtl="1">
              <a:buNone/>
            </a:pPr>
            <a:endParaRPr lang="de-DE" b="1" dirty="0"/>
          </a:p>
          <a:p>
            <a:pPr marL="1352550" lvl="1" indent="-457200" algn="r" rtl="1">
              <a:buFont typeface="+mj-lt"/>
              <a:buAutoNum type="arabicPeriod"/>
            </a:pPr>
            <a:r>
              <a:rPr lang="he-IL" b="1" dirty="0"/>
              <a:t>עקרונות ותנאי מסגרת</a:t>
            </a:r>
            <a:endParaRPr lang="de-DE" b="1" dirty="0"/>
          </a:p>
          <a:p>
            <a:pPr marL="1352550" lvl="1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he-IL" b="1" dirty="0"/>
              <a:t>מוטיבציות, אינטרסים, תהליך</a:t>
            </a:r>
            <a:endParaRPr lang="de-DE" b="1" dirty="0"/>
          </a:p>
          <a:p>
            <a:pPr marL="1352550" lvl="1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he-IL" b="1" dirty="0"/>
              <a:t>המודל להצלחה</a:t>
            </a:r>
            <a:endParaRPr lang="de-DE" b="1" dirty="0"/>
          </a:p>
          <a:p>
            <a:pPr marL="0" indent="0">
              <a:buNone/>
            </a:pP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465075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תהליך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6685" y="1268082"/>
            <a:ext cx="6965669" cy="4410285"/>
          </a:xfrm>
        </p:spPr>
        <p:txBody>
          <a:bodyPr>
            <a:normAutofit lnSpcReduction="10000"/>
          </a:bodyPr>
          <a:lstStyle/>
          <a:p>
            <a:pPr marL="0" indent="0" algn="r" rtl="1">
              <a:buNone/>
            </a:pPr>
            <a:r>
              <a:rPr lang="he-IL" b="1" dirty="0"/>
              <a:t>חוזה ההכשרה</a:t>
            </a:r>
            <a:endParaRPr lang="de-DE" b="1" dirty="0"/>
          </a:p>
          <a:p>
            <a:pPr marL="0" indent="0" algn="r" rtl="1">
              <a:buNone/>
            </a:pPr>
            <a:endParaRPr lang="de-DE" sz="1400" b="1" dirty="0"/>
          </a:p>
          <a:p>
            <a:pPr marL="0" indent="0" algn="r" rtl="1">
              <a:buNone/>
            </a:pPr>
            <a:r>
              <a:rPr lang="he-IL" dirty="0"/>
              <a:t>ההכשרה המקצועית מתחילה בחתימת חוזה ההכשרה בין המעסיק לבין החניך.</a:t>
            </a:r>
          </a:p>
          <a:p>
            <a:pPr marL="0" indent="0" algn="r" rtl="1">
              <a:buNone/>
            </a:pPr>
            <a:r>
              <a:rPr lang="he-IL" dirty="0"/>
              <a:t>חוזה ההכשרה מסדיר: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משך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תכנים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תקופת ניסיון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תוכן העניינים ולוח זמנים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דמי הכשרה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זכויות וחובות של שני הצדדים</a:t>
            </a:r>
            <a:endParaRPr lang="de-DE" dirty="0"/>
          </a:p>
          <a:p>
            <a:pPr lvl="1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BAB343E-8FC8-4A17-83B2-DB966D9DE4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9" t="40907" r="15489" b="-1"/>
          <a:stretch/>
        </p:blipFill>
        <p:spPr>
          <a:xfrm>
            <a:off x="217704" y="1330852"/>
            <a:ext cx="3543301" cy="373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30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8246B10-35B2-4A92-ABB5-279C37247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9776" y="1711183"/>
            <a:ext cx="4860000" cy="446715"/>
          </a:xfrm>
        </p:spPr>
        <p:txBody>
          <a:bodyPr/>
          <a:lstStyle/>
          <a:p>
            <a:pPr algn="r" rtl="1"/>
            <a:r>
              <a:rPr lang="he-IL" dirty="0"/>
              <a:t>70% הכשרה בחברה</a:t>
            </a:r>
            <a:endParaRPr lang="de-DE" b="1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A3DF00B-E700-4914-9E72-E58906D847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0877" y="1711183"/>
            <a:ext cx="4860000" cy="446715"/>
          </a:xfrm>
        </p:spPr>
        <p:txBody>
          <a:bodyPr/>
          <a:lstStyle/>
          <a:p>
            <a:pPr algn="r" rtl="1"/>
            <a:r>
              <a:rPr lang="he-IL" dirty="0"/>
              <a:t>30% לימודים בבית הספר המקצועי</a:t>
            </a:r>
            <a:endParaRPr lang="de-DE" b="1" dirty="0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B7A1AD76-8C12-4677-98F8-8620702B098E}"/>
              </a:ext>
            </a:extLst>
          </p:cNvPr>
          <p:cNvCxnSpPr>
            <a:cxnSpLocks/>
          </p:cNvCxnSpPr>
          <p:nvPr/>
        </p:nvCxnSpPr>
        <p:spPr>
          <a:xfrm>
            <a:off x="6188499" y="1711183"/>
            <a:ext cx="0" cy="161586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12204B2E-2F42-4E80-B008-17B0746FA150}"/>
              </a:ext>
            </a:extLst>
          </p:cNvPr>
          <p:cNvCxnSpPr>
            <a:cxnSpLocks/>
          </p:cNvCxnSpPr>
          <p:nvPr/>
        </p:nvCxnSpPr>
        <p:spPr>
          <a:xfrm>
            <a:off x="687397" y="1711183"/>
            <a:ext cx="0" cy="251364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תהליך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052993-4656-4772-AAD9-7390BBAB3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9776" y="2321209"/>
            <a:ext cx="4860000" cy="2217173"/>
          </a:xfrm>
        </p:spPr>
        <p:txBody>
          <a:bodyPr/>
          <a:lstStyle/>
          <a:p>
            <a:pPr algn="r" rtl="1"/>
            <a:r>
              <a:rPr lang="he-IL" dirty="0"/>
              <a:t>הכשרה מובנית בתנאי עבודה אמיתיים</a:t>
            </a:r>
          </a:p>
          <a:p>
            <a:pPr algn="r" rtl="1"/>
            <a:r>
              <a:rPr lang="he-IL" dirty="0"/>
              <a:t>החניכים עובדים בתהליכים קונקרטיים</a:t>
            </a:r>
          </a:p>
          <a:p>
            <a:pPr algn="r" rtl="1"/>
            <a:r>
              <a:rPr lang="he-IL" dirty="0"/>
              <a:t>החניכים מקבלים דמי הכשרה</a:t>
            </a:r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54451FB-F4E2-4629-8031-D4DE2D7688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0877" y="2321209"/>
            <a:ext cx="4860000" cy="2217173"/>
          </a:xfrm>
        </p:spPr>
        <p:txBody>
          <a:bodyPr/>
          <a:lstStyle/>
          <a:p>
            <a:pPr algn="r" rtl="1"/>
            <a:r>
              <a:rPr lang="he-IL" dirty="0"/>
              <a:t>הדרכה בכיתה</a:t>
            </a:r>
            <a:endParaRPr lang="de-DE" dirty="0"/>
          </a:p>
          <a:p>
            <a:pPr algn="r" rtl="1"/>
            <a:r>
              <a:rPr lang="he-IL" dirty="0"/>
              <a:t>2/3 נושאים הקשורים למקצוע</a:t>
            </a:r>
            <a:endParaRPr lang="de-DE" dirty="0"/>
          </a:p>
          <a:p>
            <a:pPr algn="r" rtl="1"/>
            <a:r>
              <a:rPr lang="he-IL" dirty="0"/>
              <a:t>1/3 השכלה כללית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EE81DD7-7968-4CBF-8A65-2F88330A4C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7115" y="921318"/>
            <a:ext cx="11053762" cy="552679"/>
          </a:xfrm>
        </p:spPr>
        <p:txBody>
          <a:bodyPr>
            <a:normAutofit/>
          </a:bodyPr>
          <a:lstStyle/>
          <a:p>
            <a:pPr algn="r" rtl="1"/>
            <a:r>
              <a:rPr lang="he-IL" b="1" dirty="0"/>
              <a:t>למידה דואלית בשני מוקדי הכשרה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B2590B8-67E7-4575-815A-1669C50F68D0}"/>
              </a:ext>
            </a:extLst>
          </p:cNvPr>
          <p:cNvSpPr txBox="1">
            <a:spLocks/>
          </p:cNvSpPr>
          <p:nvPr/>
        </p:nvSpPr>
        <p:spPr>
          <a:xfrm>
            <a:off x="650187" y="5385593"/>
            <a:ext cx="8873376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he-IL" b="1" dirty="0"/>
              <a:t>הכשרה מקצועית דואלית אורכת שנתיים עד שלוש וחצי שנים.</a:t>
            </a:r>
            <a:endParaRPr lang="de-DE" b="1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653E254-E1F1-451C-AD64-49D2E7055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071" y="3411728"/>
            <a:ext cx="6747093" cy="188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530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תהליך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319841"/>
            <a:ext cx="9986183" cy="4341183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בחינת גמר</a:t>
            </a:r>
            <a:endParaRPr lang="de-DE" b="1" dirty="0"/>
          </a:p>
          <a:p>
            <a:pPr marL="0" indent="0" algn="r" rtl="1">
              <a:buNone/>
            </a:pPr>
            <a:endParaRPr lang="de-DE" sz="1200" dirty="0"/>
          </a:p>
          <a:p>
            <a:pPr marL="0" indent="0" algn="r" rtl="1">
              <a:buNone/>
            </a:pPr>
            <a:r>
              <a:rPr lang="he-IL" b="1" dirty="0"/>
              <a:t>בחינת גמר</a:t>
            </a: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מאורגנת על ידי הלשכות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חלק תיאורטי וחלק מעשי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ועדת הבחינה מורכבת מ –</a:t>
            </a:r>
            <a:endParaRPr lang="de-DE" dirty="0"/>
          </a:p>
          <a:p>
            <a:pPr lvl="2" algn="r" rtl="1">
              <a:buFont typeface="Wingdings 3" panose="05040102010807070707" pitchFamily="18" charset="2"/>
              <a:buChar char="t"/>
            </a:pPr>
            <a:r>
              <a:rPr lang="he-IL" dirty="0"/>
              <a:t>מעסיקים</a:t>
            </a:r>
            <a:endParaRPr lang="de-DE" dirty="0"/>
          </a:p>
          <a:p>
            <a:pPr lvl="2" algn="r" rtl="1">
              <a:buFont typeface="Wingdings 3" panose="05040102010807070707" pitchFamily="18" charset="2"/>
              <a:buChar char="t"/>
            </a:pPr>
            <a:r>
              <a:rPr lang="he-IL" dirty="0"/>
              <a:t>עובדים (בתפקיד נציגי האיגוד המקצועי)</a:t>
            </a:r>
            <a:endParaRPr lang="de-DE" dirty="0"/>
          </a:p>
          <a:p>
            <a:pPr lvl="2" algn="r" rtl="1">
              <a:buFont typeface="Wingdings 3" panose="05040102010807070707" pitchFamily="18" charset="2"/>
              <a:buChar char="t"/>
            </a:pPr>
            <a:r>
              <a:rPr lang="he-IL" dirty="0"/>
              <a:t>מורים בבתי ספר מקצועיים (בתפקיד נציגי המדינה)</a:t>
            </a:r>
          </a:p>
          <a:p>
            <a:pPr lvl="2" algn="r" rtl="1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606345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תהליך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388853"/>
            <a:ext cx="9874040" cy="4272172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בחינת הגמר</a:t>
            </a:r>
            <a:endParaRPr lang="de-DE" b="1" dirty="0"/>
          </a:p>
          <a:p>
            <a:pPr marL="0" indent="0" algn="r" rtl="1">
              <a:buNone/>
            </a:pPr>
            <a:endParaRPr lang="de-DE" sz="1400" dirty="0"/>
          </a:p>
          <a:p>
            <a:pPr marL="0" indent="0" algn="r" rtl="1">
              <a:buNone/>
            </a:pPr>
            <a:r>
              <a:rPr lang="he-IL" b="1" dirty="0"/>
              <a:t>תעודת הכשרה</a:t>
            </a:r>
            <a:endParaRPr lang="de-DE" b="1" dirty="0"/>
          </a:p>
          <a:p>
            <a:pPr lvl="1" algn="r" rtl="1"/>
            <a:r>
              <a:rPr lang="he-IL" dirty="0"/>
              <a:t>מונפקת על ידי הלשכה</a:t>
            </a:r>
            <a:endParaRPr lang="de-DE" dirty="0"/>
          </a:p>
          <a:p>
            <a:pPr lvl="1" algn="r" rtl="1"/>
            <a:r>
              <a:rPr lang="he-IL" dirty="0"/>
              <a:t>הסמכה מוכרת מהמדינה</a:t>
            </a:r>
            <a:endParaRPr lang="de-DE" dirty="0"/>
          </a:p>
          <a:p>
            <a:pPr marL="0" indent="0" algn="r" rtl="1">
              <a:buNone/>
            </a:pPr>
            <a:endParaRPr lang="de-DE" dirty="0"/>
          </a:p>
          <a:p>
            <a:pPr marL="0" indent="0" algn="r" rtl="1">
              <a:buNone/>
            </a:pPr>
            <a:r>
              <a:rPr lang="he-IL" b="1" dirty="0"/>
              <a:t>סיום מוצלח מסיים את ההכשרה. </a:t>
            </a:r>
          </a:p>
          <a:p>
            <a:pPr marL="0" indent="0" algn="r" rtl="1">
              <a:buNone/>
            </a:pPr>
            <a:r>
              <a:rPr lang="he-IL" b="1" dirty="0"/>
              <a:t>הקריירה המקצועית מתחילה</a:t>
            </a:r>
            <a:r>
              <a:rPr lang="de-DE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5008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תהליך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362973"/>
            <a:ext cx="9917172" cy="4298051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he-IL" b="1" dirty="0"/>
              <a:t>תחילת הקריירה המקצועית: הזדמנויות</a:t>
            </a:r>
          </a:p>
          <a:p>
            <a:pPr marL="0" indent="0" algn="r" rtl="1">
              <a:buNone/>
            </a:pPr>
            <a:endParaRPr lang="de-DE" sz="1200" b="1" dirty="0"/>
          </a:p>
          <a:p>
            <a:pPr marL="0" indent="0" algn="r" rtl="1">
              <a:buNone/>
            </a:pPr>
            <a:r>
              <a:rPr lang="he-IL" b="1" dirty="0"/>
              <a:t>בשוק העבודה</a:t>
            </a: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חוזה עבודה ישיר עם החברה המכשירה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חוזה עבודה בחברה אחרת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תעסוקה בתחום מקצועי אחר</a:t>
            </a:r>
            <a:endParaRPr lang="de-DE" dirty="0"/>
          </a:p>
          <a:p>
            <a:pPr marL="0" indent="0" algn="r" rtl="1">
              <a:buNone/>
            </a:pPr>
            <a:r>
              <a:rPr lang="he-IL" b="1" dirty="0"/>
              <a:t>המשך הכשרה</a:t>
            </a: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הכשרת-המשך והכשרה משלימה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לימודים ("תחום שלישוני")</a:t>
            </a:r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BE25678-3DF6-4701-A408-203376D4D3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89" y="1689333"/>
            <a:ext cx="3112201" cy="333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02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8603"/>
            <a:ext cx="10066338" cy="709613"/>
          </a:xfrm>
        </p:spPr>
        <p:txBody>
          <a:bodyPr/>
          <a:lstStyle/>
          <a:p>
            <a:pPr algn="r" rtl="1"/>
            <a:r>
              <a:rPr lang="he-IL" dirty="0"/>
              <a:t>הכשרה מקצועית דואלית:</a:t>
            </a:r>
            <a:endParaRPr lang="de-DE" dirty="0"/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479426" y="5305425"/>
            <a:ext cx="10066338" cy="1285875"/>
          </a:xfrm>
        </p:spPr>
        <p:txBody>
          <a:bodyPr/>
          <a:lstStyle/>
          <a:p>
            <a:pPr algn="r" rtl="1"/>
            <a:r>
              <a:rPr lang="he-IL" sz="2800" dirty="0"/>
              <a:t>מודל ההצלחה</a:t>
            </a:r>
            <a:endParaRPr lang="de-DE" sz="28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5225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7D90CCD-CD02-462B-83EC-F5E5E4CE7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כיצד פועלת ההכשרה המקצועית הדואלית?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B7A31FD-3935-4812-B441-C59053FC0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0029315" cy="4608512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סיכום</a:t>
            </a:r>
            <a:endParaRPr lang="de-DE" b="1" dirty="0"/>
          </a:p>
          <a:p>
            <a:pPr marL="0" indent="0" algn="r" rtl="1">
              <a:buNone/>
            </a:pPr>
            <a:endParaRPr lang="de-DE" b="1" dirty="0"/>
          </a:p>
          <a:p>
            <a:pPr marL="0" indent="0" algn="r" rtl="1">
              <a:buNone/>
            </a:pPr>
            <a:r>
              <a:rPr lang="he-IL" b="1" dirty="0"/>
              <a:t>תהליך</a:t>
            </a: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הכשרה במקביל בחברה (70%) ובבית הספר המקצועי (30%): "דואלי"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הכשרה עם תוכן מוגדר ומשך (חוזה הכשרה)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הדרכה בתהליך העבודה הקונקרטי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בחינת גמר בפני ועדה עצמאית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9427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29020E-E24C-4E3B-8219-F011B12AD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כיצד פועלת ההכשרה המקצועית הדואלית?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4CAE68A-4834-4B0D-B690-448C0BC02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457863"/>
            <a:ext cx="9960304" cy="4203161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סיכום</a:t>
            </a:r>
            <a:endParaRPr lang="de-DE" b="1" dirty="0"/>
          </a:p>
          <a:p>
            <a:pPr marL="0" indent="0" algn="r" rtl="1">
              <a:buNone/>
            </a:pPr>
            <a:endParaRPr lang="de-DE" sz="1800" b="1" dirty="0"/>
          </a:p>
          <a:p>
            <a:pPr marL="0" indent="0" algn="r" rtl="1">
              <a:buNone/>
            </a:pPr>
            <a:r>
              <a:rPr lang="he-IL" b="1" dirty="0"/>
              <a:t>מסגרת</a:t>
            </a: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המדינה מבטיחה את המסגרת החוקית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המדינה מארגנת את החלק ההכשרתי בבית הספר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הלשכות והשותפים החברתיים מגדירים את היקף ותוכן ההכשרה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הלשכות כגוף מוסמך מפקחים על ההכשרה בחברה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0697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8FB1C-AC20-44E4-9B45-A9C4291DF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מדוע מצליחה ההכשרה המקצועית הדואלית בגרמניה?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EF0426-79DB-4039-845A-F7DF4D81B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319841"/>
            <a:ext cx="10081074" cy="4341183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he-IL" b="1" dirty="0"/>
              <a:t>גורמי הצלחה</a:t>
            </a:r>
            <a:endParaRPr lang="de-DE" b="1" dirty="0"/>
          </a:p>
          <a:p>
            <a:pPr algn="r" rtl="1">
              <a:buFont typeface="Wingdings 3" panose="05040102010807070707" pitchFamily="18" charset="2"/>
              <a:buChar char="t"/>
            </a:pPr>
            <a:endParaRPr lang="de-DE" sz="1600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מערכת שצמחה באופן היסטורי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הכרה חברתית גבוהה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מצב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win-win</a:t>
            </a:r>
            <a:r>
              <a:rPr lang="de-DE" dirty="0"/>
              <a:t> </a:t>
            </a:r>
            <a:r>
              <a:rPr lang="he-IL" dirty="0"/>
              <a:t> לחניכים וחברות 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הכשרה בהתאם לצורך בעובדים מיומנים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מוסדות חזקים (לשכות, שותפים חברתיים, חברות קטנות ובינוניות)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כל המעורבים עוזרים לעצב את המערכת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גמישות והתאמה גבוהה של המערכת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2608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9F7B-AC44-4DD5-9866-FB065F08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חמש אבני יסוד של הכשרה מקצועית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F2FB5E-94C3-4240-ADE2-8092604A8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509623"/>
            <a:ext cx="10098327" cy="4151402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he-IL" b="1" dirty="0"/>
              <a:t>אבני היסוד</a:t>
            </a:r>
            <a:endParaRPr lang="de-DE" b="1" dirty="0"/>
          </a:p>
          <a:p>
            <a:pPr marL="0" indent="0" algn="r" rtl="1">
              <a:buNone/>
            </a:pPr>
            <a:endParaRPr lang="de-DE" sz="1600" b="1" dirty="0"/>
          </a:p>
          <a:p>
            <a:pPr marL="1352550" lvl="1" indent="-457200" algn="r" rtl="1">
              <a:buFont typeface="+mj-lt"/>
              <a:buAutoNum type="arabicPeriod"/>
            </a:pPr>
            <a:r>
              <a:rPr lang="he-IL" b="1" dirty="0"/>
              <a:t>שיתוף פעולה בין המדינה, הכלכלה והשותפים החברתיים</a:t>
            </a:r>
            <a:endParaRPr lang="de-DE" b="1" dirty="0"/>
          </a:p>
          <a:p>
            <a:pPr marL="1352550" lvl="1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he-IL" b="1" dirty="0"/>
              <a:t>למידה בהליך העבודה</a:t>
            </a:r>
            <a:endParaRPr lang="de-DE" b="1" dirty="0"/>
          </a:p>
          <a:p>
            <a:pPr marL="1352550" lvl="1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he-IL" b="1" dirty="0"/>
              <a:t>תקנים לאומיים כלליים מוכרים</a:t>
            </a:r>
            <a:endParaRPr lang="de-DE" b="1" dirty="0"/>
          </a:p>
          <a:p>
            <a:pPr marL="1352550" lvl="1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he-IL" b="1" dirty="0"/>
              <a:t>צוות הכשרה מקצועי מוסמך</a:t>
            </a:r>
            <a:endParaRPr lang="de-DE" b="1" dirty="0"/>
          </a:p>
          <a:p>
            <a:pPr marL="1352550" lvl="1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he-IL" b="1" dirty="0"/>
              <a:t>מחקר ויעוץ ממוסדים</a:t>
            </a:r>
            <a:endParaRPr lang="de-DE" b="1" dirty="0"/>
          </a:p>
          <a:p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360022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830223"/>
            <a:ext cx="10066338" cy="709613"/>
          </a:xfrm>
        </p:spPr>
        <p:txBody>
          <a:bodyPr/>
          <a:lstStyle/>
          <a:p>
            <a:pPr algn="r" rtl="1"/>
            <a:r>
              <a:rPr lang="he-IL" dirty="0"/>
              <a:t>ההכשרה הדואלית המקצועית</a:t>
            </a:r>
            <a:endParaRPr lang="de-DE" dirty="0"/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479426" y="5305425"/>
            <a:ext cx="10066338" cy="1285875"/>
          </a:xfrm>
        </p:spPr>
        <p:txBody>
          <a:bodyPr/>
          <a:lstStyle/>
          <a:p>
            <a:pPr algn="r" rtl="1"/>
            <a:r>
              <a:rPr lang="he-IL" sz="2800" dirty="0"/>
              <a:t>עקרונות ותנאי מסגרת</a:t>
            </a:r>
            <a:endParaRPr lang="de-DE" sz="2800" dirty="0"/>
          </a:p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1A858B1-EC6D-41C9-B420-98B313415A2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1679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A385F2-5B02-400E-B8C0-E5D8E9858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יתרונות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65F475-A2DC-4682-B1B0-A05E14F76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457865"/>
            <a:ext cx="10055195" cy="4203160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יתרונות לחניכים:</a:t>
            </a:r>
            <a:endParaRPr lang="de-DE" b="1" dirty="0"/>
          </a:p>
          <a:p>
            <a:pPr marL="0" indent="0" algn="r" rtl="1">
              <a:buNone/>
            </a:pPr>
            <a:r>
              <a:rPr lang="he-IL" dirty="0"/>
              <a:t>ההכשרה המקצועית הדואלית היא ההכנה האידיאלית לכניסה חיי עבודה:</a:t>
            </a:r>
          </a:p>
          <a:p>
            <a:pPr marL="0" indent="0" algn="r" rtl="1">
              <a:buNone/>
            </a:pP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כישורים מיוחדים וכישורים לתפקיד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תנאי עבודה אמיתיים (מכונות, תהליכים, אווירת עבודה)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דמי הכשרה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24159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8C119-155F-4B6A-AFA5-0F43F2CFA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יתרונות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F39B61-C3EF-4F87-A939-3EA5C9F4A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337093"/>
            <a:ext cx="10521021" cy="4323931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יתרונות לחברות:</a:t>
            </a:r>
            <a:endParaRPr lang="de-DE" b="1" dirty="0"/>
          </a:p>
          <a:p>
            <a:pPr marL="0" indent="0" algn="r" rtl="1">
              <a:buNone/>
            </a:pPr>
            <a:r>
              <a:rPr lang="he-IL" dirty="0"/>
              <a:t>ההכשרה המקצועית הדואלית מבטיחה צוות מוסמך מצוין:</a:t>
            </a:r>
          </a:p>
          <a:p>
            <a:pPr marL="0" indent="0" algn="r" rtl="1">
              <a:buNone/>
            </a:pP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כוחות עבודה מיומנים בהתאם לדרישות החברה (בניגוד לדורשי עבודה חיצוניים)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פרודוקטיביות (אמורטיזציה מהירה)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השתתפות פעילה של הכלכלה בפיתוח תקני הכשרה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תרומה לאחריות חברתית תאגידית (</a:t>
            </a:r>
            <a:r>
              <a:rPr lang="en-US" dirty="0"/>
              <a:t>CSR</a:t>
            </a:r>
            <a:r>
              <a:rPr lang="he-IL" dirty="0"/>
              <a:t>)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785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496F86-45F2-47D2-9135-928021D9D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יתרונות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2D72C8-748D-4BBF-9372-8DD98923C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423357"/>
            <a:ext cx="9977557" cy="4237667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יתרונות למדינה ולחברה:</a:t>
            </a:r>
            <a:endParaRPr lang="de-DE" b="1" dirty="0"/>
          </a:p>
          <a:p>
            <a:pPr marL="0" indent="0" algn="r" rtl="1">
              <a:buNone/>
            </a:pPr>
            <a:r>
              <a:rPr lang="he-IL" dirty="0"/>
              <a:t>תועלת הדדית, שגשוג ושלום חברתי:</a:t>
            </a:r>
            <a:endParaRPr lang="de-DE" dirty="0"/>
          </a:p>
          <a:p>
            <a:pPr marL="0" indent="0" algn="r" rtl="1">
              <a:buNone/>
            </a:pP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תפוקה כלכלית גבוהה </a:t>
            </a:r>
            <a:r>
              <a:rPr lang="he-IL" dirty="0" err="1"/>
              <a:t>ופיריון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שוק עבודה מתואם (היצע / ביקוש)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שילוב כלכלי וחברתי של צעירים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השפעה של כל המעורבים בתהליך ההכשרה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57983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4553B0-AADC-4DD0-BABE-9F9E2C2A8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אתגרים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B2B7F0-31F9-4464-8379-019CAD702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595887"/>
            <a:ext cx="10227723" cy="4065138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אתגרים מנקודת המבט של החניכים</a:t>
            </a:r>
          </a:p>
          <a:p>
            <a:pPr marL="0" indent="0" algn="r" rtl="1">
              <a:buNone/>
            </a:pP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אי התאמה בין מקומות הכשרה מבוקשים ופתוחים (חוסר במקומות)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גישה להכשרה מקצועית דואלית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הגדלת הדרישות המקצועיות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למידה לכל החיים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70126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C07151-C977-4B96-AC42-968A0C22D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אתגרים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C693265-CF8A-4FCA-A769-BA86F15A9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r>
              <a:rPr lang="he-IL" b="1" dirty="0"/>
              <a:t>אתגרים מנקודת המבט של החברות</a:t>
            </a:r>
          </a:p>
          <a:p>
            <a:pPr marL="0" indent="0" algn="r" rtl="1">
              <a:buNone/>
            </a:pP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אי התאמה בין מקומות הכשרה מבוקשים ופתוחים (מחסור במועמדים)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"בשלות להכשרה"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הכלת אנשים בעלי מוגבלויות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הכלת מהגרים ומהגרות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06948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3E7821-62C1-4ABD-8548-CA99D6215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אתגרים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FCC598-EDBC-43C4-9C94-5DAE8EFA0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449237"/>
            <a:ext cx="10063821" cy="4211787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אתגרים מנקודת המבט של המדינה והחברה</a:t>
            </a:r>
            <a:endParaRPr lang="de-DE" b="1" dirty="0"/>
          </a:p>
          <a:p>
            <a:pPr marL="0" indent="0" algn="r" rtl="1">
              <a:buNone/>
            </a:pP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שינוי דמוגרפי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מחסור צפוי בעובדים מיומנים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מגמת אקדמיזציה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הבדלים בין אזורים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הכלה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06553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93842-BB68-4495-9D81-E68008BC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מידע נוסף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530CC76-DD33-4601-A95F-E377CFFD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896" y="1052513"/>
            <a:ext cx="11193881" cy="4608512"/>
          </a:xfrm>
        </p:spPr>
        <p:txBody>
          <a:bodyPr numCol="2" spcCol="360000">
            <a:normAutofit fontScale="92500" lnSpcReduction="20000"/>
          </a:bodyPr>
          <a:lstStyle/>
          <a:p>
            <a:pPr marL="0" indent="0" algn="r" rtl="1">
              <a:buNone/>
            </a:pPr>
            <a:r>
              <a:rPr lang="he-IL" b="1" dirty="0"/>
              <a:t>מספרים ועובדות</a:t>
            </a: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sz="2000" noProof="0" dirty="0"/>
              <a:t>דו"ח נתונים </a:t>
            </a:r>
            <a:r>
              <a:rPr lang="en-US" sz="2000" noProof="0" dirty="0"/>
              <a:t>BIBB</a:t>
            </a:r>
            <a:r>
              <a:rPr lang="he-IL" sz="2000" noProof="0" dirty="0"/>
              <a:t> </a:t>
            </a:r>
            <a:r>
              <a:rPr lang="de-DE" dirty="0"/>
              <a:t>(</a:t>
            </a:r>
            <a:r>
              <a:rPr lang="de-DE" dirty="0">
                <a:hlinkClick r:id="rId2"/>
              </a:rPr>
              <a:t>link</a:t>
            </a:r>
            <a:r>
              <a:rPr lang="de-DE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הלשכה המרכזית לסטטיסטיקה </a:t>
            </a:r>
            <a:r>
              <a:rPr lang="de-DE" dirty="0"/>
              <a:t>(</a:t>
            </a:r>
            <a:r>
              <a:rPr lang="de-DE" dirty="0">
                <a:hlinkClick r:id="rId3"/>
              </a:rPr>
              <a:t>link</a:t>
            </a:r>
            <a:r>
              <a:rPr lang="de-DE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פורטל נתוני המשרד הפדרלי לחינוך ומחקר</a:t>
            </a:r>
            <a:r>
              <a:rPr lang="de-DE" dirty="0"/>
              <a:t>(</a:t>
            </a:r>
            <a:r>
              <a:rPr lang="de-DE" dirty="0">
                <a:hlinkClick r:id="rId4"/>
              </a:rPr>
              <a:t>link</a:t>
            </a:r>
            <a:r>
              <a:rPr lang="de-DE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דין וחשבון ההכשרה המקצועית </a:t>
            </a:r>
            <a:r>
              <a:rPr lang="de-DE" dirty="0"/>
              <a:t> (</a:t>
            </a:r>
            <a:r>
              <a:rPr lang="de-DE" dirty="0">
                <a:hlinkClick r:id="rId5"/>
              </a:rPr>
              <a:t>link</a:t>
            </a:r>
            <a:r>
              <a:rPr lang="de-DE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 algn="r" rtl="1">
              <a:buNone/>
            </a:pPr>
            <a:r>
              <a:rPr lang="he-IL" b="1" dirty="0"/>
              <a:t>תקני הכשרה</a:t>
            </a: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חוברות </a:t>
            </a:r>
            <a:r>
              <a:rPr lang="en-US" dirty="0"/>
              <a:t>BIBB</a:t>
            </a:r>
            <a:r>
              <a:rPr lang="he-IL" dirty="0"/>
              <a:t>: תקנות הכשרה וכיצד הן נוצרות</a:t>
            </a:r>
            <a:r>
              <a:rPr lang="de-DE" dirty="0"/>
              <a:t>(</a:t>
            </a:r>
            <a:r>
              <a:rPr lang="de-DE" dirty="0">
                <a:hlinkClick r:id="rId6"/>
              </a:rPr>
              <a:t>link</a:t>
            </a:r>
            <a:r>
              <a:rPr lang="de-DE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דוגמאות לתקנות הכשרה </a:t>
            </a:r>
            <a:r>
              <a:rPr lang="he-IL" dirty="0" err="1"/>
              <a:t>ותכניות</a:t>
            </a:r>
            <a:r>
              <a:rPr lang="he-IL" dirty="0"/>
              <a:t> לימודי מסגרת </a:t>
            </a:r>
            <a:r>
              <a:rPr lang="en-US" dirty="0"/>
              <a:t>BIBB</a:t>
            </a:r>
            <a:r>
              <a:rPr lang="he-IL" dirty="0"/>
              <a:t> </a:t>
            </a:r>
            <a:r>
              <a:rPr lang="de-DE" dirty="0"/>
              <a:t>(</a:t>
            </a:r>
            <a:r>
              <a:rPr lang="de-DE" dirty="0">
                <a:hlinkClick r:id="rId7"/>
              </a:rPr>
              <a:t>link</a:t>
            </a:r>
            <a:r>
              <a:rPr lang="de-DE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 algn="r" rtl="1">
              <a:buNone/>
            </a:pPr>
            <a:r>
              <a:rPr lang="he-IL" b="1" dirty="0"/>
              <a:t>מסמכים משפטיים</a:t>
            </a: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חוק הכשרה מקצועית </a:t>
            </a:r>
            <a:r>
              <a:rPr lang="de-DE" dirty="0"/>
              <a:t> (</a:t>
            </a:r>
            <a:r>
              <a:rPr lang="de-DE" dirty="0">
                <a:hlinkClick r:id="rId8"/>
              </a:rPr>
              <a:t>link</a:t>
            </a:r>
            <a:r>
              <a:rPr lang="de-DE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חוק הגנת תעסוקה לנוער </a:t>
            </a:r>
            <a:r>
              <a:rPr lang="de-DE" dirty="0"/>
              <a:t> (</a:t>
            </a:r>
            <a:r>
              <a:rPr lang="de-DE" dirty="0">
                <a:hlinkClick r:id="rId9"/>
              </a:rPr>
              <a:t>link</a:t>
            </a:r>
            <a:r>
              <a:rPr lang="de-DE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חוק הלשכות </a:t>
            </a:r>
            <a:r>
              <a:rPr lang="de-DE" dirty="0"/>
              <a:t> (</a:t>
            </a:r>
            <a:r>
              <a:rPr lang="de-DE" dirty="0">
                <a:hlinkClick r:id="rId10"/>
              </a:rPr>
              <a:t>link</a:t>
            </a:r>
            <a:r>
              <a:rPr lang="de-DE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חוק הסכמי השכר הקיבוציים </a:t>
            </a:r>
            <a:r>
              <a:rPr lang="de-DE" dirty="0"/>
              <a:t> (</a:t>
            </a:r>
            <a:r>
              <a:rPr lang="de-DE" dirty="0">
                <a:hlinkClick r:id="rId11"/>
              </a:rPr>
              <a:t>link</a:t>
            </a:r>
            <a:r>
              <a:rPr lang="de-DE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חוק תקנון החברה </a:t>
            </a:r>
            <a:r>
              <a:rPr lang="de-DE" dirty="0"/>
              <a:t> (</a:t>
            </a:r>
            <a:r>
              <a:rPr lang="de-DE" dirty="0">
                <a:hlinkClick r:id="rId12"/>
              </a:rPr>
              <a:t>link</a:t>
            </a:r>
            <a:r>
              <a:rPr lang="de-DE" dirty="0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 algn="r" rtl="1">
              <a:buNone/>
            </a:pPr>
            <a:r>
              <a:rPr lang="he-IL" b="1" dirty="0"/>
              <a:t>עמודי אינטרנט</a:t>
            </a: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de-DE" dirty="0">
                <a:hlinkClick r:id="rId13"/>
              </a:rPr>
              <a:t>GOVET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de-DE" dirty="0">
                <a:hlinkClick r:id="rId14"/>
              </a:rPr>
              <a:t>BMBF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de-DE" dirty="0">
                <a:hlinkClick r:id="rId15"/>
              </a:rPr>
              <a:t>BIBB</a:t>
            </a:r>
            <a:endParaRPr lang="de-DE" dirty="0"/>
          </a:p>
          <a:p>
            <a:pPr marL="357187" lvl="1" indent="0">
              <a:buNone/>
            </a:pPr>
            <a:endParaRPr lang="de-DE" dirty="0"/>
          </a:p>
          <a:p>
            <a:pPr marL="0" indent="0" algn="r" rtl="1">
              <a:buNone/>
            </a:pPr>
            <a:r>
              <a:rPr lang="he-IL" b="1" dirty="0"/>
              <a:t>קישור לשאלות נוספות</a:t>
            </a: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de-DE" dirty="0" err="1">
                <a:hlinkClick r:id="rId16"/>
              </a:rPr>
              <a:t>govet@govet.international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97889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עקרונות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A86173F-B960-4FEF-8D09-3CAAF7CE5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9943051" cy="4608512"/>
          </a:xfrm>
        </p:spPr>
        <p:txBody>
          <a:bodyPr/>
          <a:lstStyle/>
          <a:p>
            <a:pPr marL="0" indent="0" algn="r" rtl="1">
              <a:buNone/>
            </a:pPr>
            <a:r>
              <a:rPr lang="he-IL" dirty="0"/>
              <a:t>ההכשרה המקצועית הדואלית במערכת ההכשרה הגרמנית במבט אחד</a:t>
            </a:r>
            <a:endParaRPr lang="de-DE" dirty="0"/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D12FB160-62EB-4853-B5A8-DDE88F826263}"/>
              </a:ext>
            </a:extLst>
          </p:cNvPr>
          <p:cNvGrpSpPr/>
          <p:nvPr/>
        </p:nvGrpSpPr>
        <p:grpSpPr>
          <a:xfrm>
            <a:off x="658812" y="1653988"/>
            <a:ext cx="11053763" cy="4007037"/>
            <a:chOff x="658812" y="1653988"/>
            <a:chExt cx="11053763" cy="4007037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5D9F4331-F230-4EF4-9805-A0C96ABE9F86}"/>
                </a:ext>
              </a:extLst>
            </p:cNvPr>
            <p:cNvSpPr/>
            <p:nvPr/>
          </p:nvSpPr>
          <p:spPr>
            <a:xfrm>
              <a:off x="658813" y="3479185"/>
              <a:ext cx="2608822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BD6BD2DA-8B78-4C81-841E-84D53CD511FD}"/>
                </a:ext>
              </a:extLst>
            </p:cNvPr>
            <p:cNvSpPr/>
            <p:nvPr/>
          </p:nvSpPr>
          <p:spPr>
            <a:xfrm>
              <a:off x="3307882" y="3479185"/>
              <a:ext cx="4377295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641EF18E-F7CF-492D-B68F-E4ACB3056886}"/>
                </a:ext>
              </a:extLst>
            </p:cNvPr>
            <p:cNvSpPr/>
            <p:nvPr/>
          </p:nvSpPr>
          <p:spPr>
            <a:xfrm>
              <a:off x="658813" y="507607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1B55C893-A8E0-41DA-87BA-6881B6EFE907}"/>
                </a:ext>
              </a:extLst>
            </p:cNvPr>
            <p:cNvSpPr/>
            <p:nvPr/>
          </p:nvSpPr>
          <p:spPr>
            <a:xfrm>
              <a:off x="658813" y="165398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FCB5471B-B07D-4477-9C32-EE335DAA100D}"/>
                </a:ext>
              </a:extLst>
            </p:cNvPr>
            <p:cNvSpPr/>
            <p:nvPr/>
          </p:nvSpPr>
          <p:spPr>
            <a:xfrm>
              <a:off x="658813" y="1653988"/>
              <a:ext cx="7180822" cy="101791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331C90CC-1FE0-4E17-9325-128710B27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5910" y="1753471"/>
              <a:ext cx="4592172" cy="918434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28CAD65C-935F-4F5F-829E-42E45767D2DD}"/>
                </a:ext>
              </a:extLst>
            </p:cNvPr>
            <p:cNvSpPr txBox="1"/>
            <p:nvPr/>
          </p:nvSpPr>
          <p:spPr>
            <a:xfrm>
              <a:off x="7839635" y="1715628"/>
              <a:ext cx="3872939" cy="46166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2400" dirty="0">
                  <a:solidFill>
                    <a:schemeClr val="bg1"/>
                  </a:solidFill>
                </a:rPr>
                <a:t>שוק העבודה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01C1D5DD-3A89-4002-AF70-B2C80E5566A0}"/>
                </a:ext>
              </a:extLst>
            </p:cNvPr>
            <p:cNvSpPr/>
            <p:nvPr/>
          </p:nvSpPr>
          <p:spPr>
            <a:xfrm>
              <a:off x="7839635" y="4807323"/>
              <a:ext cx="3872938" cy="853701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4F3A4452-5D69-42ED-B219-E0914EBC9E6B}"/>
                </a:ext>
              </a:extLst>
            </p:cNvPr>
            <p:cNvSpPr txBox="1"/>
            <p:nvPr/>
          </p:nvSpPr>
          <p:spPr>
            <a:xfrm>
              <a:off x="658813" y="5137718"/>
              <a:ext cx="110537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2400" dirty="0">
                  <a:solidFill>
                    <a:schemeClr val="bg1"/>
                  </a:solidFill>
                </a:rPr>
                <a:t>הכשרה כללית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D6BA2B5F-6584-400B-83C0-8B4B257F4091}"/>
                </a:ext>
              </a:extLst>
            </p:cNvPr>
            <p:cNvSpPr/>
            <p:nvPr/>
          </p:nvSpPr>
          <p:spPr>
            <a:xfrm>
              <a:off x="8021171" y="3479185"/>
              <a:ext cx="3691402" cy="90076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999E5FA-B4D4-49DE-8207-4108E5CA5ABA}"/>
                </a:ext>
              </a:extLst>
            </p:cNvPr>
            <p:cNvSpPr txBox="1"/>
            <p:nvPr/>
          </p:nvSpPr>
          <p:spPr>
            <a:xfrm>
              <a:off x="8021171" y="3698735"/>
              <a:ext cx="3691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2400" dirty="0">
                  <a:solidFill>
                    <a:schemeClr val="bg1"/>
                  </a:solidFill>
                </a:rPr>
                <a:t>מוסדות להשכלה גבוהה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15" name="Gleichschenkliges Dreieck 14">
              <a:extLst>
                <a:ext uri="{FF2B5EF4-FFF2-40B4-BE49-F238E27FC236}">
                  <a16:creationId xmlns:a16="http://schemas.microsoft.com/office/drawing/2014/main" id="{4ED101E8-D4E3-413F-9D46-FB5653B4F623}"/>
                </a:ext>
              </a:extLst>
            </p:cNvPr>
            <p:cNvSpPr/>
            <p:nvPr/>
          </p:nvSpPr>
          <p:spPr>
            <a:xfrm>
              <a:off x="8021171" y="2794075"/>
              <a:ext cx="3691403" cy="646100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Pfeil: nach unten 17">
              <a:extLst>
                <a:ext uri="{FF2B5EF4-FFF2-40B4-BE49-F238E27FC236}">
                  <a16:creationId xmlns:a16="http://schemas.microsoft.com/office/drawing/2014/main" id="{CC869338-18C6-4502-8935-39E0827953CA}"/>
                </a:ext>
              </a:extLst>
            </p:cNvPr>
            <p:cNvSpPr/>
            <p:nvPr/>
          </p:nvSpPr>
          <p:spPr>
            <a:xfrm rot="10800000">
              <a:off x="9608016" y="4388759"/>
              <a:ext cx="517712" cy="61647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Pfeil: nach unten 18">
              <a:extLst>
                <a:ext uri="{FF2B5EF4-FFF2-40B4-BE49-F238E27FC236}">
                  <a16:creationId xmlns:a16="http://schemas.microsoft.com/office/drawing/2014/main" id="{7CCF8E66-7B31-4FD4-A213-B3B22C272C58}"/>
                </a:ext>
              </a:extLst>
            </p:cNvPr>
            <p:cNvSpPr/>
            <p:nvPr/>
          </p:nvSpPr>
          <p:spPr>
            <a:xfrm rot="10800000">
              <a:off x="3990368" y="4388758"/>
              <a:ext cx="517712" cy="74895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Flussdiagramm: Manuelle Verarbeitung 24">
              <a:extLst>
                <a:ext uri="{FF2B5EF4-FFF2-40B4-BE49-F238E27FC236}">
                  <a16:creationId xmlns:a16="http://schemas.microsoft.com/office/drawing/2014/main" id="{00DAD3B3-143C-4696-B5FE-F720102B05AB}"/>
                </a:ext>
              </a:extLst>
            </p:cNvPr>
            <p:cNvSpPr/>
            <p:nvPr/>
          </p:nvSpPr>
          <p:spPr>
            <a:xfrm rot="10800000">
              <a:off x="658812" y="2794071"/>
              <a:ext cx="7026365" cy="646102"/>
            </a:xfrm>
            <a:prstGeom prst="flowChartManualOperati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6685E25A-5772-4353-8682-2E7F0140B5F5}"/>
                </a:ext>
              </a:extLst>
            </p:cNvPr>
            <p:cNvSpPr txBox="1"/>
            <p:nvPr/>
          </p:nvSpPr>
          <p:spPr>
            <a:xfrm>
              <a:off x="4185532" y="3511013"/>
              <a:ext cx="33044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2400" dirty="0">
                  <a:solidFill>
                    <a:schemeClr val="bg1"/>
                  </a:solidFill>
                </a:rPr>
                <a:t>הכשרה מקצועית</a:t>
              </a:r>
            </a:p>
            <a:p>
              <a:pPr algn="ctr"/>
              <a:r>
                <a:rPr lang="he-IL" sz="2400" dirty="0">
                  <a:solidFill>
                    <a:schemeClr val="bg1"/>
                  </a:solidFill>
                </a:rPr>
                <a:t>דואלית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8F2471DB-6AB4-4982-8C2C-3B50D40615F7}"/>
                </a:ext>
              </a:extLst>
            </p:cNvPr>
            <p:cNvSpPr txBox="1"/>
            <p:nvPr/>
          </p:nvSpPr>
          <p:spPr>
            <a:xfrm>
              <a:off x="2404597" y="2891455"/>
              <a:ext cx="3691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2400" dirty="0">
                  <a:solidFill>
                    <a:schemeClr val="bg1"/>
                  </a:solidFill>
                </a:rPr>
                <a:t>הכשרה מקצועית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07245652-894E-4324-B674-9ADA123E812C}"/>
                </a:ext>
              </a:extLst>
            </p:cNvPr>
            <p:cNvSpPr txBox="1"/>
            <p:nvPr/>
          </p:nvSpPr>
          <p:spPr>
            <a:xfrm>
              <a:off x="713055" y="3511013"/>
              <a:ext cx="24940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2400" dirty="0">
                  <a:solidFill>
                    <a:schemeClr val="bg1"/>
                  </a:solidFill>
                </a:rPr>
                <a:t>בית ספר</a:t>
              </a:r>
            </a:p>
            <a:p>
              <a:pPr algn="ctr"/>
              <a:r>
                <a:rPr lang="he-IL" sz="2400" dirty="0">
                  <a:solidFill>
                    <a:schemeClr val="bg1"/>
                  </a:solidFill>
                </a:rPr>
                <a:t>מקצועי בהיקף מלא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0986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עקרונות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233659"/>
            <a:ext cx="9934425" cy="4608512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המשתתפים: חניכים</a:t>
            </a:r>
            <a:endParaRPr lang="de-DE" b="1" dirty="0"/>
          </a:p>
          <a:p>
            <a:pPr marL="0" indent="0" algn="r" rtl="1">
              <a:buNone/>
            </a:pPr>
            <a:endParaRPr lang="de-DE" sz="1100" b="1" dirty="0"/>
          </a:p>
          <a:p>
            <a:pPr lvl="1" algn="r" rtl="1">
              <a:buFont typeface="Wingdings 3" panose="05040102010807070707" pitchFamily="18" charset="2"/>
              <a:buChar char="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he-IL" dirty="0"/>
              <a:t>1.2 מיליון חניכים בשנה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"/>
            </a:pPr>
            <a:r>
              <a:rPr lang="he-IL" dirty="0"/>
              <a:t>ב-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he-IL" dirty="0"/>
              <a:t>32 מקצועות הכשרה מוכרים</a:t>
            </a:r>
            <a:endParaRPr lang="de-DE" dirty="0"/>
          </a:p>
          <a:p>
            <a:pPr marL="0" indent="0" algn="r" rtl="1">
              <a:buNone/>
            </a:pPr>
            <a:endParaRPr lang="de-DE" sz="800" dirty="0"/>
          </a:p>
          <a:p>
            <a:pPr marL="0" indent="0" algn="r" rtl="1">
              <a:buNone/>
            </a:pPr>
            <a:r>
              <a:rPr lang="he-IL" dirty="0"/>
              <a:t>שפירושו: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5% מכלל המועסקים כיום</a:t>
            </a:r>
            <a:br>
              <a:rPr lang="de-DE" dirty="0"/>
            </a:br>
            <a:r>
              <a:rPr lang="he-IL" dirty="0"/>
              <a:t>הם חניכים</a:t>
            </a:r>
            <a:endParaRPr lang="de-DE" dirty="0"/>
          </a:p>
          <a:p>
            <a:pPr marL="0" indent="0" algn="r" rtl="1">
              <a:buNone/>
            </a:pPr>
            <a:endParaRPr lang="de-DE" sz="1100" dirty="0"/>
          </a:p>
          <a:p>
            <a:pPr marL="0" indent="0" algn="r" rtl="1">
              <a:buNone/>
            </a:pPr>
            <a:r>
              <a:rPr lang="he-IL" b="1" dirty="0"/>
              <a:t>כ- % </a:t>
            </a:r>
            <a:r>
              <a:rPr lang="de-DE" b="1" dirty="0"/>
              <a:t>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91</a:t>
            </a:r>
            <a:r>
              <a:rPr lang="he-IL" b="1" dirty="0"/>
              <a:t>מהם מסיימים את ההכשרה בהצלחה</a:t>
            </a:r>
            <a:endParaRPr lang="de-DE" b="1" dirty="0"/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151C2F4-9FAD-464D-BCE8-3D6B094876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1" t="24118" r="29251"/>
          <a:stretch/>
        </p:blipFill>
        <p:spPr>
          <a:xfrm>
            <a:off x="232896" y="1158173"/>
            <a:ext cx="3536577" cy="3605472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9816FE72-21F8-4A15-8C27-E4A9F6B07FED}"/>
              </a:ext>
            </a:extLst>
          </p:cNvPr>
          <p:cNvCxnSpPr>
            <a:cxnSpLocks/>
          </p:cNvCxnSpPr>
          <p:nvPr/>
        </p:nvCxnSpPr>
        <p:spPr>
          <a:xfrm>
            <a:off x="0" y="4763645"/>
            <a:ext cx="40678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A23D8C-4529-4C78-957C-E8DC917E4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עקרונות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3A1E19-81D1-40EA-B2AD-DA6386C79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1803" y="1225034"/>
            <a:ext cx="5947434" cy="4608512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המשתתפים: המעסיקים</a:t>
            </a:r>
            <a:endParaRPr lang="de-DE" b="1" dirty="0"/>
          </a:p>
          <a:p>
            <a:pPr marL="0" indent="0" algn="r" rtl="1">
              <a:buNone/>
            </a:pP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מדי שנה מכשירות כ- 19%</a:t>
            </a:r>
            <a:r>
              <a:rPr lang="de-DE" dirty="0"/>
              <a:t> </a:t>
            </a:r>
            <a:r>
              <a:rPr lang="he-IL" dirty="0"/>
              <a:t>מכל החברות בעלות עובדים הכפופים לביטוח סוציאלי (כ-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408,700</a:t>
            </a:r>
            <a:r>
              <a:rPr lang="he-IL" dirty="0"/>
              <a:t> מתוך 2.2 מיליון)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המדובר ב-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489,200</a:t>
            </a:r>
            <a:r>
              <a:rPr lang="he-IL" dirty="0"/>
              <a:t> לערך חניכים חדשים מדי שנה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7%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he-IL" dirty="0"/>
              <a:t> מהם נלקחים מיד לאחר ההכשרה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8B6E2FB-8156-4FAD-8EC2-41391FF30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34" y="1785737"/>
            <a:ext cx="4993919" cy="367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00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6CF9AC-97E1-4448-834C-5E0770A68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עקרונות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276DC7-11F1-4AF1-B73A-261D75E65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609" y="1052513"/>
            <a:ext cx="11053762" cy="4608512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הכלכלה, השותפים החברתיים והמדינה מבטיחים את תנאי המסגרת להכשרה מקצועית דואלית</a:t>
            </a:r>
          </a:p>
          <a:p>
            <a:pPr algn="r" rtl="1">
              <a:buFont typeface="Wingdings 3" panose="05040102010807070707" pitchFamily="18" charset="2"/>
              <a:buChar char="t"/>
            </a:pP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לשכות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שותפים חברתיים (איגודי עובדים והתאחדות המעסיקים)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מדינה</a:t>
            </a:r>
            <a:endParaRPr lang="de-DE" dirty="0"/>
          </a:p>
          <a:p>
            <a:pPr marL="0" indent="0" algn="r" rtl="1">
              <a:buNone/>
            </a:pPr>
            <a:endParaRPr lang="de-DE" b="1" dirty="0"/>
          </a:p>
          <a:p>
            <a:pPr marL="0" indent="0" algn="r" rtl="1">
              <a:buNone/>
            </a:pPr>
            <a:r>
              <a:rPr lang="he-IL" b="1" dirty="0"/>
              <a:t>הלשכות והשותפים החברתיים: </a:t>
            </a:r>
            <a:r>
              <a:rPr lang="he-IL" dirty="0"/>
              <a:t>מגדירים ובודקים את תכני ההדרכה בחברה</a:t>
            </a:r>
          </a:p>
          <a:p>
            <a:pPr marL="0" indent="0" algn="r" rtl="1">
              <a:buNone/>
            </a:pPr>
            <a:r>
              <a:rPr lang="he-IL" b="1" dirty="0"/>
              <a:t>מדינה: </a:t>
            </a:r>
            <a:r>
              <a:rPr lang="he-IL" dirty="0"/>
              <a:t>יוצרת את המסגרת המשפטית ומספקת את המשאבים לחינוך בית ספרי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6556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עקרונות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337093"/>
            <a:ext cx="10003436" cy="4323931"/>
          </a:xfrm>
        </p:spPr>
        <p:txBody>
          <a:bodyPr/>
          <a:lstStyle/>
          <a:p>
            <a:pPr marL="1588" indent="0" algn="r" rtl="1">
              <a:buNone/>
            </a:pPr>
            <a:r>
              <a:rPr lang="he-IL" b="1" dirty="0"/>
              <a:t>המשתתפים: הלשכות – הגוף האחראי</a:t>
            </a:r>
            <a:endParaRPr lang="de-DE" b="1" dirty="0"/>
          </a:p>
          <a:p>
            <a:pPr marL="344488" indent="-342900" algn="r" rtl="1">
              <a:buFont typeface="Wingdings 3" panose="05040102010807070707" pitchFamily="18" charset="2"/>
              <a:buChar char="t"/>
            </a:pP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בדיקה ורשימת חברות הכשרה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פיקוח ובדיקת ההכשרה בתוך החברה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הכשרת את צוותי ההדרכה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ארגון בחינות</a:t>
            </a:r>
            <a:endParaRPr lang="de-DE" dirty="0">
              <a:solidFill>
                <a:srgbClr val="FF0000"/>
              </a:solidFill>
            </a:endParaRP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ארגון אירועי מידע וייעוץ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2553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עקרונות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725" y="1224951"/>
            <a:ext cx="11053762" cy="4436074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משתתפים: השותפים החברתיים</a:t>
            </a:r>
            <a:endParaRPr lang="de-DE" b="1" dirty="0"/>
          </a:p>
          <a:p>
            <a:pPr marL="0" indent="0" algn="r" rtl="1">
              <a:buNone/>
            </a:pPr>
            <a:r>
              <a:rPr lang="he-IL" dirty="0"/>
              <a:t>איגודי העובדים והתאחדות המעסיקים מנהלים משא ומתן זה עם זה ועם המדינה על </a:t>
            </a:r>
            <a:r>
              <a:rPr lang="he-IL" u="sng" dirty="0"/>
              <a:t>התקנים המתאימים לאותו חלק של ההכשרה בחברה</a:t>
            </a:r>
            <a:endParaRPr lang="de-DE" u="sng" dirty="0"/>
          </a:p>
          <a:p>
            <a:pPr marL="0" indent="0" algn="r" rtl="1">
              <a:buNone/>
            </a:pPr>
            <a:endParaRPr lang="de-DE" dirty="0">
              <a:solidFill>
                <a:srgbClr val="FF0000"/>
              </a:solidFill>
            </a:endParaRP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תכני הכשרה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קצבת חניכות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מעקב אחר ההכשרה בחברה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השתתפות בוועדת הבחינות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0C0DCF6-3A8C-4B21-AF63-595DE7188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14" y="2420908"/>
            <a:ext cx="4497067" cy="307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2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2620</Words>
  <Application>Microsoft Office PowerPoint</Application>
  <PresentationFormat>Breitbild</PresentationFormat>
  <Paragraphs>582</Paragraphs>
  <Slides>37</Slides>
  <Notes>29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Wingdings 3</vt:lpstr>
      <vt:lpstr>Office</vt:lpstr>
      <vt:lpstr>1_Office</vt:lpstr>
      <vt:lpstr> </vt:lpstr>
      <vt:lpstr>תוכן</vt:lpstr>
      <vt:lpstr> </vt:lpstr>
      <vt:lpstr>עקרונות</vt:lpstr>
      <vt:lpstr>עקרונות</vt:lpstr>
      <vt:lpstr>עקרונות</vt:lpstr>
      <vt:lpstr>עקרונות</vt:lpstr>
      <vt:lpstr>עקרונות</vt:lpstr>
      <vt:lpstr>עקרונות</vt:lpstr>
      <vt:lpstr>עקרונות</vt:lpstr>
      <vt:lpstr>עקרונות</vt:lpstr>
      <vt:lpstr>עקרונות</vt:lpstr>
      <vt:lpstr>עקרונות</vt:lpstr>
      <vt:lpstr>עקרונות</vt:lpstr>
      <vt:lpstr>עקרונות</vt:lpstr>
      <vt:lpstr>PowerPoint-Präsentation</vt:lpstr>
      <vt:lpstr>שלב ההתחלה</vt:lpstr>
      <vt:lpstr>שלב ההתחלה</vt:lpstr>
      <vt:lpstr>שלב ההתחלה</vt:lpstr>
      <vt:lpstr>תהליך</vt:lpstr>
      <vt:lpstr>תהליך</vt:lpstr>
      <vt:lpstr>תהליך</vt:lpstr>
      <vt:lpstr>תהליך</vt:lpstr>
      <vt:lpstr>תהליך</vt:lpstr>
      <vt:lpstr>PowerPoint-Präsentation</vt:lpstr>
      <vt:lpstr>כיצד פועלת ההכשרה המקצועית הדואלית?</vt:lpstr>
      <vt:lpstr>כיצד פועלת ההכשרה המקצועית הדואלית?</vt:lpstr>
      <vt:lpstr>מדוע מצליחה ההכשרה המקצועית הדואלית בגרמניה?</vt:lpstr>
      <vt:lpstr>חמש אבני יסוד של הכשרה מקצועית</vt:lpstr>
      <vt:lpstr>יתרונות</vt:lpstr>
      <vt:lpstr>יתרונות</vt:lpstr>
      <vt:lpstr>יתרונות</vt:lpstr>
      <vt:lpstr>אתגרים</vt:lpstr>
      <vt:lpstr>אתגרים</vt:lpstr>
      <vt:lpstr>אתגרים</vt:lpstr>
      <vt:lpstr>מידע נוסף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Wilkes, Maria</cp:lastModifiedBy>
  <cp:revision>81</cp:revision>
  <dcterms:created xsi:type="dcterms:W3CDTF">2020-12-18T10:19:10Z</dcterms:created>
  <dcterms:modified xsi:type="dcterms:W3CDTF">2024-11-14T08:36:46Z</dcterms:modified>
</cp:coreProperties>
</file>