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704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251" userDrawn="1">
          <p15:clr>
            <a:srgbClr val="A4A3A4"/>
          </p15:clr>
        </p15:guide>
        <p15:guide id="9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87766" autoAdjust="0"/>
  </p:normalViewPr>
  <p:slideViewPr>
    <p:cSldViewPr snapToGrid="0" showGuides="1">
      <p:cViewPr>
        <p:scale>
          <a:sx n="73" d="100"/>
          <a:sy n="73" d="100"/>
        </p:scale>
        <p:origin x="1218" y="600"/>
      </p:cViewPr>
      <p:guideLst>
        <p:guide orient="horz" pos="1344"/>
        <p:guide pos="3953"/>
        <p:guide orient="horz" pos="2704"/>
        <p:guide orient="horz" pos="3317"/>
        <p:guide orient="horz" pos="3521"/>
        <p:guide pos="5858"/>
        <p:guide pos="6063"/>
        <p:guide orient="horz" pos="2251"/>
        <p:guide orient="horz" pos="91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331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impetus for development and updating of training standards emerges from the companies and chambers. They are best placed to understand what new knowledge is required.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 tasks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Support companies in their endeavours to recruit trainees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Mediation in the event of disagreements between trainees and companies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Trade and industry invests €8.4 billion annually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impetus for development and updating of training standards emerges from the companies and chambers. They are best placed to understand what new knowledge is required.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 tasks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Support companies in their endeavours to recruit trainees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Mediation in the event of disagreements between trainees and companies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Trade and industry invests €8.4 billion annually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information: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process of agreement and adoption of new training regulations takes place under the lead management of the Federal Institute for Vocational Education and Training.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Trade and industry and the social partners are involved across the entire procedure.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information: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process of agreement and adoption of new training regulations takes place under the lead management of the Federal Institute for Vocational Education and Training.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Trade and industry and the social partners are involved across the entire procedure.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Detailed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Financing provided by the state is around €4,6 billion. Over €3,4 billion of this is spent on 1,550 vocational schools, and around €1.17 billion is earmarked for governance, monitoring and support measures.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state passes the Vocational Training Act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Summarise the preceding slides once more if necessary.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 main stakeholders participate equally in agreeing on the fundamental standards underlying vocational education and training.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standards accord to specific requirements from the world of work.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Examination boards with equal representation, jointly adopted training standards, joint governance of the system at all levels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Around 70% of training is company based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VET standards, certificate issued by the chamber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&gt;&gt;&gt; </a:t>
            </a: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and from the companies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state-employed teachers at the vocational schools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Reports, Report on Vocational Education and Training, training standards (BIBB)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impetus for development and updating of training standards emerges from the companies and chambers. They are best placed to understand what new knowledge is required.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 tasks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Support companies in their endeavours to recruit trainees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Mediation in the event of disagreements between trainees and companies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Trade and industry invests €8.4 billion annually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emf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4005"/>
          <a:stretch/>
        </p:blipFill>
        <p:spPr>
          <a:xfrm>
            <a:off x="0" y="1052514"/>
            <a:ext cx="12192000" cy="39638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62947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1914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4" y="5300668"/>
            <a:ext cx="263458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68DA8C0-45DA-4B4D-80C3-040587D289E0}"/>
              </a:ext>
            </a:extLst>
          </p:cNvPr>
          <p:cNvSpPr txBox="1"/>
          <p:nvPr userDrawn="1"/>
        </p:nvSpPr>
        <p:spPr>
          <a:xfrm>
            <a:off x="1406545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7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3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89.png"/><Relationship Id="rId10" Type="http://schemas.openxmlformats.org/officeDocument/2006/relationships/image" Target="../media/image77.png"/><Relationship Id="rId19" Type="http://schemas.microsoft.com/office/2007/relationships/hdphoto" Target="../media/hdphoto2.wdp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4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90.pn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4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90.pn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svg"/><Relationship Id="rId11" Type="http://schemas.openxmlformats.org/officeDocument/2006/relationships/image" Target="../media/image99.png"/><Relationship Id="rId5" Type="http://schemas.openxmlformats.org/officeDocument/2006/relationships/image" Target="../media/image95.png"/><Relationship Id="rId10" Type="http://schemas.openxmlformats.org/officeDocument/2006/relationships/image" Target="../media/image45.svg"/><Relationship Id="rId4" Type="http://schemas.openxmlformats.org/officeDocument/2006/relationships/image" Target="../media/image94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0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06.svg"/><Relationship Id="rId4" Type="http://schemas.openxmlformats.org/officeDocument/2006/relationships/image" Target="../media/image102.svg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7" Type="http://schemas.openxmlformats.org/officeDocument/2006/relationships/image" Target="../media/image106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png"/><Relationship Id="rId5" Type="http://schemas.openxmlformats.org/officeDocument/2006/relationships/image" Target="../media/image45.sv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21.png"/><Relationship Id="rId18" Type="http://schemas.openxmlformats.org/officeDocument/2006/relationships/image" Target="../media/image126.svg"/><Relationship Id="rId3" Type="http://schemas.openxmlformats.org/officeDocument/2006/relationships/image" Target="../media/image113.png"/><Relationship Id="rId7" Type="http://schemas.openxmlformats.org/officeDocument/2006/relationships/image" Target="../media/image111.png"/><Relationship Id="rId12" Type="http://schemas.openxmlformats.org/officeDocument/2006/relationships/image" Target="../media/image120.sv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4.svg"/><Relationship Id="rId20" Type="http://schemas.openxmlformats.org/officeDocument/2006/relationships/image" Target="../media/image12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6.svg"/><Relationship Id="rId11" Type="http://schemas.openxmlformats.org/officeDocument/2006/relationships/image" Target="../media/image119.png"/><Relationship Id="rId5" Type="http://schemas.openxmlformats.org/officeDocument/2006/relationships/image" Target="../media/image115.png"/><Relationship Id="rId15" Type="http://schemas.openxmlformats.org/officeDocument/2006/relationships/image" Target="../media/image123.png"/><Relationship Id="rId10" Type="http://schemas.openxmlformats.org/officeDocument/2006/relationships/image" Target="../media/image118.svg"/><Relationship Id="rId19" Type="http://schemas.openxmlformats.org/officeDocument/2006/relationships/image" Target="../media/image127.png"/><Relationship Id="rId4" Type="http://schemas.openxmlformats.org/officeDocument/2006/relationships/image" Target="../media/image114.svg"/><Relationship Id="rId9" Type="http://schemas.openxmlformats.org/officeDocument/2006/relationships/image" Target="../media/image117.png"/><Relationship Id="rId14" Type="http://schemas.openxmlformats.org/officeDocument/2006/relationships/image" Target="../media/image1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5.png"/><Relationship Id="rId3" Type="http://schemas.openxmlformats.org/officeDocument/2006/relationships/image" Target="../media/image111.png"/><Relationship Id="rId7" Type="http://schemas.openxmlformats.org/officeDocument/2006/relationships/image" Target="../media/image129.png"/><Relationship Id="rId12" Type="http://schemas.openxmlformats.org/officeDocument/2006/relationships/image" Target="../media/image134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4.svg"/><Relationship Id="rId11" Type="http://schemas.openxmlformats.org/officeDocument/2006/relationships/image" Target="../media/image133.png"/><Relationship Id="rId5" Type="http://schemas.openxmlformats.org/officeDocument/2006/relationships/image" Target="../media/image113.png"/><Relationship Id="rId10" Type="http://schemas.openxmlformats.org/officeDocument/2006/relationships/image" Target="../media/image132.svg"/><Relationship Id="rId4" Type="http://schemas.openxmlformats.org/officeDocument/2006/relationships/image" Target="../media/image112.svg"/><Relationship Id="rId9" Type="http://schemas.openxmlformats.org/officeDocument/2006/relationships/image" Target="../media/image131.png"/><Relationship Id="rId14" Type="http://schemas.openxmlformats.org/officeDocument/2006/relationships/image" Target="../media/image1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43.png"/><Relationship Id="rId18" Type="http://schemas.openxmlformats.org/officeDocument/2006/relationships/image" Target="../media/image148.svg"/><Relationship Id="rId3" Type="http://schemas.openxmlformats.org/officeDocument/2006/relationships/image" Target="../media/image111.png"/><Relationship Id="rId7" Type="http://schemas.openxmlformats.org/officeDocument/2006/relationships/image" Target="../media/image137.png"/><Relationship Id="rId12" Type="http://schemas.openxmlformats.org/officeDocument/2006/relationships/image" Target="../media/image142.sv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46.svg"/><Relationship Id="rId20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4.svg"/><Relationship Id="rId11" Type="http://schemas.openxmlformats.org/officeDocument/2006/relationships/image" Target="../media/image141.png"/><Relationship Id="rId5" Type="http://schemas.openxmlformats.org/officeDocument/2006/relationships/image" Target="../media/image133.png"/><Relationship Id="rId15" Type="http://schemas.openxmlformats.org/officeDocument/2006/relationships/image" Target="../media/image145.png"/><Relationship Id="rId10" Type="http://schemas.openxmlformats.org/officeDocument/2006/relationships/image" Target="../media/image140.svg"/><Relationship Id="rId19" Type="http://schemas.openxmlformats.org/officeDocument/2006/relationships/image" Target="../media/image149.png"/><Relationship Id="rId4" Type="http://schemas.openxmlformats.org/officeDocument/2006/relationships/image" Target="../media/image112.svg"/><Relationship Id="rId9" Type="http://schemas.openxmlformats.org/officeDocument/2006/relationships/image" Target="../media/image139.png"/><Relationship Id="rId14" Type="http://schemas.openxmlformats.org/officeDocument/2006/relationships/image" Target="../media/image14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13" Type="http://schemas.openxmlformats.org/officeDocument/2006/relationships/image" Target="../media/image151.png"/><Relationship Id="rId3" Type="http://schemas.openxmlformats.org/officeDocument/2006/relationships/image" Target="../media/image111.png"/><Relationship Id="rId7" Type="http://schemas.openxmlformats.org/officeDocument/2006/relationships/image" Target="../media/image139.png"/><Relationship Id="rId12" Type="http://schemas.openxmlformats.org/officeDocument/2006/relationships/image" Target="../media/image146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8.svg"/><Relationship Id="rId11" Type="http://schemas.openxmlformats.org/officeDocument/2006/relationships/image" Target="../media/image145.png"/><Relationship Id="rId5" Type="http://schemas.openxmlformats.org/officeDocument/2006/relationships/image" Target="../media/image147.png"/><Relationship Id="rId15" Type="http://schemas.openxmlformats.org/officeDocument/2006/relationships/image" Target="../media/image149.png"/><Relationship Id="rId10" Type="http://schemas.openxmlformats.org/officeDocument/2006/relationships/image" Target="../media/image142.svg"/><Relationship Id="rId4" Type="http://schemas.openxmlformats.org/officeDocument/2006/relationships/image" Target="../media/image112.svg"/><Relationship Id="rId9" Type="http://schemas.openxmlformats.org/officeDocument/2006/relationships/image" Target="../media/image141.png"/><Relationship Id="rId14" Type="http://schemas.openxmlformats.org/officeDocument/2006/relationships/image" Target="../media/image15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13" Type="http://schemas.openxmlformats.org/officeDocument/2006/relationships/image" Target="../media/image158.png"/><Relationship Id="rId3" Type="http://schemas.openxmlformats.org/officeDocument/2006/relationships/image" Target="../media/image111.png"/><Relationship Id="rId7" Type="http://schemas.openxmlformats.org/officeDocument/2006/relationships/image" Target="../media/image145.png"/><Relationship Id="rId12" Type="http://schemas.openxmlformats.org/officeDocument/2006/relationships/image" Target="../media/image157.sv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6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0.svg"/><Relationship Id="rId11" Type="http://schemas.openxmlformats.org/officeDocument/2006/relationships/image" Target="../media/image156.png"/><Relationship Id="rId5" Type="http://schemas.openxmlformats.org/officeDocument/2006/relationships/image" Target="../media/image139.png"/><Relationship Id="rId15" Type="http://schemas.openxmlformats.org/officeDocument/2006/relationships/image" Target="../media/image160.png"/><Relationship Id="rId10" Type="http://schemas.openxmlformats.org/officeDocument/2006/relationships/image" Target="../media/image155.svg"/><Relationship Id="rId4" Type="http://schemas.openxmlformats.org/officeDocument/2006/relationships/image" Target="../media/image112.svg"/><Relationship Id="rId9" Type="http://schemas.openxmlformats.org/officeDocument/2006/relationships/image" Target="../media/image154.png"/><Relationship Id="rId14" Type="http://schemas.openxmlformats.org/officeDocument/2006/relationships/image" Target="../media/image15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3" Type="http://schemas.openxmlformats.org/officeDocument/2006/relationships/image" Target="../media/image93.png"/><Relationship Id="rId7" Type="http://schemas.openxmlformats.org/officeDocument/2006/relationships/image" Target="../media/image162.png"/><Relationship Id="rId12" Type="http://schemas.openxmlformats.org/officeDocument/2006/relationships/image" Target="../media/image165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svg"/><Relationship Id="rId11" Type="http://schemas.openxmlformats.org/officeDocument/2006/relationships/image" Target="../media/image164.png"/><Relationship Id="rId5" Type="http://schemas.openxmlformats.org/officeDocument/2006/relationships/image" Target="../media/image95.png"/><Relationship Id="rId10" Type="http://schemas.openxmlformats.org/officeDocument/2006/relationships/image" Target="../media/image45.svg"/><Relationship Id="rId4" Type="http://schemas.openxmlformats.org/officeDocument/2006/relationships/image" Target="../media/image94.svg"/><Relationship Id="rId9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en/54887.php" TargetMode="External"/><Relationship Id="rId13" Type="http://schemas.openxmlformats.org/officeDocument/2006/relationships/hyperlink" Target="https://www.govet.international/en" TargetMode="External"/><Relationship Id="rId18" Type="http://schemas.openxmlformats.org/officeDocument/2006/relationships/hyperlink" Target="mailto:govet@govet.international" TargetMode="External"/><Relationship Id="rId3" Type="http://schemas.openxmlformats.org/officeDocument/2006/relationships/hyperlink" Target="https://www.bibb.de/datenreport/de/189191.php" TargetMode="External"/><Relationship Id="rId7" Type="http://schemas.openxmlformats.org/officeDocument/2006/relationships/hyperlink" Target="https://www.govet.international/en/54899.php" TargetMode="External"/><Relationship Id="rId12" Type="http://schemas.openxmlformats.org/officeDocument/2006/relationships/hyperlink" Target="http://www.gesetze-im-internet.de/betrvg/" TargetMode="External"/><Relationship Id="rId17" Type="http://schemas.openxmlformats.org/officeDocument/2006/relationships/hyperlink" Target="https://www.govet.international/en/54879.php" TargetMode="External"/><Relationship Id="rId2" Type="http://schemas.openxmlformats.org/officeDocument/2006/relationships/hyperlink" Target="https://www.bmbf.de/SharedDocs/Downloads/de/2024/240508-berufsbildungsbericht-24.pdf?__blob=publicationFile&amp;v=1" TargetMode="External"/><Relationship Id="rId16" Type="http://schemas.openxmlformats.org/officeDocument/2006/relationships/hyperlink" Target="https://www.bibb.de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publikationen/de/19200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govet.international/de/54887.php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476508" y="2935804"/>
            <a:ext cx="2239529" cy="65012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Vocational education </a:t>
            </a:r>
            <a:br>
              <a:rPr lang="en-GB" dirty="0"/>
            </a:br>
            <a:r>
              <a:rPr lang="en-GB" dirty="0"/>
              <a:t>and training in Germany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600" b="1" dirty="0">
                <a:latin typeface="+mj-lt"/>
              </a:rPr>
              <a:t>The engine of dual VET </a:t>
            </a:r>
          </a:p>
          <a:p>
            <a:pPr>
              <a:spcBef>
                <a:spcPts val="600"/>
              </a:spcBef>
            </a:pPr>
            <a:r>
              <a:rPr lang="en-GB" sz="2200" dirty="0"/>
              <a:t>Cooperation between stakeholders from</a:t>
            </a:r>
            <a:br>
              <a:rPr lang="en-GB" sz="2200" dirty="0"/>
            </a:br>
            <a:r>
              <a:rPr lang="en-GB" sz="2200" dirty="0"/>
              <a:t>trade and industry, the state and society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D45AD30-06D0-4A00-B9F6-EA052CD4E0B8}"/>
              </a:ext>
            </a:extLst>
          </p:cNvPr>
          <p:cNvSpPr txBox="1"/>
          <p:nvPr/>
        </p:nvSpPr>
        <p:spPr>
          <a:xfrm>
            <a:off x="3758541" y="5512589"/>
            <a:ext cx="5047861" cy="935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German Office for International Cooperation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Interests are articulated via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German Trade Union Confederation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Sectoral trade unions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Works councils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(Professional associations)</a:t>
            </a: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Public sphere and the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291223" cy="460851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“Qualified skilled workers are </a:t>
            </a:r>
            <a:r>
              <a:rPr lang="en-GB" sz="2200" dirty="0">
                <a:solidFill>
                  <a:srgbClr val="BF5A08"/>
                </a:solidFill>
              </a:rPr>
              <a:t>important for the economy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and for society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GB" sz="2200" dirty="0"/>
              <a:t>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create a </a:t>
            </a:r>
            <a:r>
              <a:rPr lang="en-GB" sz="2200" dirty="0">
                <a:solidFill>
                  <a:srgbClr val="BF5A08"/>
                </a:solidFill>
              </a:rPr>
              <a:t>framework and platform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employers and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to commit to vocational education and training</a:t>
            </a:r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 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foster the vocational education and training system via governance structures, research, innovation and guidance.”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“Strong VET enables young people to obtain good development prospects within society.”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“Company-based training forms part of the </a:t>
            </a:r>
            <a:r>
              <a:rPr lang="en-GB" sz="2200" dirty="0">
                <a:solidFill>
                  <a:srgbClr val="BF5A08"/>
                </a:solidFill>
              </a:rPr>
              <a:t>education system</a:t>
            </a:r>
            <a:r>
              <a:rPr lang="en-GB" sz="2200" dirty="0"/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make </a:t>
            </a:r>
            <a:r>
              <a:rPr lang="en-GB" sz="2200" dirty="0">
                <a:solidFill>
                  <a:srgbClr val="BF5A08"/>
                </a:solidFill>
              </a:rPr>
              <a:t>vocational school-based training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available.”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3237" y="1496594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Public sphere and the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“Employers and employees should </a:t>
            </a:r>
            <a:r>
              <a:rPr lang="en-GB" sz="2200" dirty="0">
                <a:solidFill>
                  <a:srgbClr val="BF5A08"/>
                </a:solidFill>
              </a:rPr>
              <a:t>work together to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actively shape vocational education and training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“Employers should </a:t>
            </a:r>
            <a:r>
              <a:rPr lang="en-GB" sz="2200" dirty="0">
                <a:solidFill>
                  <a:srgbClr val="BF5A08"/>
                </a:solidFill>
              </a:rPr>
              <a:t>offer training opportunities</a:t>
            </a:r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86230"/>
            <a:ext cx="9000000" cy="446715"/>
          </a:xfrm>
        </p:spPr>
        <p:txBody>
          <a:bodyPr/>
          <a:lstStyle/>
          <a:p>
            <a:r>
              <a:rPr lang="en-GB"/>
              <a:t>Public sphere and the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64800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Interests are articulated via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Government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(federal ministries) 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federal states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(state governments)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1509" y="3309671"/>
            <a:ext cx="2520000" cy="118440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7536" y="2327368"/>
            <a:ext cx="1476000" cy="721909"/>
          </a:xfrm>
          <a:prstGeom prst="rect">
            <a:avLst/>
          </a:prstGeom>
        </p:spPr>
      </p:pic>
      <p:pic>
        <p:nvPicPr>
          <p:cNvPr id="1028" name="Picture 4" descr="BMI - Homepage"/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818586" y="4462061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6" y="916576"/>
            <a:ext cx="1872000" cy="12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Employers, employees and the state </a:t>
            </a:r>
            <a:r>
              <a:rPr lang="en-GB" sz="2000" b="1" dirty="0">
                <a:solidFill>
                  <a:srgbClr val="BF5A08"/>
                </a:solidFill>
              </a:rPr>
              <a:t>represent different collective interests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vocational education </a:t>
            </a:r>
            <a:b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training in a manner which is </a:t>
            </a:r>
            <a:r>
              <a:rPr lang="en-GB" sz="2000" b="1" dirty="0">
                <a:solidFill>
                  <a:srgbClr val="BF5A08"/>
                </a:solidFill>
              </a:rPr>
              <a:t>highly organised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>
                <a:solidFill>
                  <a:srgbClr val="BF5A08"/>
                </a:solidFill>
              </a:rPr>
              <a:t>competent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434446"/>
            <a:ext cx="6290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Strong stakeholders </a:t>
            </a:r>
            <a:r>
              <a:rPr lang="en-GB" sz="2000" dirty="0">
                <a:solidFill>
                  <a:srgbClr val="BF5A08"/>
                </a:solidFill>
              </a:rPr>
              <a:t>assume a joint </a:t>
            </a:r>
            <a:br>
              <a:rPr lang="en-GB" sz="2000" dirty="0">
                <a:solidFill>
                  <a:srgbClr val="BF5A08"/>
                </a:solidFill>
              </a:rPr>
            </a:br>
            <a:r>
              <a:rPr lang="en-GB" sz="2000" dirty="0">
                <a:solidFill>
                  <a:srgbClr val="BF5A08"/>
                </a:solidFill>
              </a:rPr>
              <a:t>commitment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vocational education 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training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Commitment is based on </a:t>
            </a:r>
            <a:r>
              <a:rPr lang="en-GB" sz="2000" b="1" dirty="0">
                <a:solidFill>
                  <a:srgbClr val="BF5A08"/>
                </a:solidFill>
              </a:rPr>
              <a:t>joint principles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“We wish to </a:t>
            </a:r>
            <a:r>
              <a:rPr lang="en-GB" sz="2000" dirty="0">
                <a:solidFill>
                  <a:srgbClr val="BF5A08"/>
                </a:solidFill>
              </a:rPr>
              <a:t>govern VET collectively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“We </a:t>
            </a:r>
            <a:r>
              <a:rPr lang="en-GB" sz="2000" dirty="0">
                <a:solidFill>
                  <a:srgbClr val="BF5A08"/>
                </a:solidFill>
              </a:rPr>
              <a:t>share responsibility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vocational education and training.”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“Vocational education and training should be </a:t>
            </a:r>
            <a:r>
              <a:rPr lang="en-GB" sz="2000" dirty="0">
                <a:solidFill>
                  <a:srgbClr val="BF5A08"/>
                </a:solidFill>
              </a:rPr>
              <a:t>practice-related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2000" dirty="0">
                <a:solidFill>
                  <a:srgbClr val="BF5A08"/>
                </a:solidFill>
              </a:rPr>
              <a:t>of high quality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rgbClr val="BF5A08"/>
                </a:solidFill>
              </a:rPr>
              <a:t>standardised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“</a:t>
            </a:r>
            <a:r>
              <a:rPr lang="en-GB" sz="2000" dirty="0">
                <a:solidFill>
                  <a:srgbClr val="BF5A08"/>
                </a:solidFill>
              </a:rPr>
              <a:t>Standards in VET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must be </a:t>
            </a:r>
            <a:r>
              <a:rPr lang="en-GB" sz="2000" dirty="0">
                <a:solidFill>
                  <a:srgbClr val="BF5A08"/>
                </a:solidFill>
              </a:rPr>
              <a:t>requirements oriented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rgbClr val="BF5A08"/>
                </a:solidFill>
              </a:rPr>
              <a:t>current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“Vocational education and training is a </a:t>
            </a:r>
            <a:r>
              <a:rPr lang="en-GB" sz="2000" dirty="0">
                <a:solidFill>
                  <a:srgbClr val="BF5A08"/>
                </a:solidFill>
              </a:rPr>
              <a:t>prerequisite for competitiveness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the global market.”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443971"/>
            <a:ext cx="6290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Strong stakeholders </a:t>
            </a:r>
            <a:r>
              <a:rPr lang="en-GB" sz="2000" dirty="0">
                <a:solidFill>
                  <a:srgbClr val="BF5A08"/>
                </a:solidFill>
              </a:rPr>
              <a:t>assume a joint </a:t>
            </a:r>
            <a:br>
              <a:rPr lang="en-GB" sz="2000" dirty="0">
                <a:solidFill>
                  <a:srgbClr val="BF5A08"/>
                </a:solidFill>
              </a:rPr>
            </a:br>
            <a:r>
              <a:rPr lang="en-GB" sz="2000" dirty="0">
                <a:solidFill>
                  <a:srgbClr val="BF5A08"/>
                </a:solidFill>
              </a:rPr>
              <a:t>commitment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vocational education 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training.</a:t>
            </a: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engine of dual VET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solidFill>
                  <a:schemeClr val="bg1"/>
                </a:solidFill>
              </a:rPr>
              <a:t>Stakeholders act together to shape </a:t>
            </a:r>
            <a:br>
              <a:rPr lang="en-GB" sz="2800" b="1">
                <a:solidFill>
                  <a:schemeClr val="bg1"/>
                </a:solidFill>
              </a:rPr>
            </a:br>
            <a:r>
              <a:rPr lang="en-GB" sz="2800" b="1">
                <a:solidFill>
                  <a:schemeClr val="bg1"/>
                </a:solidFill>
              </a:rPr>
              <a:t>dual vocational education and training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 fontScale="92500"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en-GB" sz="2000">
                <a:solidFill>
                  <a:srgbClr val="BF5A08"/>
                </a:solidFill>
              </a:rPr>
              <a:t>Strong commitment </a:t>
            </a:r>
            <a:b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within the scope of </a:t>
            </a:r>
            <a:r>
              <a:rPr lang="en-GB" sz="2000">
                <a:solidFill>
                  <a:srgbClr val="BF5A08"/>
                </a:solidFill>
              </a:rPr>
              <a:t>dual </a:t>
            </a:r>
            <a:br>
              <a:rPr lang="en-GB" sz="2000">
                <a:solidFill>
                  <a:srgbClr val="BF5A08"/>
                </a:solidFill>
              </a:rPr>
            </a:br>
            <a:r>
              <a:rPr lang="en-GB" sz="2000">
                <a:solidFill>
                  <a:srgbClr val="BF5A08"/>
                </a:solidFill>
              </a:rPr>
              <a:t>vocational education and training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en-GB" sz="2000">
                <a:solidFill>
                  <a:srgbClr val="BF5A08"/>
                </a:solidFill>
              </a:rPr>
              <a:t>Co-determination and cooperation 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is conveyed by </a:t>
            </a:r>
            <a:r>
              <a:rPr lang="en-GB" sz="2000">
                <a:solidFill>
                  <a:srgbClr val="BF5A08"/>
                </a:solidFill>
              </a:rPr>
              <a:t>formal mechanisms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(integration of interests)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Laws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Committees/panels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en-GB" sz="2000">
                <a:solidFill>
                  <a:srgbClr val="BF5A08"/>
                </a:solidFill>
              </a:rPr>
              <a:t>The engine of dual VET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10631918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       Development of the </a:t>
            </a:r>
            <a:b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dual VET system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 Implementation </a:t>
            </a:r>
            <a:b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training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04152" y="679702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363148" y="2737575"/>
            <a:ext cx="2992753" cy="1206845"/>
            <a:chOff x="8616097" y="2847150"/>
            <a:chExt cx="2992753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Development of</a:t>
              </a:r>
              <a:b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standards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616097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392212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501881" y="2710840"/>
            <a:ext cx="3022038" cy="1173980"/>
            <a:chOff x="483473" y="2879311"/>
            <a:chExt cx="3022038" cy="1173980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19068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Examination and </a:t>
              </a:r>
              <a:b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certification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483473" y="2879311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Guidelines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Coordinate learning venues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Support cooperation between stakeholders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Ensure the uniformity of VET nationwide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b="1"/>
              <a:t>The engine of dual VET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GB" sz="2000"/>
              <a:t>Vocational education and training – stakeholders and their interests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Employers and organisations of trade and industry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Employees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Public sphere and the state</a:t>
            </a:r>
          </a:p>
          <a:p>
            <a:pPr>
              <a:buFont typeface="+mj-lt"/>
              <a:buAutoNum type="arabicPeriod"/>
            </a:pPr>
            <a:r>
              <a:rPr lang="en-GB" sz="2000"/>
              <a:t>Stakeholders act together to shape vocational education and training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Development of the dual VET system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Development of standards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Supervision of training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Examination and certification</a:t>
            </a:r>
          </a:p>
          <a:p>
            <a:pPr>
              <a:buFont typeface="+mj-lt"/>
              <a:buAutoNum type="arabicPeriod"/>
            </a:pPr>
            <a:r>
              <a:rPr lang="en-GB" sz="200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6039" y="4373108"/>
            <a:ext cx="1669048" cy="11799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2130" y="1203025"/>
            <a:ext cx="2805508" cy="290918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05631" y="1921459"/>
            <a:ext cx="22783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Employers/organisations of trade and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industry wish to help shape the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conditions governing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VET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BF5A08"/>
                </a:solidFill>
              </a:rPr>
              <a:t>National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Committee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(Board)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state defines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framework and pursues regulatory policy interests 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12207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 unions wish 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help shape the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conditions governing VET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n-GB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 92</a:t>
            </a:r>
          </a:p>
          <a:p>
            <a:pPr>
              <a:spcBef>
                <a:spcPts val="0"/>
              </a:spcBef>
            </a:pP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</a:rPr>
              <a:t>Crafts and Trades Regulation Code §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6850" y="1594152"/>
            <a:ext cx="459083" cy="14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BIBB 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4 years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39368" y="2927160"/>
            <a:ext cx="1604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r">
              <a:spcBef>
                <a:spcPts val="1000"/>
              </a:spcBef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Principle of consensus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2201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Regular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meetings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600321" y="1723335"/>
            <a:ext cx="2021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olunteers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(Unpaid)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9692" y="4969123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comprising employers, employees, Federal Government and federal state governments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(so-called ‘four benches’)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Members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7" y="4434048"/>
            <a:ext cx="209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Deputy members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72457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Advises the Federal Government on issues relating to VET  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Submits recommendations for practice (e.g. with regard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standardised implementation of the Vocational Training Act)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Provides an official response to legal ordinances promulgated by the Federal Government (e.g. training regulations) </a:t>
            </a:r>
          </a:p>
          <a:p>
            <a:pPr>
              <a:defRPr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Gives official responses to policies adopted by the Federal Government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Adopts resolutions regarding the affairs of BIBB (e.g. budget, research)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BIBB 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r>
              <a:rPr lang="en-GB" sz="2200"/>
              <a:t>Sets out </a:t>
            </a:r>
            <a:r>
              <a:rPr lang="en-GB" sz="2200">
                <a:solidFill>
                  <a:srgbClr val="BF5A08"/>
                </a:solidFill>
              </a:rPr>
              <a:t>agreed positions of the VET stakeholders</a:t>
            </a:r>
          </a:p>
          <a:p>
            <a:r>
              <a:rPr lang="en-GB" sz="2200"/>
              <a:t>Central</a:t>
            </a:r>
            <a:r>
              <a:rPr lang="en-GB" sz="2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200">
                <a:solidFill>
                  <a:srgbClr val="BF5A08"/>
                </a:solidFill>
              </a:rPr>
              <a:t>coordinating mechanism</a:t>
            </a:r>
            <a:r>
              <a:rPr lang="en-GB" sz="2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of dual VET at federal level </a:t>
            </a:r>
            <a:r>
              <a:rPr lang="en-GB" sz="2200">
                <a:solidFill>
                  <a:srgbClr val="BF5A08"/>
                </a:solidFill>
              </a:rPr>
              <a:t>(“Parliament of Vocational Education and Training”) 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Forum in which stakeholders govern the VET system </a:t>
            </a:r>
            <a:r>
              <a:rPr lang="en-GB" sz="2200">
                <a:solidFill>
                  <a:srgbClr val="BF5A08"/>
                </a:solidFill>
              </a:rPr>
              <a:t>jointly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BIBB 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3258" y="4299350"/>
            <a:ext cx="1697146" cy="11998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26444" y="2199182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Organisations set out the needs of employers/trade and industry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groups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Government 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sets out needs </a:t>
            </a:r>
          </a:p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and enacts</a:t>
            </a:r>
          </a:p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standards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 unions set out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needs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employees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893553" y="4466239"/>
            <a:ext cx="289494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 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63291" y="1386953"/>
            <a:ext cx="455984" cy="1423950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Committee formed for new training occupation/training occupation to be updated (temporary, not permanent)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86816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BIBB representative manages, </a:t>
            </a:r>
          </a:p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organises and chairs the process; </a:t>
            </a:r>
            <a:b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provides technical input </a:t>
            </a:r>
          </a:p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(“occupational expert”)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Government and federal states become involved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1074669" y="3617734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 and industry and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delegate own experts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Comprising experts with</a:t>
            </a:r>
            <a:b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experience of practice and theory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groups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and update training regulations for company-based training 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 stakeholders on the implementation of the training regulations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on coordinating them with development of the framework curricula (vocational school)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</a:t>
            </a:r>
            <a:r>
              <a:rPr lang="en-GB" sz="2200" dirty="0">
                <a:solidFill>
                  <a:srgbClr val="BF5A08"/>
                </a:solidFill>
              </a:rPr>
              <a:t>stakeholders jointly develop standards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reflect requirements of the world of work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 developed are </a:t>
            </a:r>
            <a:r>
              <a:rPr lang="en-GB" sz="2200" dirty="0">
                <a:solidFill>
                  <a:srgbClr val="BF5A08"/>
                </a:solidFill>
              </a:rPr>
              <a:t>accepted and recognised by those implementing them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(companies, trainers, trainees)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5849" y="4292600"/>
            <a:ext cx="1706693" cy="120658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Employers provide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 at the company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state standards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600" b="1">
                <a:solidFill>
                  <a:srgbClr val="BF5A08"/>
                </a:solidFill>
              </a:rPr>
              <a:t>Committees </a:t>
            </a:r>
            <a:br>
              <a:rPr lang="en-GB" sz="1600" b="1">
                <a:solidFill>
                  <a:srgbClr val="BF5A08"/>
                </a:solidFill>
              </a:rPr>
            </a:br>
            <a:r>
              <a:rPr lang="en-GB" sz="1600" b="1">
                <a:solidFill>
                  <a:srgbClr val="BF5A08"/>
                </a:solidFill>
              </a:rPr>
              <a:t>and competent bodies </a:t>
            </a:r>
            <a:br>
              <a:rPr lang="en-GB" sz="1600" b="1">
                <a:solidFill>
                  <a:srgbClr val="BF5A08"/>
                </a:solidFill>
              </a:rPr>
            </a:br>
            <a:r>
              <a:rPr lang="en-GB" sz="1600" b="1">
                <a:solidFill>
                  <a:srgbClr val="BF5A08"/>
                </a:solidFill>
              </a:rPr>
              <a:t>across the entire country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State supervises, 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finances and 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implements school-based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VET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Works councils monitor training at large companies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576813" y="4580015"/>
            <a:ext cx="311988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§§ 77 ff.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Laws of the federal states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475050" cy="1483490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Responsibility rests</a:t>
            </a:r>
            <a:b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with federal state government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b="1">
                <a:solidFill>
                  <a:srgbClr val="BF5A08"/>
                </a:solidFill>
              </a:rPr>
              <a:t>Federal</a:t>
            </a:r>
            <a:br>
              <a:rPr lang="en-GB" b="1">
                <a:solidFill>
                  <a:srgbClr val="BF5A08"/>
                </a:solidFill>
              </a:rPr>
            </a:br>
            <a:r>
              <a:rPr lang="en-GB" b="1">
                <a:solidFill>
                  <a:srgbClr val="BF5A08"/>
                </a:solidFill>
              </a:rPr>
              <a:t>State</a:t>
            </a:r>
          </a:p>
          <a:p>
            <a:pPr marL="0" lvl="1" algn="ctr"/>
            <a:r>
              <a:rPr lang="en-GB" b="1">
                <a:solidFill>
                  <a:srgbClr val="BF5A08"/>
                </a:solidFill>
              </a:rPr>
              <a:t>VET</a:t>
            </a:r>
          </a:p>
          <a:p>
            <a:pPr marL="0" lvl="1" algn="ctr"/>
            <a:r>
              <a:rPr lang="en-GB" b="1">
                <a:solidFill>
                  <a:srgbClr val="BF5A08"/>
                </a:solidFill>
              </a:rPr>
              <a:t>Committee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4 years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729865"/>
            <a:ext cx="21552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volunteers (unpaid)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Majority principle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representatives of employers, employees and the federal state government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</a:rPr>
              <a:t>Vocational education and training –</a:t>
            </a:r>
          </a:p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</a:rPr>
              <a:t>stakeholders and their interests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engine of dual VET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Advises the federal state government on issues relating to VET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Works towards achieving constant quality development in VET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Federal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State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Committee</a:t>
            </a: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/>
              <a:t>Sets out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rgbClr val="BF5A08"/>
                </a:solidFill>
              </a:rPr>
              <a:t>agreed positions of the stakeholders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particularly with regard to development and implementation of school-based VET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region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the stakeholders help </a:t>
            </a:r>
            <a:r>
              <a:rPr lang="en-GB" sz="2200" dirty="0">
                <a:solidFill>
                  <a:srgbClr val="BF5A08"/>
                </a:solidFill>
              </a:rPr>
              <a:t>jointly to shape VET policy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federal state and to </a:t>
            </a:r>
            <a:r>
              <a:rPr lang="en-GB" sz="2200" dirty="0">
                <a:solidFill>
                  <a:srgbClr val="BF5A08"/>
                </a:solidFill>
              </a:rPr>
              <a:t>coordinate implementation of vocational school-based and company-based training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Federal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State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Committee</a:t>
            </a: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284393" y="1648126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Responsibility rests with </a:t>
            </a:r>
          </a:p>
          <a:p>
            <a:pPr marL="0"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 bodies (chambers, </a:t>
            </a:r>
          </a:p>
          <a:p>
            <a:pPr marL="0"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ministries etc.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representatives of employers, employees and vocational schools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b="1">
                <a:solidFill>
                  <a:srgbClr val="BF5A08"/>
                </a:solidFill>
              </a:rPr>
              <a:t>VET</a:t>
            </a:r>
            <a:br>
              <a:rPr lang="en-GB" b="1">
                <a:solidFill>
                  <a:srgbClr val="BF5A08"/>
                </a:solidFill>
              </a:rPr>
            </a:br>
            <a:r>
              <a:rPr lang="en-GB" b="1">
                <a:solidFill>
                  <a:srgbClr val="BF5A08"/>
                </a:solidFill>
              </a:rPr>
              <a:t>Committees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4 years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462646" y="1767365"/>
            <a:ext cx="217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volunteers (unpaid)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Majority principle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Consult and provide information on all important issues relating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vocational education and training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Adopt legal ordinances for the implementation of VET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Required to work towards achieving constant quality development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VET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Ensures implementation of the recommendations made by the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State Committee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Committees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99" y="1052513"/>
            <a:ext cx="826102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r>
              <a:rPr lang="en-GB" sz="2200" dirty="0"/>
              <a:t>Sets out agreed positions, in particular with regard to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rgbClr val="BF5A08"/>
                </a:solidFill>
              </a:rPr>
              <a:t>regulation of company-based VET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(suitability of training centres, examination etc.)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the stakeholders </a:t>
            </a:r>
            <a:r>
              <a:rPr lang="en-GB" sz="2200" dirty="0">
                <a:solidFill>
                  <a:srgbClr val="BF5A08"/>
                </a:solidFill>
              </a:rPr>
              <a:t>jointly ensure the quality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of dual VET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certain sectors (craft trades, trade and industry, agriculture etc.) in the region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Committees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 bodies (mostly chambers)</a:t>
            </a:r>
          </a:p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competent bodies?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Regulated by law (Vocational Training Act/Crafts and Trades Regulation Code)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Assumption of public/sovereign tasks in connection with dual vocational education and training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Numerous competent bodies in each federal state (established at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regional level)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 bodies based at organisations which represent a sector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Tasks of the competent bodies/chambers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Monitor company-based training, e.g. suitability of company and aptitude of trainers for execution of training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Maintain the register of vocational education and training contracts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 up VET Committee and examination boards and enact the resolutions adopted by the committees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Issue final certificates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Recognition of qualifications acquired abroad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 companies (usually via “training advisors”)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 of the competent bodies/chambers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/>
              <a:t>Competent bodies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rgbClr val="BF5A08"/>
                </a:solidFill>
              </a:rPr>
              <a:t>monitor and support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execution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vocational education and training in the regions and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thus </a:t>
            </a:r>
            <a:r>
              <a:rPr lang="en-GB" sz="2200" dirty="0">
                <a:solidFill>
                  <a:srgbClr val="BF5A08"/>
                </a:solidFill>
              </a:rPr>
              <a:t>ensure its quality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rgbClr val="BF5A08"/>
                </a:solidFill>
              </a:rPr>
              <a:t>Institutional foundation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the work conducted by the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VET Committee and examination board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vocational </a:t>
            </a:r>
            <a:b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 and training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Examination and certification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162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18664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Employers seek out staff able to demonstrate mastery of their occupation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600" b="1">
                <a:solidFill>
                  <a:srgbClr val="BF5A08"/>
                </a:solidFill>
              </a:rPr>
              <a:t>Examination</a:t>
            </a:r>
            <a:br>
              <a:rPr lang="en-GB" sz="1600" b="1">
                <a:solidFill>
                  <a:srgbClr val="BF5A08"/>
                </a:solidFill>
              </a:rPr>
            </a:br>
            <a:r>
              <a:rPr lang="en-GB" sz="1600" b="1">
                <a:solidFill>
                  <a:srgbClr val="BF5A08"/>
                </a:solidFill>
              </a:rPr>
              <a:t>board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1963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State defines 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examination regulations,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act as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cornerstones of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VET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require certificate of competencies acquired for their occupational development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807750" y="44662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§§ 37 ff.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Laws of the federal states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63358" y="1445869"/>
            <a:ext cx="451142" cy="140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Supervision of training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84424" y="1738016"/>
            <a:ext cx="3646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Examination Committee for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VET programmes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At least 3 representatives of employers, employees and vocational schools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b="1">
                <a:solidFill>
                  <a:srgbClr val="BF5A08"/>
                </a:solidFill>
              </a:rPr>
              <a:t>Examination</a:t>
            </a:r>
            <a:br>
              <a:rPr lang="en-GB" b="1">
                <a:solidFill>
                  <a:srgbClr val="BF5A08"/>
                </a:solidFill>
              </a:rPr>
            </a:br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5 years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738790"/>
            <a:ext cx="2161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volunteers (unpaid)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Majority principle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>
                <a:solidFill>
                  <a:schemeClr val="bg1"/>
                </a:solidFill>
              </a:rPr>
              <a:t>Interests of the employers and of</a:t>
            </a:r>
            <a:br>
              <a:rPr lang="en-GB" sz="2200">
                <a:solidFill>
                  <a:schemeClr val="bg1"/>
                </a:solidFill>
              </a:rPr>
            </a:br>
            <a:r>
              <a:rPr lang="en-GB" sz="2200">
                <a:solidFill>
                  <a:schemeClr val="bg1"/>
                </a:solidFill>
              </a:rPr>
              <a:t>organisations of trade and industry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>
                <a:solidFill>
                  <a:schemeClr val="bg1"/>
                </a:solidFill>
              </a:rPr>
              <a:t>Interests of the employees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/>
              <a:t>Public </a:t>
            </a:r>
          </a:p>
          <a:p>
            <a:pPr algn="ctr"/>
            <a:r>
              <a:rPr lang="en-GB" sz="2200"/>
              <a:t>interests/</a:t>
            </a:r>
            <a:br>
              <a:rPr lang="en-GB" sz="2200"/>
            </a:br>
            <a:r>
              <a:rPr lang="en-GB" sz="2200"/>
              <a:t>state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93545" y="2048024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solidFill>
                  <a:srgbClr val="BF5A08"/>
                </a:solidFill>
              </a:rPr>
              <a:t>“Competent bodies”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211528" y="528694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solidFill>
                  <a:srgbClr val="BF5A08"/>
                </a:solidFill>
              </a:rPr>
              <a:t>“Social partners”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Examination and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Develop and enact examination questions and assignments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Conduct examinations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Evaluate examination results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Issue final certificates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700" b="1">
                <a:solidFill>
                  <a:srgbClr val="BF5A08"/>
                </a:solidFill>
              </a:rPr>
              <a:t>Examination</a:t>
            </a:r>
            <a:br>
              <a:rPr lang="en-GB" sz="1700" b="1">
                <a:solidFill>
                  <a:srgbClr val="BF5A08"/>
                </a:solidFill>
              </a:rPr>
            </a:br>
            <a:r>
              <a:rPr lang="en-GB" sz="1700" b="1">
                <a:solidFill>
                  <a:srgbClr val="BF5A08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Examination and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the stakeholders </a:t>
            </a:r>
            <a:r>
              <a:rPr lang="en-GB" sz="2200" dirty="0">
                <a:solidFill>
                  <a:srgbClr val="BF5A08"/>
                </a:solidFill>
              </a:rPr>
              <a:t>jointly implement independent examinations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issue qualifications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/>
              <a:t>Employers, employees and the formal education system all </a:t>
            </a:r>
            <a:r>
              <a:rPr lang="en-GB" sz="2200" dirty="0">
                <a:solidFill>
                  <a:srgbClr val="BF5A08"/>
                </a:solidFill>
              </a:rPr>
              <a:t>recognise qualifications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700" b="1">
                <a:solidFill>
                  <a:srgbClr val="BF5A08"/>
                </a:solidFill>
              </a:rPr>
              <a:t>Examination</a:t>
            </a:r>
            <a:br>
              <a:rPr lang="en-GB" sz="1700" b="1">
                <a:solidFill>
                  <a:srgbClr val="BF5A08"/>
                </a:solidFill>
              </a:rPr>
            </a:br>
            <a:r>
              <a:rPr lang="en-GB" sz="1700" b="1">
                <a:solidFill>
                  <a:srgbClr val="BF5A08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engine of dual VET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solidFill>
                  <a:schemeClr val="bg1"/>
                </a:solidFill>
              </a:rPr>
              <a:t>Summary – the engine of</a:t>
            </a:r>
            <a:br>
              <a:rPr lang="en-GB" sz="2800" b="1">
                <a:solidFill>
                  <a:schemeClr val="bg1"/>
                </a:solidFill>
              </a:rPr>
            </a:br>
            <a:r>
              <a:rPr lang="en-GB" sz="2800" b="1">
                <a:solidFill>
                  <a:schemeClr val="bg1"/>
                </a:solidFill>
              </a:rPr>
              <a:t>dual vocational education and training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Summary – the engine of dual VET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331562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Strong commitment </a:t>
            </a: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VET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839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Co-determination and cooperation of stakeholders at all levels and in all core areas of vocational education and training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23362" y="3289996"/>
            <a:ext cx="27340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Coordinated, standardised, quality-assured and recognised by stakeholders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38835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378827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Stakeholders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Mechanisms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696739" y="1052512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Dual vocational education and training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3811" y="1693250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Summary – the engine of dual VET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BF5A08"/>
                </a:solidFill>
              </a:rPr>
              <a:t>Quality characteristics of German VET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Cooperation between the state and the social partners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Recognised standards in vocational education and training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On-the-job learning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Training of VET staff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Institutionalised research and advisory services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Further information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/>
              <a:t>Facts and figures</a:t>
            </a:r>
          </a:p>
          <a:p>
            <a:r>
              <a:rPr lang="en-GB" dirty="0"/>
              <a:t>2024 Report on Vocational Education and Training (</a:t>
            </a:r>
            <a:r>
              <a:rPr lang="en-GB" dirty="0">
                <a:hlinkClick r:id="rId2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Data Report to accompany the 2024 Report on Vocational Education and Training (</a:t>
            </a:r>
            <a:r>
              <a:rPr lang="en-GB" dirty="0">
                <a:hlinkClick r:id="rId3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Federal Statistical Office (</a:t>
            </a:r>
            <a:r>
              <a:rPr lang="en-GB" dirty="0">
                <a:hlinkClick r:id="rId4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BMBF Data Portal (</a:t>
            </a:r>
            <a:r>
              <a:rPr lang="en-GB" dirty="0">
                <a:hlinkClick r:id="rId5"/>
              </a:rPr>
              <a:t>link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Training standards</a:t>
            </a:r>
          </a:p>
          <a:p>
            <a:r>
              <a:rPr lang="en-GB" dirty="0"/>
              <a:t>BIBB brochure: </a:t>
            </a:r>
            <a:r>
              <a:rPr lang="en-US" dirty="0"/>
              <a:t>Training regulations and how they come about </a:t>
            </a:r>
            <a:r>
              <a:rPr lang="en-GB" dirty="0"/>
              <a:t>(</a:t>
            </a:r>
            <a:r>
              <a:rPr lang="en-GB" dirty="0">
                <a:hlinkClick r:id="rId6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Examples of training regulations and skeleton curricula (BIBB) (</a:t>
            </a:r>
            <a:r>
              <a:rPr lang="en-GB" dirty="0">
                <a:hlinkClick r:id="rId7"/>
              </a:rPr>
              <a:t>link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Legal documents</a:t>
            </a:r>
          </a:p>
          <a:p>
            <a:r>
              <a:rPr lang="en-GB" dirty="0"/>
              <a:t>Vocational Training Act (</a:t>
            </a:r>
            <a:r>
              <a:rPr lang="en-GB" dirty="0">
                <a:hlinkClick r:id="rId8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Youth Employment Act (</a:t>
            </a:r>
            <a:r>
              <a:rPr lang="en-GB" dirty="0">
                <a:hlinkClick r:id="rId9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Chambers Act (</a:t>
            </a:r>
            <a:r>
              <a:rPr lang="en-GB" dirty="0">
                <a:hlinkClick r:id="rId10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Collective Agreements Act (</a:t>
            </a:r>
            <a:r>
              <a:rPr lang="en-GB" dirty="0">
                <a:hlinkClick r:id="rId11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Labour Management Relations Act (</a:t>
            </a:r>
            <a:r>
              <a:rPr lang="en-GB" dirty="0">
                <a:hlinkClick r:id="rId12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Internet sites</a:t>
            </a:r>
          </a:p>
          <a:p>
            <a:r>
              <a:rPr lang="en-GB" dirty="0">
                <a:hlinkClick r:id="rId13"/>
              </a:rPr>
              <a:t>GOVET</a:t>
            </a:r>
            <a:endParaRPr lang="en-GB" dirty="0">
              <a:hlinkClick r:id="rId14"/>
            </a:endParaRPr>
          </a:p>
          <a:p>
            <a:r>
              <a:rPr lang="en-GB" dirty="0">
                <a:hlinkClick r:id="rId15"/>
              </a:rPr>
              <a:t>BMBF</a:t>
            </a:r>
          </a:p>
          <a:p>
            <a:r>
              <a:rPr lang="en-GB" dirty="0">
                <a:hlinkClick r:id="rId16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Presentations</a:t>
            </a:r>
            <a:r>
              <a:rPr lang="en-GB" dirty="0"/>
              <a:t> </a:t>
            </a:r>
          </a:p>
          <a:p>
            <a:r>
              <a:rPr lang="en-GB" dirty="0"/>
              <a:t>GOVET standard presentations (</a:t>
            </a:r>
            <a:r>
              <a:rPr lang="en-GB" dirty="0">
                <a:hlinkClick r:id="rId17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Point of contact for further questions</a:t>
            </a:r>
          </a:p>
          <a:p>
            <a:r>
              <a:rPr lang="en-GB" dirty="0">
                <a:hlinkClick r:id="rId18"/>
              </a:rPr>
              <a:t>govet@bibb.de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Employers and organisations of trade and industry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99999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“Qualified workers are crucial for </a:t>
            </a:r>
            <a:r>
              <a:rPr lang="en-GB" sz="2200" dirty="0">
                <a:solidFill>
                  <a:srgbClr val="BF5A08"/>
                </a:solidFill>
              </a:rPr>
              <a:t>productivity and competitiveness</a:t>
            </a:r>
            <a:r>
              <a:rPr lang="en-GB" sz="2200" dirty="0"/>
              <a:t>.”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is an important way for us to find </a:t>
            </a:r>
            <a:r>
              <a:rPr lang="en-GB" sz="2200" dirty="0">
                <a:solidFill>
                  <a:srgbClr val="BF5A08"/>
                </a:solidFill>
              </a:rPr>
              <a:t>qualified and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loyal staff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are prepared </a:t>
            </a:r>
            <a:r>
              <a:rPr lang="en-GB" sz="2200" dirty="0">
                <a:solidFill>
                  <a:srgbClr val="BF5A08"/>
                </a:solidFill>
              </a:rPr>
              <a:t>to provide training ourselves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want to </a:t>
            </a:r>
            <a:r>
              <a:rPr lang="en-GB" sz="2200" dirty="0">
                <a:solidFill>
                  <a:srgbClr val="BF5A08"/>
                </a:solidFill>
              </a:rPr>
              <a:t>help shape the regulation of company-based training</a:t>
            </a:r>
            <a:r>
              <a:rPr lang="en-GB" sz="2200" dirty="0"/>
              <a:t>.”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1467" y="1328908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Employers and organisations of trade and industry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734569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Demands</a:t>
            </a:r>
          </a:p>
          <a:p>
            <a:pPr marL="3600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and training must be aligned to the </a:t>
            </a:r>
            <a:r>
              <a:rPr lang="en-GB" sz="2200" dirty="0">
                <a:solidFill>
                  <a:srgbClr val="BF5A08"/>
                </a:solidFill>
              </a:rPr>
              <a:t>needs of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the company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require </a:t>
            </a:r>
            <a:r>
              <a:rPr lang="en-GB" sz="2200" dirty="0">
                <a:solidFill>
                  <a:srgbClr val="BF5A08"/>
                </a:solidFill>
              </a:rPr>
              <a:t>young people to display the necessary apprenticeship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entry maturity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company-based training.”</a:t>
            </a:r>
          </a:p>
          <a:p>
            <a:pPr marL="360000">
              <a:spcAft>
                <a:spcPts val="500"/>
              </a:spcAft>
            </a:pPr>
            <a:r>
              <a:rPr lang="en-GB" sz="2200" dirty="0"/>
              <a:t>“</a:t>
            </a:r>
            <a:r>
              <a:rPr lang="en-GB" sz="2200" dirty="0">
                <a:solidFill>
                  <a:srgbClr val="BF5A08"/>
                </a:solidFill>
              </a:rPr>
              <a:t>Training allowances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should be significantly lower than the salaries of skilled workers.”</a:t>
            </a:r>
          </a:p>
          <a:p>
            <a:pPr marL="3600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schools should impart </a:t>
            </a:r>
            <a:r>
              <a:rPr lang="en-GB" sz="2200" dirty="0">
                <a:solidFill>
                  <a:srgbClr val="BF5A08"/>
                </a:solidFill>
              </a:rPr>
              <a:t>occupational theory and practice in line with our needs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4680" y="1633708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Employers and organisations of trade and industry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Interests are articulated via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Umbrella association 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Employer associations 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Sectoral associations </a:t>
            </a:r>
            <a:b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(e.g. industry and the craft trades) 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Chambers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and training is important for the </a:t>
            </a:r>
            <a:r>
              <a:rPr lang="en-GB" sz="2200" dirty="0">
                <a:solidFill>
                  <a:srgbClr val="BF5A08"/>
                </a:solidFill>
              </a:rPr>
              <a:t>employment and income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workers.”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“The aim of VET is the </a:t>
            </a:r>
            <a:r>
              <a:rPr lang="en-GB" sz="2200" dirty="0">
                <a:solidFill>
                  <a:srgbClr val="BF5A08"/>
                </a:solidFill>
              </a:rPr>
              <a:t>acquisition of comprehensive employability skills</a:t>
            </a:r>
            <a:r>
              <a:rPr lang="en-GB" sz="2200" dirty="0"/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“VET must </a:t>
            </a:r>
            <a:r>
              <a:rPr lang="en-GB" sz="2200" dirty="0">
                <a:solidFill>
                  <a:srgbClr val="BF5A08"/>
                </a:solidFill>
              </a:rPr>
              <a:t>be of high quality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must impart both </a:t>
            </a:r>
            <a:r>
              <a:rPr lang="en-GB" sz="2200" dirty="0">
                <a:solidFill>
                  <a:srgbClr val="BF5A08"/>
                </a:solidFill>
              </a:rPr>
              <a:t>professional practice and ‘soft skills’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“The </a:t>
            </a:r>
            <a:r>
              <a:rPr lang="en-GB" sz="2200" dirty="0">
                <a:solidFill>
                  <a:srgbClr val="BF5A08"/>
                </a:solidFill>
              </a:rPr>
              <a:t>rights of trainees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the company must be protected.”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9955" y="3060678"/>
            <a:ext cx="4441634" cy="314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“Companies should offer </a:t>
            </a:r>
            <a:r>
              <a:rPr lang="en-GB" sz="2200" dirty="0">
                <a:solidFill>
                  <a:srgbClr val="BF5A08"/>
                </a:solidFill>
              </a:rPr>
              <a:t>training opportunities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subsequent generations.”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“Companies should not be permitted to deploy trainees </a:t>
            </a:r>
            <a:r>
              <a:rPr lang="en-GB" sz="2200" dirty="0">
                <a:solidFill>
                  <a:srgbClr val="BF5A08"/>
                </a:solidFill>
              </a:rPr>
              <a:t>as cheap labour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“Company-based training should be inspected by </a:t>
            </a:r>
            <a:r>
              <a:rPr lang="en-GB" sz="2200" dirty="0">
                <a:solidFill>
                  <a:srgbClr val="BF5A08"/>
                </a:solidFill>
              </a:rPr>
              <a:t>independent institutions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and training should be </a:t>
            </a:r>
            <a:r>
              <a:rPr lang="en-GB" sz="2200" dirty="0">
                <a:solidFill>
                  <a:srgbClr val="BF5A08"/>
                </a:solidFill>
              </a:rPr>
              <a:t>holistic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should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up </a:t>
            </a:r>
            <a:r>
              <a:rPr lang="en-GB" sz="2200" dirty="0">
                <a:solidFill>
                  <a:srgbClr val="BF5A08"/>
                </a:solidFill>
              </a:rPr>
              <a:t>career opportunities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0072" y="3429000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4283</Words>
  <Application>Microsoft Office PowerPoint</Application>
  <PresentationFormat>Breitbild</PresentationFormat>
  <Paragraphs>552</Paragraphs>
  <Slides>46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2" baseType="lpstr">
      <vt:lpstr>Arial</vt:lpstr>
      <vt:lpstr>Arial Narrow</vt:lpstr>
      <vt:lpstr>Calibri</vt:lpstr>
      <vt:lpstr>Wingdings 3</vt:lpstr>
      <vt:lpstr>Office</vt:lpstr>
      <vt:lpstr>1_Office</vt:lpstr>
      <vt:lpstr> </vt:lpstr>
      <vt:lpstr>Contents</vt:lpstr>
      <vt:lpstr>PowerPoint-Präsentation</vt:lpstr>
      <vt:lpstr>Summary</vt:lpstr>
      <vt:lpstr>Employers and organisations of trade and industry</vt:lpstr>
      <vt:lpstr>Employers and organisations of trade and industry</vt:lpstr>
      <vt:lpstr>Employers and organisations of trade and industry</vt:lpstr>
      <vt:lpstr>Employees</vt:lpstr>
      <vt:lpstr>Employees</vt:lpstr>
      <vt:lpstr>Employees</vt:lpstr>
      <vt:lpstr>Public sphere and the state</vt:lpstr>
      <vt:lpstr>Public sphere and the state</vt:lpstr>
      <vt:lpstr>Public sphere and the state</vt:lpstr>
      <vt:lpstr>Conclusion</vt:lpstr>
      <vt:lpstr>Conclusion</vt:lpstr>
      <vt:lpstr>PowerPoint-Präsentation</vt:lpstr>
      <vt:lpstr>Summary</vt:lpstr>
      <vt:lpstr>Summary</vt:lpstr>
      <vt:lpstr>Guidelines</vt:lpstr>
      <vt:lpstr>Development of the dual VET system</vt:lpstr>
      <vt:lpstr>Development of the dual VET system</vt:lpstr>
      <vt:lpstr>Development of the dual VET system</vt:lpstr>
      <vt:lpstr>Development of the dual VET system</vt:lpstr>
      <vt:lpstr>Development of standards</vt:lpstr>
      <vt:lpstr>Development of standards</vt:lpstr>
      <vt:lpstr>Development of standards</vt:lpstr>
      <vt:lpstr>Development of standards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Examination and certification</vt:lpstr>
      <vt:lpstr>Supervision of training</vt:lpstr>
      <vt:lpstr>Examination and certification</vt:lpstr>
      <vt:lpstr>Examination and certification</vt:lpstr>
      <vt:lpstr>PowerPoint-Präsentation</vt:lpstr>
      <vt:lpstr>Summary – the engine of dual VET</vt:lpstr>
      <vt:lpstr>Summary – the engine of dual VET</vt:lpstr>
      <vt:lpstr>Further information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120</cp:revision>
  <dcterms:created xsi:type="dcterms:W3CDTF">2020-12-18T10:19:10Z</dcterms:created>
  <dcterms:modified xsi:type="dcterms:W3CDTF">2024-05-16T09:38:29Z</dcterms:modified>
</cp:coreProperties>
</file>