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387" userDrawn="1">
          <p15:clr>
            <a:srgbClr val="A4A3A4"/>
          </p15:clr>
        </p15:guide>
        <p15:guide id="9" orient="horz" pos="19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Olesen, Julia" initials="OJ" lastIdx="27" clrIdx="1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71394" autoAdjust="0"/>
  </p:normalViewPr>
  <p:slideViewPr>
    <p:cSldViewPr snapToGrid="0" showGuides="1">
      <p:cViewPr varScale="1">
        <p:scale>
          <a:sx n="79" d="100"/>
          <a:sy n="79" d="100"/>
        </p:scale>
        <p:origin x="1020" y="78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387"/>
        <p:guide orient="horz" pos="1933"/>
      </p:guideLst>
    </p:cSldViewPr>
  </p:slideViewPr>
  <p:notesTextViewPr>
    <p:cViewPr>
      <p:scale>
        <a:sx n="3" d="2"/>
        <a:sy n="3" d="2"/>
      </p:scale>
      <p:origin x="0" y="-414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2-23T08:37:52.424" idx="11">
    <p:pos x="4456" y="952"/>
    <p:text>hier habe ich auch etwas variiert, oben bleibt männlich, unten rein weibliche Unternehmerinnen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&gt;&gt;&gt; Comisiones examinadoras paritarias, normas de formación profesional acordadas de forma conjunta, control conjunto del sistema a todos los niveles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&gt;&gt;&gt;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Alrededor del 70% en la empresa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&gt;&gt;&gt; Normas de formación profesional, certificado expedido por la cámara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&gt;&gt;&gt;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y desde las empresas, profesores estatales en los centros de formación profesional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Informes de datos, informe sobre la formación profesional, normas de formación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8.400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r>
              <a:rPr lang="es-ES" sz="120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proceso de negociación y aprobación de nuevos reglamentos de formación profesional dual está dirigido por el Instituto Federal de Formación Profesional.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interlocutores económicos y los interlocutores sociales participan en todo el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r>
              <a:rPr lang="es-ES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proceso de negociación y aprobación de nuevos reglamentos de formación profesional dual está dirigido por el Instituto Federal de Formación Profesional.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interlocutores económicos y los interlocutores sociales participan en todo el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detallada: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financiación estatal asciende a unos 4.600 millones de euros, de los cuales más de 3.400 millones se destinan a 1.550 centros de formación profesional y unos 1.170 millones a medidas de control, seguimiento y apoyo.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Estado aprueba la Ley de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Hacer una recapitulación de las diapositivas anteriores si es necesario: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 agentes principales acuerdan en igualdad de condiciones las normas básicas de la formación profesional dual.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Estas normas siguen los requisitos concretos del mundo laboral.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903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8.400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8.400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emf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2275" y="5712301"/>
            <a:ext cx="1908000" cy="4000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6458" y="5661025"/>
            <a:ext cx="1908000" cy="4000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9" y="5713716"/>
            <a:ext cx="1944000" cy="10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7912" y="5712301"/>
            <a:ext cx="1908000" cy="400065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" y="5385782"/>
            <a:ext cx="2236484" cy="122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Oficina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Gobierno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Federal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cooperación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internacional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materia de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5FF86D-EF6D-4544-8AD7-F792D76E6811}"/>
              </a:ext>
            </a:extLst>
          </p:cNvPr>
          <p:cNvSpPr txBox="1"/>
          <p:nvPr userDrawn="1"/>
        </p:nvSpPr>
        <p:spPr>
          <a:xfrm>
            <a:off x="1403276" y="277698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E94FC92-A826-4B01-A760-3821217E6FD0}"/>
              </a:ext>
            </a:extLst>
          </p:cNvPr>
          <p:cNvSpPr txBox="1"/>
          <p:nvPr userDrawn="1"/>
        </p:nvSpPr>
        <p:spPr>
          <a:xfrm>
            <a:off x="1462543" y="1700212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microsoft.com/office/2007/relationships/hdphoto" Target="../media/hdphoto1.wdp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1.xml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0.png"/><Relationship Id="rId10" Type="http://schemas.openxmlformats.org/officeDocument/2006/relationships/image" Target="../media/image78.png"/><Relationship Id="rId19" Type="http://schemas.microsoft.com/office/2007/relationships/hdphoto" Target="../media/hdphoto2.wdp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5" Type="http://schemas.openxmlformats.org/officeDocument/2006/relationships/image" Target="../media/image91.pn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5" Type="http://schemas.openxmlformats.org/officeDocument/2006/relationships/image" Target="../media/image91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sv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0" Type="http://schemas.openxmlformats.org/officeDocument/2006/relationships/image" Target="../media/image46.svg"/><Relationship Id="rId4" Type="http://schemas.openxmlformats.org/officeDocument/2006/relationships/image" Target="../media/image95.sv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0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10" Type="http://schemas.openxmlformats.org/officeDocument/2006/relationships/image" Target="../media/image107.svg"/><Relationship Id="rId4" Type="http://schemas.openxmlformats.org/officeDocument/2006/relationships/image" Target="../media/image103.svg"/><Relationship Id="rId9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07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46.sv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png"/><Relationship Id="rId18" Type="http://schemas.openxmlformats.org/officeDocument/2006/relationships/image" Target="../media/image127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svg"/><Relationship Id="rId19" Type="http://schemas.openxmlformats.org/officeDocument/2006/relationships/image" Target="../media/image128.png"/><Relationship Id="rId4" Type="http://schemas.openxmlformats.org/officeDocument/2006/relationships/image" Target="../media/image113.svg"/><Relationship Id="rId9" Type="http://schemas.openxmlformats.org/officeDocument/2006/relationships/image" Target="../media/image118.png"/><Relationship Id="rId14" Type="http://schemas.openxmlformats.org/officeDocument/2006/relationships/image" Target="../media/image1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36.png"/><Relationship Id="rId3" Type="http://schemas.openxmlformats.org/officeDocument/2006/relationships/image" Target="../media/image112.png"/><Relationship Id="rId7" Type="http://schemas.openxmlformats.org/officeDocument/2006/relationships/image" Target="../media/image130.png"/><Relationship Id="rId12" Type="http://schemas.openxmlformats.org/officeDocument/2006/relationships/image" Target="../media/image13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34.png"/><Relationship Id="rId5" Type="http://schemas.openxmlformats.org/officeDocument/2006/relationships/image" Target="../media/image114.png"/><Relationship Id="rId10" Type="http://schemas.openxmlformats.org/officeDocument/2006/relationships/image" Target="../media/image133.svg"/><Relationship Id="rId4" Type="http://schemas.openxmlformats.org/officeDocument/2006/relationships/image" Target="../media/image113.svg"/><Relationship Id="rId9" Type="http://schemas.openxmlformats.org/officeDocument/2006/relationships/image" Target="../media/image132.png"/><Relationship Id="rId14" Type="http://schemas.openxmlformats.org/officeDocument/2006/relationships/image" Target="../media/image1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44.png"/><Relationship Id="rId18" Type="http://schemas.openxmlformats.org/officeDocument/2006/relationships/image" Target="../media/image149.svg"/><Relationship Id="rId3" Type="http://schemas.openxmlformats.org/officeDocument/2006/relationships/image" Target="../media/image112.png"/><Relationship Id="rId7" Type="http://schemas.openxmlformats.org/officeDocument/2006/relationships/image" Target="../media/image138.png"/><Relationship Id="rId12" Type="http://schemas.openxmlformats.org/officeDocument/2006/relationships/image" Target="../media/image143.svg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7.svg"/><Relationship Id="rId20" Type="http://schemas.openxmlformats.org/officeDocument/2006/relationships/image" Target="../media/image15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5.svg"/><Relationship Id="rId11" Type="http://schemas.openxmlformats.org/officeDocument/2006/relationships/image" Target="../media/image142.png"/><Relationship Id="rId5" Type="http://schemas.openxmlformats.org/officeDocument/2006/relationships/image" Target="../media/image134.png"/><Relationship Id="rId15" Type="http://schemas.openxmlformats.org/officeDocument/2006/relationships/image" Target="../media/image146.png"/><Relationship Id="rId10" Type="http://schemas.openxmlformats.org/officeDocument/2006/relationships/image" Target="../media/image141.svg"/><Relationship Id="rId19" Type="http://schemas.openxmlformats.org/officeDocument/2006/relationships/image" Target="../media/image150.png"/><Relationship Id="rId4" Type="http://schemas.openxmlformats.org/officeDocument/2006/relationships/image" Target="../media/image113.svg"/><Relationship Id="rId9" Type="http://schemas.openxmlformats.org/officeDocument/2006/relationships/image" Target="../media/image140.png"/><Relationship Id="rId14" Type="http://schemas.openxmlformats.org/officeDocument/2006/relationships/image" Target="../media/image14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52.png"/><Relationship Id="rId3" Type="http://schemas.openxmlformats.org/officeDocument/2006/relationships/image" Target="../media/image112.png"/><Relationship Id="rId7" Type="http://schemas.openxmlformats.org/officeDocument/2006/relationships/image" Target="../media/image140.png"/><Relationship Id="rId12" Type="http://schemas.openxmlformats.org/officeDocument/2006/relationships/image" Target="../media/image147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9.svg"/><Relationship Id="rId11" Type="http://schemas.openxmlformats.org/officeDocument/2006/relationships/image" Target="../media/image146.png"/><Relationship Id="rId5" Type="http://schemas.openxmlformats.org/officeDocument/2006/relationships/image" Target="../media/image148.png"/><Relationship Id="rId15" Type="http://schemas.openxmlformats.org/officeDocument/2006/relationships/image" Target="../media/image150.png"/><Relationship Id="rId10" Type="http://schemas.openxmlformats.org/officeDocument/2006/relationships/image" Target="../media/image143.svg"/><Relationship Id="rId4" Type="http://schemas.openxmlformats.org/officeDocument/2006/relationships/image" Target="../media/image113.svg"/><Relationship Id="rId9" Type="http://schemas.openxmlformats.org/officeDocument/2006/relationships/image" Target="../media/image142.png"/><Relationship Id="rId14" Type="http://schemas.openxmlformats.org/officeDocument/2006/relationships/image" Target="../media/image1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9.png"/><Relationship Id="rId3" Type="http://schemas.openxmlformats.org/officeDocument/2006/relationships/image" Target="../media/image112.png"/><Relationship Id="rId7" Type="http://schemas.openxmlformats.org/officeDocument/2006/relationships/image" Target="../media/image146.png"/><Relationship Id="rId12" Type="http://schemas.openxmlformats.org/officeDocument/2006/relationships/image" Target="../media/image158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1.svg"/><Relationship Id="rId11" Type="http://schemas.openxmlformats.org/officeDocument/2006/relationships/image" Target="../media/image157.png"/><Relationship Id="rId5" Type="http://schemas.openxmlformats.org/officeDocument/2006/relationships/image" Target="../media/image140.png"/><Relationship Id="rId15" Type="http://schemas.openxmlformats.org/officeDocument/2006/relationships/image" Target="../media/image161.png"/><Relationship Id="rId10" Type="http://schemas.openxmlformats.org/officeDocument/2006/relationships/image" Target="../media/image156.svg"/><Relationship Id="rId4" Type="http://schemas.openxmlformats.org/officeDocument/2006/relationships/image" Target="../media/image113.svg"/><Relationship Id="rId9" Type="http://schemas.openxmlformats.org/officeDocument/2006/relationships/image" Target="../media/image155.png"/><Relationship Id="rId14" Type="http://schemas.openxmlformats.org/officeDocument/2006/relationships/image" Target="../media/image16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94.png"/><Relationship Id="rId7" Type="http://schemas.openxmlformats.org/officeDocument/2006/relationships/image" Target="../media/image163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svg"/><Relationship Id="rId11" Type="http://schemas.openxmlformats.org/officeDocument/2006/relationships/image" Target="../media/image165.png"/><Relationship Id="rId5" Type="http://schemas.openxmlformats.org/officeDocument/2006/relationships/image" Target="../media/image96.png"/><Relationship Id="rId10" Type="http://schemas.openxmlformats.org/officeDocument/2006/relationships/image" Target="../media/image46.svg"/><Relationship Id="rId4" Type="http://schemas.openxmlformats.org/officeDocument/2006/relationships/image" Target="../media/image95.svg"/><Relationship Id="rId9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99.php" TargetMode="External"/><Relationship Id="rId13" Type="http://schemas.openxmlformats.org/officeDocument/2006/relationships/hyperlink" Target="http://www.gesetze-im-internet.de/betrvg/" TargetMode="External"/><Relationship Id="rId18" Type="http://schemas.openxmlformats.org/officeDocument/2006/relationships/hyperlink" Target="mailto:govet@govet.international" TargetMode="External"/><Relationship Id="rId3" Type="http://schemas.openxmlformats.org/officeDocument/2006/relationships/hyperlink" Target="https://www.bmbf.de/SharedDocs/Downloads/de/2024/240508-berufsbildungsbericht-24.pdf?__blob=publicationFile&amp;v=1" TargetMode="External"/><Relationship Id="rId7" Type="http://schemas.openxmlformats.org/officeDocument/2006/relationships/hyperlink" Target="https://www.bibb.de/dienst/publikationen/de/19200" TargetMode="External"/><Relationship Id="rId12" Type="http://schemas.openxmlformats.org/officeDocument/2006/relationships/hyperlink" Target="http://www.gesetze-im-internet.de/tvg/index.html" TargetMode="External"/><Relationship Id="rId17" Type="http://schemas.openxmlformats.org/officeDocument/2006/relationships/hyperlink" Target="https://www.govet.international/de/54879.php" TargetMode="External"/><Relationship Id="rId2" Type="http://schemas.openxmlformats.org/officeDocument/2006/relationships/notesSlide" Target="../notesSlides/notesSlide39.xm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datenportal.bmbf.de/portal/de/index.html" TargetMode="External"/><Relationship Id="rId11" Type="http://schemas.openxmlformats.org/officeDocument/2006/relationships/hyperlink" Target="http://www.gesetze-im-internet.de/ihkg/index.html" TargetMode="External"/><Relationship Id="rId5" Type="http://schemas.openxmlformats.org/officeDocument/2006/relationships/hyperlink" Target="https://www.destatis.de/DE/Home/_inhalt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jarbschg/index.html" TargetMode="External"/><Relationship Id="rId4" Type="http://schemas.openxmlformats.org/officeDocument/2006/relationships/hyperlink" Target="https://www.bibb.de/datenreport/de/189191.php" TargetMode="External"/><Relationship Id="rId9" Type="http://schemas.openxmlformats.org/officeDocument/2006/relationships/hyperlink" Target="https://www.govet.international/de/54887.php" TargetMode="External"/><Relationship Id="rId14" Type="http://schemas.openxmlformats.org/officeDocument/2006/relationships/hyperlink" Target="https://www.govet.international/languages/es/index.php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Formación </a:t>
            </a:r>
          </a:p>
          <a:p>
            <a:r>
              <a:rPr lang="es-ES" dirty="0"/>
              <a:t>Profesional</a:t>
            </a:r>
          </a:p>
          <a:p>
            <a:r>
              <a:rPr lang="es-ES" dirty="0"/>
              <a:t> en Alemania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2600" b="1" dirty="0">
                <a:latin typeface="+mj-lt"/>
              </a:rPr>
              <a:t>Motor de la formación profesional dual </a:t>
            </a:r>
          </a:p>
          <a:p>
            <a:pPr>
              <a:spcBef>
                <a:spcPts val="600"/>
              </a:spcBef>
            </a:pPr>
            <a:r>
              <a:rPr lang="es-ES" sz="2200" dirty="0"/>
              <a:t>Cooperación de actores de la economía, </a:t>
            </a:r>
            <a:br>
              <a:rPr lang="es-ES" sz="2200" dirty="0"/>
            </a:br>
            <a:r>
              <a:rPr lang="es-ES" sz="2200" dirty="0"/>
              <a:t>el Estado y la sociedad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Central sindical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Sindicatos sectoriales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Comités de empresa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(asociaciones profesionales)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«Los trabajadores y las trabajadoras cualificadas </a:t>
            </a:r>
            <a:r>
              <a:rPr lang="es-ES" sz="2200" dirty="0"/>
              <a:t>son </a:t>
            </a:r>
            <a:r>
              <a:rPr lang="es-ES" sz="2200" dirty="0">
                <a:solidFill>
                  <a:srgbClr val="BF5A08"/>
                </a:solidFill>
              </a:rPr>
              <a:t>importantes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para la economía y la sociedad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«Creamos el </a:t>
            </a:r>
            <a:r>
              <a:rPr lang="es-ES" sz="2200" dirty="0">
                <a:solidFill>
                  <a:srgbClr val="BF5A08"/>
                </a:solidFill>
              </a:rPr>
              <a:t>marco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la participación de empresas y personas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trabajadoras en la formación profesional y </a:t>
            </a:r>
            <a:r>
              <a:rPr lang="es-ES" sz="2200" dirty="0">
                <a:solidFill>
                  <a:srgbClr val="BF5A08"/>
                </a:solidFill>
              </a:rPr>
              <a:t>moderamos</a:t>
            </a:r>
            <a:r>
              <a:rPr lang="es-ES" sz="2200" dirty="0"/>
              <a:t>».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«Promovemos el sistema de formación profesional a través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estructuras de control, investigación, innovación y asesoramiento».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«Una sólida formación profesional ofrece a los jóvenes una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buena perspectiva para desarrollarse en la sociedad».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en la empresa forma parte del</a:t>
            </a:r>
            <a:r>
              <a:rPr lang="es-ES" sz="2200" dirty="0"/>
              <a:t> </a:t>
            </a:r>
            <a:r>
              <a:rPr lang="es-ES" sz="2200" dirty="0">
                <a:solidFill>
                  <a:srgbClr val="BF5A08"/>
                </a:solidFill>
              </a:rPr>
              <a:t>sistema educativo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«Proporcionamos la </a:t>
            </a:r>
            <a:r>
              <a:rPr lang="es-ES" sz="2200" dirty="0">
                <a:solidFill>
                  <a:srgbClr val="BF5A08"/>
                </a:solidFill>
              </a:rPr>
              <a:t>formación en la escuela profesional</a:t>
            </a:r>
            <a:r>
              <a:rPr lang="es-ES" sz="2200" dirty="0"/>
              <a:t>».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9852" y="1551653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609698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«Los empresarios y los trabajadores o las trabjadoras deberían diseñar </a:t>
            </a:r>
            <a:r>
              <a:rPr lang="es-ES" sz="2200" dirty="0">
                <a:solidFill>
                  <a:srgbClr val="BF5A08"/>
                </a:solidFill>
              </a:rPr>
              <a:t>juntos la formación profesional de forma activa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/>
              <a:t>«Las empresarias deberían ofrecer </a:t>
            </a:r>
            <a:r>
              <a:rPr lang="es-ES" sz="2200" dirty="0">
                <a:solidFill>
                  <a:srgbClr val="BF5A08"/>
                </a:solidFill>
              </a:rPr>
              <a:t>posibilidades de formación profesional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Gobierno Federal (ministerios federales) 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</a:t>
            </a:r>
            <a:r>
              <a:rPr lang="es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Länder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(gobiernos regionales)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46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empresarias y los empresarios, los trabajadores y trabajadoras y el Estado </a:t>
            </a:r>
            <a:r>
              <a:rPr lang="es-ES" sz="2000" b="1" dirty="0">
                <a:solidFill>
                  <a:srgbClr val="BF5A08"/>
                </a:solidFill>
              </a:rPr>
              <a:t>presentan diferentes intereses colectivos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la formación profesional</a:t>
            </a:r>
            <a:r>
              <a:rPr lang="es-ES" sz="2000" b="1" dirty="0"/>
              <a:t> </a:t>
            </a:r>
            <a:r>
              <a:rPr lang="es-ES" sz="2000" b="1" dirty="0">
                <a:solidFill>
                  <a:srgbClr val="BF5A08"/>
                </a:solidFill>
              </a:rPr>
              <a:t>de forma muy organizada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b="1" dirty="0">
                <a:solidFill>
                  <a:srgbClr val="BF5A08"/>
                </a:solidFill>
              </a:rPr>
              <a:t>competente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actores fuertes </a:t>
            </a:r>
            <a:r>
              <a:rPr lang="es-ES" sz="2000" dirty="0">
                <a:solidFill>
                  <a:srgbClr val="BF5A08"/>
                </a:solidFill>
              </a:rPr>
              <a:t>se comprometen juntos </a:t>
            </a:r>
            <a:br>
              <a:rPr lang="es-ES" sz="2000" dirty="0">
                <a:solidFill>
                  <a:srgbClr val="BF5A08"/>
                </a:solidFill>
              </a:rPr>
            </a:b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la formación profesional.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 compromiso se basa en </a:t>
            </a:r>
            <a:r>
              <a:rPr lang="es-ES" sz="2000" b="1" dirty="0">
                <a:solidFill>
                  <a:srgbClr val="BF5A08"/>
                </a:solidFill>
              </a:rPr>
              <a:t>principios comunes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«Queremos </a:t>
            </a:r>
            <a:r>
              <a:rPr lang="es-ES" sz="2000" dirty="0">
                <a:solidFill>
                  <a:srgbClr val="BF5A08"/>
                </a:solidFill>
              </a:rPr>
              <a:t>dirigir juntos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formación profesional».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es-ES" sz="2000" dirty="0">
                <a:solidFill>
                  <a:srgbClr val="BF5A08"/>
                </a:solidFill>
              </a:rPr>
              <a:t>Compartimos la responsabilidad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formación profesional».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«La formación profesional debería ser </a:t>
            </a:r>
            <a:r>
              <a:rPr lang="es-ES" sz="2000" dirty="0">
                <a:solidFill>
                  <a:srgbClr val="BF5A08"/>
                </a:solidFill>
              </a:rPr>
              <a:t>práctica, de alta calidad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>
                <a:solidFill>
                  <a:srgbClr val="BF5A08"/>
                </a:solidFill>
              </a:rPr>
              <a:t>homogénea».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/>
              <a:t>«</a:t>
            </a:r>
            <a:r>
              <a:rPr lang="es-ES" sz="2000" dirty="0">
                <a:solidFill>
                  <a:srgbClr val="BF5A08"/>
                </a:solidFill>
              </a:rPr>
              <a:t>Las normas de la formación profesional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deben estar </a:t>
            </a:r>
            <a:r>
              <a:rPr lang="es-ES" sz="2000" dirty="0">
                <a:solidFill>
                  <a:srgbClr val="BF5A08"/>
                </a:solidFill>
              </a:rPr>
              <a:t>orientadas a las necesidades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</a:t>
            </a:r>
            <a:r>
              <a:rPr lang="es-ES" sz="2000" dirty="0">
                <a:solidFill>
                  <a:srgbClr val="BF5A08"/>
                </a:solidFill>
              </a:rPr>
              <a:t>actualizadas</a:t>
            </a:r>
            <a:r>
              <a:rPr lang="es-ES" sz="2000" dirty="0"/>
              <a:t>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«La formación profesional es </a:t>
            </a:r>
            <a:r>
              <a:rPr lang="es-ES" sz="2000" dirty="0">
                <a:solidFill>
                  <a:srgbClr val="BF5A08"/>
                </a:solidFill>
              </a:rPr>
              <a:t>un requisito previo para la competitividad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el mercado internacional».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actores fuertes </a:t>
            </a:r>
            <a:r>
              <a:rPr lang="es-ES" sz="2000" dirty="0">
                <a:solidFill>
                  <a:srgbClr val="BF5A08"/>
                </a:solidFill>
              </a:rPr>
              <a:t>se comprometen juntos</a:t>
            </a:r>
            <a:r>
              <a:rPr lang="es-ES" sz="2000" dirty="0"/>
              <a:t> </a:t>
            </a:r>
            <a:br>
              <a:rPr lang="es-ES" sz="2000" dirty="0"/>
            </a:b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la formación profesional.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Motor de la formación profesional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Los actores diseñan conjuntamente </a:t>
            </a: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la formación profesional dual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Sinopsis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948266"/>
            <a:ext cx="2827337" cy="1173306"/>
          </a:xfrm>
        </p:spPr>
        <p:txBody>
          <a:bodyPr>
            <a:normAutofit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BF5A08"/>
                </a:solidFill>
              </a:rPr>
              <a:t>Fuerte compromiso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</a:t>
            </a:r>
            <a:r>
              <a:rPr lang="es-ES" sz="2000" dirty="0">
                <a:solidFill>
                  <a:srgbClr val="BF5A08"/>
                </a:solidFill>
              </a:rPr>
              <a:t>la formación profesional dual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s-ES" sz="2000">
                <a:solidFill>
                  <a:srgbClr val="BF5A08"/>
                </a:solidFill>
              </a:rPr>
              <a:t>La participación y la cooperación </a:t>
            </a:r>
            <a:r>
              <a:rPr lang="es-ES" sz="2000"/>
              <a:t>se promueven a través de los </a:t>
            </a:r>
            <a:r>
              <a:rPr lang="es-ES" sz="2000">
                <a:solidFill>
                  <a:srgbClr val="BF5A08"/>
                </a:solidFill>
              </a:rPr>
              <a:t>mecanismos formales </a:t>
            </a: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(integración de los intereses).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Leyes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Instituciones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Comités/Organismos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559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es-ES" sz="2000" dirty="0">
                <a:solidFill>
                  <a:srgbClr val="BF5A08"/>
                </a:solidFill>
              </a:rPr>
              <a:t>Motor de la formación profesional dual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Sinopsis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106" y="853171"/>
            <a:ext cx="9921439" cy="667501"/>
          </a:xfrm>
        </p:spPr>
        <p:txBody>
          <a:bodyPr>
            <a:normAutofit/>
          </a:bodyPr>
          <a:lstStyle/>
          <a:p>
            <a:pPr marL="808038" indent="-719138" algn="ctr">
              <a:buNone/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Desarrollo del sistema </a:t>
            </a:r>
            <a:b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de formación profesional dual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837229" y="5178182"/>
            <a:ext cx="3248521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Implementación de la 		formación profesional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3316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644874" y="2717943"/>
            <a:ext cx="3041027" cy="1190504"/>
            <a:chOff x="8952983" y="2847150"/>
            <a:chExt cx="3041027" cy="1190504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9207567" y="3148156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Desarrollo de las normas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91282" y="2717943"/>
            <a:ext cx="2841417" cy="1172200"/>
            <a:chOff x="721099" y="2876986"/>
            <a:chExt cx="2841417" cy="1172200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76073" y="3159688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Examen y 			certificación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34777" y="955246"/>
            <a:ext cx="39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Directrices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Coordinar los lugares de aprendizaje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Apoyar la cooperación entre los actores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Garantizar la homogeneidad de la formación profesional en todo el país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2000" b="1"/>
              <a:t>Motor de la formación profesional dual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ES" sz="2000" dirty="0"/>
              <a:t>Formación profesional: los actores y sus intereses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Empresarios y organizaciones empresariales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Trabajadores y trabajadoras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La ciudadanía y el Estado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Los actores diseñan conjuntamente la formación profesional dual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Desarrollo del sistema de formación profesional dual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Desarrollo de las normas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Supervisión de la formación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Examen y certificación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863595"/>
            <a:ext cx="2147378" cy="888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Empresarios y empresarias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40209" y="833983"/>
            <a:ext cx="311158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62672" y="1691211"/>
            <a:ext cx="22899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empre-</a:t>
            </a:r>
            <a:b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sarios y las empresarias , las organizaciones empresariales quieren contribuir a definir las condiciones marco de la formación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profesional.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181101" y="183407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Comité Nacional (Comité Central)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define el marco y persigue los intereses reguladores.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06356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sindicatos quieren contribuir a definir las condiciones marco de la formación profesional.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68767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92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Código de artesanía, art.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80280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</a:p>
          <a:p>
            <a:pPr algn="ctr"/>
            <a:r>
              <a:rPr lang="es-ES" b="1" dirty="0">
                <a:solidFill>
                  <a:srgbClr val="BF5A08"/>
                </a:solidFill>
              </a:rPr>
              <a:t>del BIBB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</a:pPr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consenso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Reuniones periódicas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965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098739" y="5089054"/>
            <a:ext cx="6025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empresarios y las empresarias, los trabajadores y las trabajadoras, el Gobierno Federal y los gobiernos regionales (los llamados «cuatro pilares»)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Miembros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176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Miembros suplentes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al Gobierno Federal en cuestiones de la formación profesional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Hacer recomendaciones para la práctica (p. ej., sobre la aplicación uniforme de la Ley de Formación Profesional)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Pronunciarse acerca de las normativas federales (p. ej., la ordenanza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formación) </a:t>
            </a:r>
          </a:p>
          <a:p>
            <a:pPr>
              <a:defRPr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Dar su opinión sobre la política del Gobierno Federal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Decidir sobre los asuntos del BIBB (p. ej. presupuesto, investigación)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  <a:br>
              <a:rPr lang="es-ES" b="1" dirty="0">
                <a:solidFill>
                  <a:srgbClr val="BF5A08"/>
                </a:solidFill>
              </a:rPr>
            </a:br>
            <a:r>
              <a:rPr lang="es-ES" b="1" dirty="0">
                <a:solidFill>
                  <a:srgbClr val="BF5A08"/>
                </a:solidFill>
              </a:rPr>
              <a:t>del BIBB 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</a:t>
            </a:r>
            <a:r>
              <a:rPr lang="es-ES" sz="2200" dirty="0"/>
              <a:t>las </a:t>
            </a:r>
            <a:r>
              <a:rPr lang="es-ES" sz="2200" dirty="0">
                <a:solidFill>
                  <a:srgbClr val="BF5A08"/>
                </a:solidFill>
              </a:rPr>
              <a:t>posiciones consensuadas de los actores de la formación profesional.</a:t>
            </a:r>
          </a:p>
          <a:p>
            <a:r>
              <a:rPr lang="es-ES" sz="2200" dirty="0">
                <a:solidFill>
                  <a:srgbClr val="BF5A08"/>
                </a:solidFill>
              </a:rPr>
              <a:t>Mecanismo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200" dirty="0">
                <a:solidFill>
                  <a:srgbClr val="BF5A08"/>
                </a:solidFill>
              </a:rPr>
              <a:t>de coordinación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formación profesional dual a nivel federal </a:t>
            </a:r>
            <a:r>
              <a:rPr lang="es-ES" sz="2200" dirty="0">
                <a:solidFill>
                  <a:srgbClr val="BF5A08"/>
                </a:solidFill>
              </a:rPr>
              <a:t>(«Parlamento de la formación profesional»).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Foro en el que los actores dirigen</a:t>
            </a:r>
            <a:r>
              <a:rPr lang="es-ES" sz="2200" dirty="0">
                <a:solidFill>
                  <a:srgbClr val="BF5A08"/>
                </a:solidFill>
              </a:rPr>
              <a:t> juntos</a:t>
            </a:r>
            <a:r>
              <a:rPr lang="es-ES" sz="2200" dirty="0"/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sistema de formación profesional.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  <a:br>
              <a:rPr lang="es-ES" b="1" dirty="0">
                <a:solidFill>
                  <a:srgbClr val="BF5A08"/>
                </a:solidFill>
              </a:rPr>
            </a:br>
            <a:r>
              <a:rPr lang="es-ES" b="1" dirty="0">
                <a:solidFill>
                  <a:srgbClr val="BF5A08"/>
                </a:solidFill>
              </a:rPr>
              <a:t>del BIBB 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897886"/>
            <a:ext cx="2072760" cy="6474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b="1" dirty="0"/>
              <a:t>Empresarios y empresarias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6444" y="4351090"/>
            <a:ext cx="1623960" cy="11480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71468" y="825576"/>
            <a:ext cx="3043487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5933" y="2045040"/>
            <a:ext cx="22454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organizaciones articulan las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necesidades de las empresarias/la economía.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Grupos de </a:t>
            </a:r>
            <a:br>
              <a:rPr lang="es-ES" sz="1600" b="1" dirty="0">
                <a:solidFill>
                  <a:srgbClr val="BF5A08"/>
                </a:solidFill>
              </a:rPr>
            </a:br>
            <a:r>
              <a:rPr lang="es-ES" sz="1600" b="1" dirty="0">
                <a:solidFill>
                  <a:srgbClr val="BF5A08"/>
                </a:solidFill>
              </a:rPr>
              <a:t>expertas y </a:t>
            </a:r>
          </a:p>
          <a:p>
            <a:pPr algn="ctr"/>
            <a:r>
              <a:rPr lang="es-ES" sz="1600" b="1" dirty="0">
                <a:solidFill>
                  <a:srgbClr val="BF5A08"/>
                </a:solidFill>
              </a:rPr>
              <a:t>expertos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63726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gobierno articula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necesidades y promulga las normas. </a:t>
            </a: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52250" y="3960988"/>
            <a:ext cx="2201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sindicatos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articulan las necesidades de los trabajadores y las trabajadoras.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8016" y="1455049"/>
            <a:ext cx="459227" cy="1434077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020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formado para la nueva/actualizada profesión de formación profesional dual (temporal, no permanente)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86816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El/la representante del BIBB dirige, </a:t>
            </a:r>
            <a:b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 y modera el proceso, facilita información especializada </a:t>
            </a:r>
            <a:b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(«Experto/a profesional»)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Participan el Gobierno Federal y los gobiernos regionales.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sector empresarial y los trabajadores y las trabjadoras </a:t>
            </a:r>
          </a:p>
          <a:p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envían a sus propios expertos.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formados por expertos y expertas con experiencia práctica y teórica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Grupos de </a:t>
            </a:r>
          </a:p>
          <a:p>
            <a:pPr algn="ctr"/>
            <a:r>
              <a:rPr lang="es-ES" sz="1600" b="1" dirty="0">
                <a:solidFill>
                  <a:srgbClr val="BF5A08"/>
                </a:solidFill>
              </a:rPr>
              <a:t>expertos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Desarrollar y actualizar los reglamentos de formación profesional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para la formación en la empresa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 los actores sobre la aplicación de los reglamentos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profesional dual y su coordinación con el desarrollo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marcos curriculares (centro de formación profesional)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79543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Grupos de expertos y expertas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Mecanismo, a través del cual </a:t>
            </a:r>
            <a:r>
              <a:rPr lang="es-ES" sz="2200" dirty="0">
                <a:solidFill>
                  <a:srgbClr val="BF5A08"/>
                </a:solidFill>
              </a:rPr>
              <a:t>los actores desarrollan conjuntamente normas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reflejan la demanda del mundo laboral.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normas desarrolladas son </a:t>
            </a:r>
            <a:r>
              <a:rPr lang="es-ES" sz="2200" dirty="0">
                <a:solidFill>
                  <a:srgbClr val="BF5A08"/>
                </a:solidFill>
              </a:rPr>
              <a:t>aceptadas y reconocidas por las organizaciones y personas que las aplican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(empresas, personas formadoras, aprendices).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Grupos de expertos y expertas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863596"/>
            <a:ext cx="2064134" cy="68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Empresarias y empresarios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7677" y="4322171"/>
            <a:ext cx="1664865" cy="11770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080453" y="629942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1991610"/>
            <a:ext cx="210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empresarias y los empresarios imparten la formación en la empresa basándose en las normas estatales de formación.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>
                <a:solidFill>
                  <a:srgbClr val="BF5A08"/>
                </a:solidFill>
              </a:rPr>
              <a:t>Comités y organismos competentes en todo el país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97300" y="2009496"/>
            <a:ext cx="21474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supervisa, financia e implementa la formación profesional en los centros de formación profesional.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Los comités de empresa de las grandes compañías supervisan la formación.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3006398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77 y siguientes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Leyes de los Estados federados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504237"/>
            <a:ext cx="444246" cy="138729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6802" y="1060431"/>
            <a:ext cx="2337621" cy="23376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Establecido en el gobierno regional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 dirty="0">
                <a:solidFill>
                  <a:srgbClr val="BF5A08"/>
                </a:solidFill>
              </a:rPr>
              <a:t>Comisión del Estado Federado para la Formación Profesional</a:t>
            </a:r>
          </a:p>
          <a:p>
            <a:pPr marL="0" lvl="1" algn="ctr"/>
            <a:endParaRPr lang="es-ES" b="1" dirty="0">
              <a:solidFill>
                <a:srgbClr val="BF5A08"/>
              </a:solidFill>
            </a:endParaRPr>
          </a:p>
          <a:p>
            <a:pPr marL="0" lvl="1" algn="ctr"/>
            <a:endParaRPr lang="es-ES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83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3846787" y="4750511"/>
            <a:ext cx="470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representantes de empresas, los trabajadores y trabajadoras y del gobierno regional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Formación profesional: </a:t>
            </a: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los actores y sus intereses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Motor de la formación profesional dual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2" y="1076815"/>
            <a:ext cx="2113570" cy="21135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al gobierno regional en cuestiones de la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Trabajar por el desarrollo continuo de la calidad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formación profesional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707452" y="1664901"/>
            <a:ext cx="1965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 dirty="0">
                <a:solidFill>
                  <a:srgbClr val="BF5A08"/>
                </a:solidFill>
              </a:rPr>
              <a:t>Comisión del Estado Federado para la Formación Profesional</a:t>
            </a: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050212"/>
            <a:ext cx="2103842" cy="21038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</a:t>
            </a:r>
            <a:r>
              <a:rPr lang="es-ES" sz="2200" dirty="0">
                <a:solidFill>
                  <a:srgbClr val="BF5A08"/>
                </a:solidFill>
              </a:rPr>
              <a:t>las posiciones consensuadas de los actores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en particular para el desarrollo y la aplicación de la formación profesional en los centros de formación profesional de la región.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contribuyen </a:t>
            </a:r>
            <a:r>
              <a:rPr lang="es-ES" sz="2200" dirty="0">
                <a:solidFill>
                  <a:srgbClr val="BF5A08"/>
                </a:solidFill>
              </a:rPr>
              <a:t>conjuntamente a definir la política de formación profesional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Estado federado y </a:t>
            </a:r>
            <a:r>
              <a:rPr lang="es-ES" sz="2200" dirty="0">
                <a:solidFill>
                  <a:srgbClr val="BF5A08"/>
                </a:solidFill>
              </a:rPr>
              <a:t>coordinan la aplicación de la formación profesional en los centros de formación profesional con la formación en la empresa.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96925" y="1635720"/>
            <a:ext cx="1965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 dirty="0">
                <a:solidFill>
                  <a:srgbClr val="BF5A08"/>
                </a:solidFill>
              </a:rPr>
              <a:t>Comisión del Estado Federado para la Formación Profesional </a:t>
            </a: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353043" y="1593338"/>
            <a:ext cx="33434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Establecidos en los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organismos competentes (cámaras, ministerios, etc.) </a:t>
            </a:r>
          </a:p>
          <a:p>
            <a:pPr marL="0"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representantes de empresas, los trabajadores y las trabajadoras y de los centros de formación profesional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>
                <a:solidFill>
                  <a:srgbClr val="BF5A08"/>
                </a:solidFill>
              </a:rPr>
              <a:t>Comités de formación profesional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989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Consultar e informar sobre todas las cuestiones importantes acerca de la formación profesional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Adoptar la legislación para la aplicación de la 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Trabajar por el desarollo continuo de la calidad de la 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Garantizar la aplicación de las recomendaciones de la Comisión del Estado Federado para la Formación Profesional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800" b="1">
                <a:solidFill>
                  <a:srgbClr val="BF5A08"/>
                </a:solidFill>
              </a:rPr>
              <a:t>Comités de formación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posiciones consensuadas, en particular sobre la </a:t>
            </a:r>
            <a:r>
              <a:rPr lang="es-ES" sz="2200" dirty="0">
                <a:solidFill>
                  <a:srgbClr val="BF5A08"/>
                </a:solidFill>
              </a:rPr>
              <a:t>regulación de la formación profesional en la empresa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(idoneidad de los centros de formación, exámenes, etc.)</a:t>
            </a:r>
            <a:r>
              <a:rPr lang="es-ES" sz="2200" dirty="0">
                <a:solidFill>
                  <a:srgbClr val="BF5A08"/>
                </a:solidFill>
              </a:rPr>
              <a:t>.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garantizan y desarrollan </a:t>
            </a:r>
            <a:r>
              <a:rPr lang="es-ES" sz="2200" dirty="0">
                <a:solidFill>
                  <a:srgbClr val="BF5A08"/>
                </a:solidFill>
              </a:rPr>
              <a:t>de forma conjunta la calidad de la formación profesional dual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sectores específicos (artesanía, industria y comercio, agricultura, etc.) en la región.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800" b="1">
                <a:solidFill>
                  <a:srgbClr val="BF5A08"/>
                </a:solidFill>
              </a:rPr>
              <a:t>Comités de formación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846145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Organismos competentes (generalmente las cámaras)</a:t>
            </a:r>
          </a:p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¿Qué es esto?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Regulado por ley (Ley de Formación Profesional/Código de la Artesanía)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Asume tareas públicas/soberanas relacionadas con la formación profesional dual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Numerosos organismos competentes en cada Estado federado (establecidos a nivel regional)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Establecimiento de los organismos competentes en organizaciones representativas de un sector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Funciones de los organismos competentes/ cámaras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Supervisar la formación en la empresa, p. ej., la idoneidad de las empresas y de los formadores en la empresa para llevar a cabo la formación.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Llevar un registro de las relaciones contractuales de formación (contratos de formación).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Establecer comités de formación profesional y comisiones examinadoras y adoptar las decisiones tomadas por los comités.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Expedir los certificado de graduación.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Convalidar las cualificaciones adquiridas en el extranjero.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 las empresas (normalmente a través de «asesores de formación»).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 de los organismos competentes/ cámaras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organismos competentes </a:t>
            </a:r>
            <a:r>
              <a:rPr lang="es-ES" sz="2200" dirty="0">
                <a:solidFill>
                  <a:srgbClr val="BF5A08"/>
                </a:solidFill>
              </a:rPr>
              <a:t>supervisan y promueven </a:t>
            </a:r>
            <a:r>
              <a:rPr lang="es-ES" sz="2200" dirty="0"/>
              <a:t>la aplicación de la formación profesional en la región, </a:t>
            </a:r>
            <a:r>
              <a:rPr lang="es-ES" sz="2200" dirty="0">
                <a:solidFill>
                  <a:srgbClr val="BF5A08"/>
                </a:solidFill>
              </a:rPr>
              <a:t>garantizando así su calidad.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rgbClr val="BF5A08"/>
                </a:solidFill>
              </a:rPr>
              <a:t>Base institucional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el trabajo de la comisión de formación profesional y la comisión examinadora 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formación profesional.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864820"/>
            <a:ext cx="1999095" cy="680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Empresarias y empresarios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7645" y="4351939"/>
            <a:ext cx="1622759" cy="11472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32629" y="827763"/>
            <a:ext cx="312674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1999208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empresarios y las empresarias buscan personal que puedan demostrar que dominan su profesión.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>
                <a:solidFill>
                  <a:srgbClr val="BF5A08"/>
                </a:solidFill>
              </a:rPr>
              <a:t>Comisión examinadora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define el reglamento de examen como piedra angular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formación profesional dual. </a:t>
            </a: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79020" y="3718736"/>
            <a:ext cx="22276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trabajadores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las trabajadoras necesitan un certificado de competencias adquiridas para su carrera profesional.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37 y siguientes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Leyes de los Estados federados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94509"/>
            <a:ext cx="436348" cy="13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Supervisión de la formación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Tribunal de exámenes para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programas de formación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profesional dual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745152" y="4733939"/>
            <a:ext cx="4718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 menos 3 representantes del sector empresarial, los trabajadores y las trabajadoras y de los centros de formación profesional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>
                <a:solidFill>
                  <a:srgbClr val="BF5A08"/>
                </a:solidFill>
              </a:rPr>
              <a:t>Comisión examinadora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5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2203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Sinopsis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bg1"/>
                </a:solidFill>
              </a:rPr>
              <a:t>Intereses de las empresarias y los empresarios y organizaciones empresariales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69332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bg1"/>
                </a:solidFill>
              </a:rPr>
              <a:t>Intereses de los trabajadores y las trabajadoras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/>
              <a:t>Intereses públicos/Estado </a:t>
            </a:r>
          </a:p>
          <a:p>
            <a:pPr algn="ctr"/>
            <a:endParaRPr lang="es-ES" sz="220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3371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BF5A08"/>
                </a:solidFill>
              </a:rPr>
              <a:t>«Organismos competentes»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BF5A08"/>
                </a:solidFill>
              </a:rPr>
              <a:t>«Interlocutores sociales»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Desarrollar y aprobar las preguntas y ejercicios de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Realizar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Evaluar los resultados de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Otorgar los certificados de graduación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700" b="1">
                <a:solidFill>
                  <a:srgbClr val="BF5A08"/>
                </a:solidFill>
              </a:rPr>
              <a:t>Comisión examinadora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</a:t>
            </a:r>
            <a:r>
              <a:rPr lang="es-ES" sz="2200" dirty="0">
                <a:solidFill>
                  <a:srgbClr val="BF5A08"/>
                </a:solidFill>
              </a:rPr>
              <a:t>realizan conjuntamente exámenes independientes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otorgan títulos.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/>
              <a:t>Los títulos son </a:t>
            </a:r>
            <a:r>
              <a:rPr lang="es-ES" sz="2200" dirty="0">
                <a:solidFill>
                  <a:srgbClr val="BF5A08"/>
                </a:solidFill>
              </a:rPr>
              <a:t>reconocidos</a:t>
            </a:r>
            <a:r>
              <a:rPr lang="es-ES" sz="2200" dirty="0"/>
              <a:t> por las empresas, los trabajadores y </a:t>
            </a:r>
            <a:br>
              <a:rPr lang="es-ES" sz="2200" dirty="0"/>
            </a:br>
            <a:r>
              <a:rPr lang="es-ES" sz="2200" dirty="0"/>
              <a:t>las trabajadoras y en el sistema de formación reglada.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700" b="1">
                <a:solidFill>
                  <a:srgbClr val="BF5A08"/>
                </a:solidFill>
              </a:rPr>
              <a:t>Comisión examinadora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528810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</a:rPr>
              <a:t>Motor de la formación profesional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05883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Resumen – </a:t>
            </a:r>
          </a:p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Motor de la formación profesional dual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Resumen – Motor de la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es-E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Fuerte compromiso con la formación profesional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Participación y cooperación de los actores a todos los niveles y en todos los ámbitos clave de la formación profesional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Coordinada, homogénea, de calidad garantizada y reconocida por los actores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 dirty="0"/>
              <a:t>Actores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Mecanismos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506821" y="1052512"/>
            <a:ext cx="3205753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 dirty="0"/>
              <a:t>Formación profesional dual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Resumen – Motor de la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640762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BF5A08"/>
                </a:solidFill>
              </a:rPr>
              <a:t>Características de calidad de la formación profesional en Alemania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Cooperación entre el Estado y los interlocutores sociales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Normas reconocidas en materia de formación profesional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Aprendizaje durante el proceso de trabajo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Cualificación del personal de formación profesional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Investigación y asesoramiento institucionalizados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Más información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62500" lnSpcReduction="20000"/>
          </a:bodyPr>
          <a:lstStyle/>
          <a:p>
            <a:pPr marL="0" indent="0">
              <a:buNone/>
            </a:pPr>
            <a:r>
              <a:rPr lang="es-ES" b="1" dirty="0"/>
              <a:t>Cifras y hechos</a:t>
            </a:r>
          </a:p>
          <a:p>
            <a:r>
              <a:rPr lang="es-ES" dirty="0"/>
              <a:t>Informe sobre la formación profesional 2024 (</a:t>
            </a:r>
            <a:r>
              <a:rPr lang="es-ES" dirty="0">
                <a:hlinkClick r:id="rId3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Informe de datos del Informe sobre la formación profesional 2024 (</a:t>
            </a:r>
            <a:r>
              <a:rPr lang="es-ES" dirty="0">
                <a:hlinkClick r:id="rId4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Instituto Federal de Estadística (</a:t>
            </a:r>
            <a:r>
              <a:rPr lang="es-ES" dirty="0">
                <a:hlinkClick r:id="rId5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Portal de datos del Ministerio Federal de Educación e Investigación (BMBF) (</a:t>
            </a:r>
            <a:r>
              <a:rPr lang="es-ES" dirty="0">
                <a:hlinkClick r:id="rId6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Normas de formación</a:t>
            </a:r>
          </a:p>
          <a:p>
            <a:r>
              <a:rPr lang="es-ES" dirty="0"/>
              <a:t>Folleto de BIBB: Reglamentos de formación profesional dual y su creación (</a:t>
            </a:r>
            <a:r>
              <a:rPr lang="es-ES" dirty="0">
                <a:hlinkClick r:id="rId7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Ejemplos de los reglamentos de formación profesional dual y marcos curriculares (BIBB) (</a:t>
            </a:r>
            <a:r>
              <a:rPr lang="es-ES" dirty="0">
                <a:hlinkClick r:id="rId8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Documentos jurídicos</a:t>
            </a:r>
          </a:p>
          <a:p>
            <a:r>
              <a:rPr lang="es-ES" dirty="0"/>
              <a:t>Ley de Formación Profesional (</a:t>
            </a:r>
            <a:r>
              <a:rPr lang="es-ES" dirty="0">
                <a:hlinkClick r:id="rId9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del Empleo Juvenil (</a:t>
            </a:r>
            <a:r>
              <a:rPr lang="es-ES" dirty="0">
                <a:hlinkClick r:id="rId10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 las Cámaras (</a:t>
            </a:r>
            <a:r>
              <a:rPr lang="es-ES" dirty="0">
                <a:hlinkClick r:id="rId11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 Convenios Colectivos (</a:t>
            </a:r>
            <a:r>
              <a:rPr lang="es-ES" dirty="0">
                <a:hlinkClick r:id="rId12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 Comités de Empresa (</a:t>
            </a:r>
            <a:r>
              <a:rPr lang="es-ES" dirty="0">
                <a:hlinkClick r:id="rId13"/>
              </a:rPr>
              <a:t>link</a:t>
            </a:r>
            <a:r>
              <a:rPr lang="es-ES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Páginas de Internet</a:t>
            </a:r>
          </a:p>
          <a:p>
            <a:r>
              <a:rPr lang="es-ES" dirty="0">
                <a:hlinkClick r:id="rId14"/>
              </a:rPr>
              <a:t>GOVET</a:t>
            </a:r>
            <a:endParaRPr lang="es-ES" dirty="0">
              <a:hlinkClick r:id="rId9"/>
            </a:endParaRPr>
          </a:p>
          <a:p>
            <a:r>
              <a:rPr lang="es-ES" dirty="0">
                <a:hlinkClick r:id="rId15"/>
              </a:rPr>
              <a:t>BMBF</a:t>
            </a:r>
          </a:p>
          <a:p>
            <a:r>
              <a:rPr lang="es-ES" dirty="0">
                <a:hlinkClick r:id="rId16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Presentaciones</a:t>
            </a:r>
            <a:r>
              <a:rPr lang="es-ES" dirty="0"/>
              <a:t> </a:t>
            </a:r>
          </a:p>
          <a:p>
            <a:r>
              <a:rPr lang="es-ES" dirty="0"/>
              <a:t>Presentaciones estándar de GOVET (</a:t>
            </a:r>
            <a:r>
              <a:rPr lang="es-ES" dirty="0">
                <a:hlinkClick r:id="rId17"/>
              </a:rPr>
              <a:t>link</a:t>
            </a:r>
            <a:r>
              <a:rPr lang="es-ES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Contacto para más preguntas</a:t>
            </a:r>
          </a:p>
          <a:p>
            <a:r>
              <a:rPr lang="es-ES" dirty="0">
                <a:hlinkClick r:id="rId18"/>
              </a:rPr>
              <a:t>govet@bibb.de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>
              <a:spcAft>
                <a:spcPts val="500"/>
              </a:spcAft>
            </a:pPr>
            <a:r>
              <a:rPr lang="es-ES" sz="2200" dirty="0"/>
              <a:t>«Los trabajadores cualificados son esenciales para </a:t>
            </a:r>
            <a:r>
              <a:rPr lang="es-ES" sz="2200" dirty="0">
                <a:solidFill>
                  <a:srgbClr val="BF5A08"/>
                </a:solidFill>
              </a:rPr>
              <a:t>la productividad y la competitividad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/>
              <a:t>«La formación profesional es importante para encontrar </a:t>
            </a:r>
            <a:r>
              <a:rPr lang="es-ES" sz="2200" dirty="0">
                <a:solidFill>
                  <a:srgbClr val="BF5A08"/>
                </a:solidFill>
              </a:rPr>
              <a:t>empleadas cualificadas y leales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«Estamos dispuestos </a:t>
            </a:r>
            <a:r>
              <a:rPr lang="es-ES" sz="2200" dirty="0">
                <a:solidFill>
                  <a:srgbClr val="BF5A08"/>
                </a:solidFill>
              </a:rPr>
              <a:t>a impartir la formación nosotros mismos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«Queremos </a:t>
            </a:r>
            <a:r>
              <a:rPr lang="es-ES" sz="2200" dirty="0">
                <a:solidFill>
                  <a:srgbClr val="BF5A08"/>
                </a:solidFill>
              </a:rPr>
              <a:t>contribuir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la regulación </a:t>
            </a:r>
            <a:r>
              <a:rPr lang="es-ES" sz="2200" dirty="0">
                <a:solidFill>
                  <a:srgbClr val="BF5A08"/>
                </a:solidFill>
              </a:rPr>
              <a:t>de la formación en la empresa</a:t>
            </a:r>
            <a:r>
              <a:rPr lang="es-ES" sz="2200" dirty="0"/>
              <a:t>».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9687" y="2640364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«La formación profesional debe estar orientada a las </a:t>
            </a:r>
            <a:br>
              <a:rPr lang="es-ES" sz="2200" dirty="0"/>
            </a:br>
            <a:r>
              <a:rPr lang="es-ES" sz="2200" dirty="0">
                <a:solidFill>
                  <a:srgbClr val="BF5A08"/>
                </a:solidFill>
              </a:rPr>
              <a:t>necesidades de la empresa</a:t>
            </a:r>
            <a:r>
              <a:rPr lang="es-ES" sz="2200" dirty="0"/>
              <a:t>».</a:t>
            </a:r>
          </a:p>
          <a:p>
            <a:pPr marL="3600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«Necesitamos </a:t>
            </a:r>
            <a:r>
              <a:rPr lang="es-ES" sz="2200" dirty="0">
                <a:solidFill>
                  <a:srgbClr val="BF5A08"/>
                </a:solidFill>
              </a:rPr>
              <a:t>jóvenes con un grado de madurez suficiente</a:t>
            </a:r>
            <a:r>
              <a:rPr lang="es-ES" sz="2200" dirty="0"/>
              <a:t> </a:t>
            </a:r>
            <a:br>
              <a:rPr lang="es-ES" sz="2200" dirty="0"/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la formación en la empresa».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«La </a:t>
            </a:r>
            <a:r>
              <a:rPr lang="es-ES" sz="2200" dirty="0">
                <a:solidFill>
                  <a:srgbClr val="BF5A08"/>
                </a:solidFill>
              </a:rPr>
              <a:t>remuneración durante la formación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debería ser considerablemente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inferior al salario de los trabajadores y trabajadoras con cualificación».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«Los centros de formación profesional deberían </a:t>
            </a:r>
            <a:r>
              <a:rPr lang="es-ES" sz="2200" dirty="0">
                <a:solidFill>
                  <a:srgbClr val="BF5A08"/>
                </a:solidFill>
              </a:rPr>
              <a:t>enseñar la teoría y la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práctica profesional en función de nuestras necesidades</a:t>
            </a:r>
            <a:r>
              <a:rPr lang="es-ES" sz="2200" dirty="0"/>
              <a:t>».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Organización paraguas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Asociaciones de empresarios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Asociaciones sectoriales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(p. ej. industria y artesanía)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Cámaras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es importante para </a:t>
            </a:r>
            <a:r>
              <a:rPr lang="es-ES" sz="2200" dirty="0">
                <a:solidFill>
                  <a:srgbClr val="BF5A08"/>
                </a:solidFill>
              </a:rPr>
              <a:t>el empleo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y los ingresos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trabajadores y trabajadoras».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«Objetivo de la formación profesional: </a:t>
            </a:r>
            <a:r>
              <a:rPr lang="es-ES" sz="2200" dirty="0">
                <a:solidFill>
                  <a:srgbClr val="BF5A08"/>
                </a:solidFill>
              </a:rPr>
              <a:t>adquirir una amplia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competencia de acción profesional».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debe </a:t>
            </a:r>
            <a:r>
              <a:rPr lang="es-ES" sz="2200" dirty="0">
                <a:solidFill>
                  <a:srgbClr val="BF5A08"/>
                </a:solidFill>
              </a:rPr>
              <a:t>ser de gran calidad e impartir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práctica profesional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s-ES" sz="2200" dirty="0">
                <a:solidFill>
                  <a:srgbClr val="BF5A08"/>
                </a:solidFill>
              </a:rPr>
              <a:t>“</a:t>
            </a:r>
            <a:r>
              <a:rPr lang="es-ES" sz="2200" dirty="0" err="1">
                <a:solidFill>
                  <a:srgbClr val="BF5A08"/>
                </a:solidFill>
              </a:rPr>
              <a:t>soft</a:t>
            </a:r>
            <a:r>
              <a:rPr lang="es-ES" sz="2200" dirty="0">
                <a:solidFill>
                  <a:srgbClr val="BF5A08"/>
                </a:solidFill>
              </a:rPr>
              <a:t> </a:t>
            </a:r>
            <a:r>
              <a:rPr lang="es-ES" sz="2200" dirty="0" err="1">
                <a:solidFill>
                  <a:srgbClr val="BF5A08"/>
                </a:solidFill>
              </a:rPr>
              <a:t>skills</a:t>
            </a:r>
            <a:r>
              <a:rPr lang="es-ES" sz="2200" dirty="0">
                <a:solidFill>
                  <a:srgbClr val="BF5A08"/>
                </a:solidFill>
              </a:rPr>
              <a:t>“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«Se deben proteger </a:t>
            </a:r>
            <a:r>
              <a:rPr lang="es-ES" sz="2200" dirty="0">
                <a:solidFill>
                  <a:srgbClr val="BF5A08"/>
                </a:solidFill>
              </a:rPr>
              <a:t>los derechos de las y los aprendices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empresa».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«Las empresas deberían ofrecer </a:t>
            </a:r>
            <a:r>
              <a:rPr lang="es-ES" sz="2200" dirty="0">
                <a:solidFill>
                  <a:srgbClr val="BF5A08"/>
                </a:solidFill>
              </a:rPr>
              <a:t>oportunidades de formación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las futuras generaciones».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«Las empresas no deben utilizar a las y los aprendices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 </a:t>
            </a:r>
            <a:r>
              <a:rPr lang="es-ES" sz="2200" dirty="0">
                <a:solidFill>
                  <a:srgbClr val="BF5A08"/>
                </a:solidFill>
              </a:rPr>
              <a:t>mano de obra barata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en la empresa debe ser supervisada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ES" sz="2200" dirty="0">
                <a:solidFill>
                  <a:srgbClr val="BF5A08"/>
                </a:solidFill>
              </a:rPr>
              <a:t>instituciones independientes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debería ser </a:t>
            </a:r>
            <a:r>
              <a:rPr lang="es-ES" sz="2200" dirty="0">
                <a:solidFill>
                  <a:srgbClr val="BF5A08"/>
                </a:solidFill>
              </a:rPr>
              <a:t>integral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ofrecer </a:t>
            </a:r>
            <a:r>
              <a:rPr lang="es-ES" sz="2200" dirty="0">
                <a:solidFill>
                  <a:srgbClr val="BF5A08"/>
                </a:solidFill>
              </a:rPr>
              <a:t>oportunidades profesionales</a:t>
            </a:r>
            <a:r>
              <a:rPr lang="es-ES" sz="2200" dirty="0"/>
              <a:t>».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4837</Words>
  <Application>Microsoft Office PowerPoint</Application>
  <PresentationFormat>Breitbild</PresentationFormat>
  <Paragraphs>632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2" baseType="lpstr">
      <vt:lpstr>Arial</vt:lpstr>
      <vt:lpstr>Arial Narrow</vt:lpstr>
      <vt:lpstr>Calibri</vt:lpstr>
      <vt:lpstr>Wingdings 3</vt:lpstr>
      <vt:lpstr>Office</vt:lpstr>
      <vt:lpstr>1_Office</vt:lpstr>
      <vt:lpstr> </vt:lpstr>
      <vt:lpstr>Índice</vt:lpstr>
      <vt:lpstr>PowerPoint-Präsentation</vt:lpstr>
      <vt:lpstr>Sinopsis</vt:lpstr>
      <vt:lpstr>Empresarias y empresarios y organizaciones empresariales</vt:lpstr>
      <vt:lpstr>Empresarias y empresarios y organizaciones empresariales</vt:lpstr>
      <vt:lpstr>Empresarias y empresarios y organizaciones empresariales</vt:lpstr>
      <vt:lpstr>Trabajadores y trabajadoras</vt:lpstr>
      <vt:lpstr>Trabajadores y trabajadoras</vt:lpstr>
      <vt:lpstr>Trabajadores y trabajadoras</vt:lpstr>
      <vt:lpstr>La ciudadanía y el Estado</vt:lpstr>
      <vt:lpstr>La ciudadanía y el Estado</vt:lpstr>
      <vt:lpstr>La ciudadanía y el Estado</vt:lpstr>
      <vt:lpstr>Conclusión</vt:lpstr>
      <vt:lpstr>Conclusión</vt:lpstr>
      <vt:lpstr>PowerPoint-Präsentation</vt:lpstr>
      <vt:lpstr>Sinopsis</vt:lpstr>
      <vt:lpstr>Sinopsis</vt:lpstr>
      <vt:lpstr>Directrices</vt:lpstr>
      <vt:lpstr>Desarrollo del sistema de formación profesional dual</vt:lpstr>
      <vt:lpstr>Desarrollo del sistema de formación profesional dual</vt:lpstr>
      <vt:lpstr>Desarrollo del sistema de formación profesional dual</vt:lpstr>
      <vt:lpstr>Desarrollo del sistema de formación profesional dual</vt:lpstr>
      <vt:lpstr>Desarrollo de las normas</vt:lpstr>
      <vt:lpstr>Desarrollo de las normas</vt:lpstr>
      <vt:lpstr>Desarrollo de las normas</vt:lpstr>
      <vt:lpstr>Desarrollo de las normas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Examen y certificación</vt:lpstr>
      <vt:lpstr>Supervisión de la formación</vt:lpstr>
      <vt:lpstr>Examen y certificación</vt:lpstr>
      <vt:lpstr>Examen y certificación</vt:lpstr>
      <vt:lpstr>PowerPoint-Präsentation</vt:lpstr>
      <vt:lpstr>Resumen – Motor de la formación profesional dual</vt:lpstr>
      <vt:lpstr>Resumen – Motor de la formación profesional dual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125</cp:revision>
  <dcterms:created xsi:type="dcterms:W3CDTF">2020-12-18T10:19:10Z</dcterms:created>
  <dcterms:modified xsi:type="dcterms:W3CDTF">2024-05-16T10:48:40Z</dcterms:modified>
</cp:coreProperties>
</file>