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58788" autoAdjust="0"/>
  </p:normalViewPr>
  <p:slideViewPr>
    <p:cSldViewPr snapToGrid="0" showGuides="1">
      <p:cViewPr varScale="1">
        <p:scale>
          <a:sx n="65" d="100"/>
          <a:sy n="65" d="100"/>
        </p:scale>
        <p:origin x="1536" y="6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Jurys d’examen paritaires, normes de formation décidées en commun, pilotage commun du système à tous les niveaux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À environ 70 % en entreprise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Normes de formation professionnelle, diplôme délivré par la chambre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Dans les entreprises et à l’extérieur des entreprises, enseignants d’État dans les écoles professionnelles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Rapport de données, rapport sur la formation professionnelle, normes de formation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8,4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4,6 milliards d’€, dont plus de 3,4 milliards d’€ pour 1 550 écoles professionnelles et  1,17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Résumer une nouvelle fois les diapositives précédentes, le cas échéant :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trois acteurs principaux s’accordent à égalité de droits sur les normes fondamentales pour la formation professionnelle en alternance.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 normes reflètent les exigences concrètes du monde du travail.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8,4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8,4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sv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7502" r="10621" b="20890"/>
          <a:stretch/>
        </p:blipFill>
        <p:spPr>
          <a:xfrm>
            <a:off x="0" y="692210"/>
            <a:ext cx="12206954" cy="490528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9D495DA-2CD8-4E0E-AFB8-444A3BE7AFCF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923048-5D71-4CAA-93D7-C1637ABE94AF}"/>
              </a:ext>
            </a:extLst>
          </p:cNvPr>
          <p:cNvSpPr txBox="1"/>
          <p:nvPr userDrawn="1"/>
        </p:nvSpPr>
        <p:spPr>
          <a:xfrm>
            <a:off x="1491212" y="170021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4.sv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2.png"/><Relationship Id="rId7" Type="http://schemas.openxmlformats.org/officeDocument/2006/relationships/image" Target="../media/image110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3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10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32.png"/><Relationship Id="rId5" Type="http://schemas.openxmlformats.org/officeDocument/2006/relationships/image" Target="../media/image112.png"/><Relationship Id="rId10" Type="http://schemas.openxmlformats.org/officeDocument/2006/relationships/image" Target="../media/image131.svg"/><Relationship Id="rId4" Type="http://schemas.openxmlformats.org/officeDocument/2006/relationships/image" Target="../media/image111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2.png"/><Relationship Id="rId18" Type="http://schemas.openxmlformats.org/officeDocument/2006/relationships/image" Target="../media/image147.svg"/><Relationship Id="rId3" Type="http://schemas.openxmlformats.org/officeDocument/2006/relationships/image" Target="../media/image110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svg"/><Relationship Id="rId20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svg"/><Relationship Id="rId11" Type="http://schemas.openxmlformats.org/officeDocument/2006/relationships/image" Target="../media/image140.png"/><Relationship Id="rId5" Type="http://schemas.openxmlformats.org/officeDocument/2006/relationships/image" Target="../media/image132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19" Type="http://schemas.openxmlformats.org/officeDocument/2006/relationships/image" Target="../media/image148.png"/><Relationship Id="rId4" Type="http://schemas.openxmlformats.org/officeDocument/2006/relationships/image" Target="../media/image111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50.png"/><Relationship Id="rId3" Type="http://schemas.openxmlformats.org/officeDocument/2006/relationships/image" Target="../media/image110.png"/><Relationship Id="rId7" Type="http://schemas.openxmlformats.org/officeDocument/2006/relationships/image" Target="../media/image138.png"/><Relationship Id="rId12" Type="http://schemas.openxmlformats.org/officeDocument/2006/relationships/image" Target="../media/image14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svg"/><Relationship Id="rId11" Type="http://schemas.openxmlformats.org/officeDocument/2006/relationships/image" Target="../media/image144.png"/><Relationship Id="rId5" Type="http://schemas.openxmlformats.org/officeDocument/2006/relationships/image" Target="../media/image146.png"/><Relationship Id="rId15" Type="http://schemas.openxmlformats.org/officeDocument/2006/relationships/image" Target="../media/image148.png"/><Relationship Id="rId10" Type="http://schemas.openxmlformats.org/officeDocument/2006/relationships/image" Target="../media/image141.svg"/><Relationship Id="rId4" Type="http://schemas.openxmlformats.org/officeDocument/2006/relationships/image" Target="../media/image111.svg"/><Relationship Id="rId9" Type="http://schemas.openxmlformats.org/officeDocument/2006/relationships/image" Target="../media/image140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7.png"/><Relationship Id="rId3" Type="http://schemas.openxmlformats.org/officeDocument/2006/relationships/image" Target="../media/image110.png"/><Relationship Id="rId7" Type="http://schemas.openxmlformats.org/officeDocument/2006/relationships/image" Target="../media/image144.png"/><Relationship Id="rId12" Type="http://schemas.openxmlformats.org/officeDocument/2006/relationships/image" Target="../media/image156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svg"/><Relationship Id="rId11" Type="http://schemas.openxmlformats.org/officeDocument/2006/relationships/image" Target="../media/image155.png"/><Relationship Id="rId5" Type="http://schemas.openxmlformats.org/officeDocument/2006/relationships/image" Target="../media/image138.png"/><Relationship Id="rId15" Type="http://schemas.openxmlformats.org/officeDocument/2006/relationships/image" Target="../media/image159.png"/><Relationship Id="rId10" Type="http://schemas.openxmlformats.org/officeDocument/2006/relationships/image" Target="../media/image154.svg"/><Relationship Id="rId4" Type="http://schemas.openxmlformats.org/officeDocument/2006/relationships/image" Target="../media/image111.svg"/><Relationship Id="rId9" Type="http://schemas.openxmlformats.org/officeDocument/2006/relationships/image" Target="../media/image153.png"/><Relationship Id="rId14" Type="http://schemas.openxmlformats.org/officeDocument/2006/relationships/image" Target="../media/image1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92.png"/><Relationship Id="rId7" Type="http://schemas.openxmlformats.org/officeDocument/2006/relationships/image" Target="../media/image161.png"/><Relationship Id="rId12" Type="http://schemas.openxmlformats.org/officeDocument/2006/relationships/image" Target="../media/image16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3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languages/fr/index.php" TargetMode="External"/><Relationship Id="rId18" Type="http://schemas.openxmlformats.org/officeDocument/2006/relationships/hyperlink" Target="https://www.govet.international/en/54879.php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bibb.de/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bibb.de/en/index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19" Type="http://schemas.openxmlformats.org/officeDocument/2006/relationships/hyperlink" Target="mailto:govet@govet.internationa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367233" y="2799162"/>
            <a:ext cx="2493994" cy="935352"/>
          </a:xfrm>
        </p:spPr>
        <p:txBody>
          <a:bodyPr>
            <a:normAutofit/>
          </a:bodyPr>
          <a:lstStyle/>
          <a:p>
            <a:r>
              <a:rPr lang="fr-FR" dirty="0"/>
              <a:t>Formation professionnelle </a:t>
            </a:r>
            <a:br>
              <a:rPr lang="fr-FR" dirty="0"/>
            </a:br>
            <a:r>
              <a:rPr lang="fr-FR" dirty="0"/>
              <a:t>en 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479425" y="2646524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>
                <a:latin typeface="+mj-lt"/>
              </a:rPr>
              <a:t>Moteur de la formation </a:t>
            </a:r>
            <a:br>
              <a:rPr lang="fr-FR" b="1" dirty="0">
                <a:latin typeface="+mj-lt"/>
              </a:rPr>
            </a:br>
            <a:r>
              <a:rPr lang="fr-FR" b="1" dirty="0">
                <a:latin typeface="+mj-lt"/>
              </a:rPr>
              <a:t>professionnelle en alternance </a:t>
            </a:r>
          </a:p>
          <a:p>
            <a:pPr>
              <a:spcBef>
                <a:spcPts val="600"/>
              </a:spcBef>
            </a:pPr>
            <a:r>
              <a:rPr lang="fr-FR" sz="1800" b="1" dirty="0"/>
              <a:t>Une coopération d’acteurs issus des entreprises, de l’État et de la société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62237-6013-4F7E-A110-B71849EAAF4A}"/>
              </a:ext>
            </a:extLst>
          </p:cNvPr>
          <p:cNvSpPr txBox="1"/>
          <p:nvPr/>
        </p:nvSpPr>
        <p:spPr>
          <a:xfrm>
            <a:off x="3855128" y="5836545"/>
            <a:ext cx="444549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" panose="02020603050405020304" pitchFamily="18" charset="0"/>
              </a:rPr>
              <a:t>Office central du gouvernement fédéral pour la coopération internationale dans le domaine de la formation professionnelle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Confédération syndicale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Syndicats sectoriels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Conseils sociaux et économiques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(Groupements professionnels)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sont </a:t>
            </a:r>
            <a:r>
              <a:rPr lang="fr-FR" sz="2200" dirty="0">
                <a:solidFill>
                  <a:srgbClr val="BF5A08"/>
                </a:solidFill>
              </a:rPr>
              <a:t>importants pour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l’économie et pour la société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le </a:t>
            </a:r>
            <a:r>
              <a:rPr lang="fr-FR" sz="2200" dirty="0">
                <a:solidFill>
                  <a:srgbClr val="BF5A08"/>
                </a:solidFill>
              </a:rPr>
              <a:t>cadre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permettant l’engagement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nous jouons un rôle de </a:t>
            </a:r>
            <a:r>
              <a:rPr lang="fr-FR" sz="2200" dirty="0">
                <a:solidFill>
                  <a:srgbClr val="BF5A08"/>
                </a:solidFill>
              </a:rPr>
              <a:t>médiateurs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promouvons le système de formation professionnelle par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structures de pilotage, la recherche, l’innovation et le conseil.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Une formation professionnelle solide donne aux jeunes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possibilité de se développer au sein de la société.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en entreprise relève du </a:t>
            </a:r>
            <a:r>
              <a:rPr lang="fr-FR" sz="2200" dirty="0">
                <a:solidFill>
                  <a:srgbClr val="BF5A08"/>
                </a:solidFill>
              </a:rPr>
              <a:t>système éducatif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l’</a:t>
            </a:r>
            <a:r>
              <a:rPr lang="fr-FR" sz="2200" dirty="0">
                <a:solidFill>
                  <a:srgbClr val="BF5A08"/>
                </a:solidFill>
              </a:rPr>
              <a:t>enseignement professionnel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concevoir</a:t>
            </a:r>
            <a:r>
              <a:rPr lang="fr-FR" sz="2200" dirty="0">
                <a:solidFill>
                  <a:srgbClr val="BF5A08"/>
                </a:solidFill>
              </a:rPr>
              <a:t> ensemble et activement la 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</a:t>
            </a:r>
            <a:r>
              <a:rPr lang="fr-FR" sz="2200" dirty="0">
                <a:solidFill>
                  <a:srgbClr val="BF5A08"/>
                </a:solidFill>
              </a:rPr>
              <a:t>offrir des possibilités de formation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fédéral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(ministères fédéraux) 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16 Länder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(gouvernements des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3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employeur·euse·s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employé·e·s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l’État </a:t>
            </a:r>
            <a:r>
              <a:rPr lang="fr-FR" sz="2000" b="1" dirty="0">
                <a:solidFill>
                  <a:srgbClr val="BF5A08"/>
                </a:solidFill>
              </a:rPr>
              <a:t>représentent des intérêts collectifs différents </a:t>
            </a:r>
            <a:br>
              <a:rPr lang="fr-FR" sz="2000" b="1" dirty="0">
                <a:solidFill>
                  <a:srgbClr val="BF5A08"/>
                </a:solidFill>
              </a:rPr>
            </a:b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la formation professionnelle, </a:t>
            </a:r>
            <a:r>
              <a:rPr lang="fr-FR" sz="2000" b="1" dirty="0">
                <a:solidFill>
                  <a:srgbClr val="BF5A08"/>
                </a:solidFill>
              </a:rPr>
              <a:t>avec un niveau élevé d’organisation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de </a:t>
            </a:r>
            <a:r>
              <a:rPr lang="fr-FR" sz="2000" b="1" dirty="0">
                <a:solidFill>
                  <a:srgbClr val="BF5A08"/>
                </a:solidFill>
              </a:rPr>
              <a:t>compétence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809698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Cet engagement s’appuie sur des </a:t>
            </a:r>
            <a:r>
              <a:rPr lang="fr-FR" sz="2000" b="1" dirty="0">
                <a:solidFill>
                  <a:srgbClr val="BF5A08"/>
                </a:solidFill>
              </a:rPr>
              <a:t>principes communs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voulons </a:t>
            </a:r>
            <a:r>
              <a:rPr lang="fr-FR" sz="2000" dirty="0">
                <a:solidFill>
                  <a:srgbClr val="BF5A08"/>
                </a:solidFill>
              </a:rPr>
              <a:t>gérer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formation professionnelle </a:t>
            </a:r>
            <a:r>
              <a:rPr lang="fr-FR" sz="2000" dirty="0">
                <a:solidFill>
                  <a:srgbClr val="BF5A08"/>
                </a:solidFill>
              </a:rPr>
              <a:t>ensemble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</a:t>
            </a:r>
            <a:r>
              <a:rPr lang="fr-FR" sz="2000" dirty="0">
                <a:solidFill>
                  <a:srgbClr val="BF5A08"/>
                </a:solidFill>
              </a:rPr>
              <a:t>partageons la responsabilité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concernant la formation professionnelle. »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doit être </a:t>
            </a:r>
            <a:r>
              <a:rPr lang="fr-FR" sz="2000" dirty="0">
                <a:solidFill>
                  <a:srgbClr val="BF5A08"/>
                </a:solidFill>
              </a:rPr>
              <a:t>proche de la pratique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 avoir une </a:t>
            </a:r>
            <a:r>
              <a:rPr lang="fr-FR" sz="2000" dirty="0">
                <a:solidFill>
                  <a:srgbClr val="BF5A08"/>
                </a:solidFill>
              </a:rPr>
              <a:t>valeur élevée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</a:t>
            </a:r>
            <a:b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2000" dirty="0">
                <a:solidFill>
                  <a:srgbClr val="BF5A08"/>
                </a:solidFill>
              </a:rPr>
              <a:t>homogène sur le plan qualitatif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000" dirty="0">
                <a:solidFill>
                  <a:srgbClr val="BF5A08"/>
                </a:solidFill>
              </a:rPr>
              <a:t>Les normes de formation professionnelle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être </a:t>
            </a:r>
            <a:r>
              <a:rPr lang="fr-FR" sz="2000" dirty="0">
                <a:solidFill>
                  <a:srgbClr val="BF5A08"/>
                </a:solidFill>
              </a:rPr>
              <a:t>basées sur les besoins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BF5A08"/>
                </a:solidFill>
              </a:rPr>
              <a:t>actuelles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est </a:t>
            </a:r>
            <a:r>
              <a:rPr lang="fr-FR" sz="2000" dirty="0">
                <a:solidFill>
                  <a:srgbClr val="BF5A08"/>
                </a:solidFill>
              </a:rPr>
              <a:t>nécessaire à la compétitivité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marché international. »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87195"/>
            <a:ext cx="6745164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Les acteurs élaborent ensemble la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fr-FR" sz="2000" dirty="0">
                <a:solidFill>
                  <a:srgbClr val="BF5A08"/>
                </a:solidFill>
              </a:rPr>
              <a:t>Engagement fort </a:t>
            </a:r>
            <a:r>
              <a:rPr lang="fr-FR" sz="2000" dirty="0"/>
              <a:t>dans le cadre de la </a:t>
            </a:r>
            <a:r>
              <a:rPr lang="fr-FR" sz="2000" dirty="0">
                <a:solidFill>
                  <a:srgbClr val="BF5A08"/>
                </a:solidFill>
              </a:rPr>
              <a:t>formation professionnelle en alternance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18734" y="2899626"/>
            <a:ext cx="3220114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fr-FR" sz="2000" dirty="0">
                <a:solidFill>
                  <a:srgbClr val="BF5A08"/>
                </a:solidFill>
              </a:rPr>
              <a:t>La participation et la coopération </a:t>
            </a:r>
            <a:r>
              <a:rPr lang="fr-FR" sz="2000" dirty="0"/>
              <a:t>sont encouragées par </a:t>
            </a:r>
            <a:r>
              <a:rPr lang="fr-FR" sz="2000" dirty="0">
                <a:solidFill>
                  <a:srgbClr val="BF5A08"/>
                </a:solidFill>
              </a:rPr>
              <a:t>des mécanismes formels </a:t>
            </a:r>
            <a:r>
              <a:rPr lang="fr-FR" sz="2000" dirty="0"/>
              <a:t>(intégration des intérêts)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Lois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Comités/commissions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fr-FR" sz="2000">
                <a:solidFill>
                  <a:srgbClr val="BF5A08"/>
                </a:solidFill>
              </a:rPr>
              <a:t>Moteur de la formation professionnelle en alternance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9000000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1.         Développement du système de la formation 								professionnelle en alternance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3.        Mise en œuvre 		   de la formation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5433" y="689545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2"/>
            <a:ext cx="2786443" cy="1206846"/>
            <a:chOff x="8822407" y="2847149"/>
            <a:chExt cx="2786443" cy="1206846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2.       Élaboration des            		      normes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869736" y="2847149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39521" y="4870670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4. 		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Examen et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	</a:t>
              </a: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Lignes 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Coordination des lieux d’apprentissage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Soutien à la coopération entre les acteurs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Garantir l’homogénéité de la formation professionnelle au niveau fédéral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/>
              <a:t>Moteur de la formation professionnelle en alternance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sz="2000"/>
              <a:t>Formation professionnelle : les acteurs et leurs intérêts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employeur·euse·s et les organisations économiques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employé·e·s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Sphère publique et État</a:t>
            </a:r>
          </a:p>
          <a:p>
            <a:pPr>
              <a:buFont typeface="+mj-lt"/>
              <a:buAutoNum type="arabicPeriod"/>
            </a:pPr>
            <a:r>
              <a:rPr lang="fr-FR" sz="2000"/>
              <a:t>Les acteurs élaborent ensemble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Développement du système de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Élaboration des normes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Contrôle de l’apprentissage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Examen et certification</a:t>
            </a:r>
          </a:p>
          <a:p>
            <a:pPr>
              <a:buFont typeface="+mj-lt"/>
              <a:buAutoNum type="arabicPeriod"/>
            </a:pPr>
            <a:r>
              <a:rPr lang="fr-FR" sz="2000"/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 dirty="0"/>
              <a:t>Les </a:t>
            </a:r>
            <a:r>
              <a:rPr lang="fr-FR" sz="2200" b="1" dirty="0" err="1"/>
              <a:t>employé·e·s</a:t>
            </a:r>
            <a:endParaRPr lang="fr-FR" sz="2200" b="1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28417" y="810180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b="1" dirty="0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3856" y="1308532"/>
            <a:ext cx="2853739" cy="27930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80007" y="1651564"/>
            <a:ext cx="20230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</a:t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économiques veulent participer à l’élaboration du cadre de la formation professionnelle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solidFill>
                  <a:srgbClr val="BF5A08"/>
                </a:solidFill>
              </a:rPr>
              <a:t>Commission fédérale (commission principale)</a:t>
            </a:r>
          </a:p>
          <a:p>
            <a:pPr algn="ctr"/>
            <a:endParaRPr lang="fr-FR" sz="1600" b="1">
              <a:solidFill>
                <a:srgbClr val="BF5A08"/>
              </a:solidFill>
            </a:endParaRPr>
          </a:p>
          <a:p>
            <a:pPr algn="ctr"/>
            <a:endParaRPr lang="fr-FR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le cadre et a des objectifs en matière réglementaire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38147" y="3880666"/>
            <a:ext cx="2204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veulent participer à l’élaboration du cadre de la formation professionnelle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92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Code de l’artisanat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99969" y="1748901"/>
            <a:ext cx="1864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0680" y="1145827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du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Rencontres régulières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89" y="5045816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gouvernement fédéral et gouvernements des Länder (« quatre bancs 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Membres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208918" y="4434048"/>
            <a:ext cx="224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Membres suppléants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fédéral sur les questions de formation professionnelle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recommandations pour la pratique (pour une mise en œuvre harmonisée de la loi sur la formation professionnelle, par ex.)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un avis sur les règlements édictés par le gouvernement fédéral (règlement d’apprentissage, par ex.) </a:t>
            </a:r>
          </a:p>
          <a:p>
            <a:pPr>
              <a:defRPr/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avis sur la politique du gouvernement fédéral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 des décisions relatives aux affaires du BIBB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(budget, recherche, par ex.)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798989" y="1700265"/>
            <a:ext cx="1842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Expression des </a:t>
            </a:r>
            <a:r>
              <a:rPr lang="fr-FR" sz="2200" dirty="0">
                <a:solidFill>
                  <a:srgbClr val="BF5A08"/>
                </a:solidFill>
              </a:rPr>
              <a:t>positions concertées des acteurs de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formation professionnelle</a:t>
            </a:r>
          </a:p>
          <a:p>
            <a:r>
              <a:rPr lang="fr-FR" sz="2200" dirty="0">
                <a:solidFill>
                  <a:srgbClr val="BF5A08"/>
                </a:solidFill>
              </a:rPr>
              <a:t>Mécanisme de coordination </a:t>
            </a:r>
            <a:r>
              <a:rPr lang="fr-FR" sz="2200" dirty="0"/>
              <a:t>central pour la formation professionnelle en alternance au niveau fédéral </a:t>
            </a:r>
            <a:br>
              <a:rPr lang="fr-FR" sz="2200" dirty="0"/>
            </a:br>
            <a:r>
              <a:rPr lang="fr-FR" sz="2200" dirty="0">
                <a:solidFill>
                  <a:srgbClr val="BF5A08"/>
                </a:solidFill>
              </a:rPr>
              <a:t>(« parlement de la formation professionnelle ») </a:t>
            </a:r>
          </a:p>
          <a:p>
            <a:r>
              <a:rPr lang="fr-FR" sz="2200" dirty="0"/>
              <a:t>Forum où les acteurs gèrent </a:t>
            </a:r>
            <a:r>
              <a:rPr lang="fr-FR" sz="2200" dirty="0">
                <a:solidFill>
                  <a:srgbClr val="BF5A08"/>
                </a:solidFill>
              </a:rPr>
              <a:t>ensemble</a:t>
            </a:r>
            <a:r>
              <a:rPr lang="fr-FR" sz="2200" dirty="0"/>
              <a:t> le système de </a:t>
            </a:r>
            <a:br>
              <a:rPr lang="fr-FR" sz="2200" dirty="0"/>
            </a:br>
            <a:r>
              <a:rPr lang="fr-FR" sz="2200" dirty="0"/>
              <a:t>formation professionnelle.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914399" y="1700265"/>
            <a:ext cx="1726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869" y="1169806"/>
            <a:ext cx="2006794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1974801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articulent les besoins des employeur·euse·s/du monde économique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  <a:br>
              <a:rPr lang="fr-FR" sz="1600" b="1" dirty="0">
                <a:solidFill>
                  <a:srgbClr val="BF5A08"/>
                </a:solidFill>
              </a:rPr>
            </a:br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45062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exprime les besoins et adopte des normes </a:t>
            </a: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3982811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expriment les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besoins des </a:t>
            </a:r>
          </a:p>
          <a:p>
            <a:pPr algn="ctr"/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386953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8839325" y="1215240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formé pour un nouveau métier d’apprentissage ou la mise à jour d’un métier existant (temporaire, non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866310" y="1099282"/>
            <a:ext cx="34696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représentant/la représentante du BIBB préside ;
organise et anime le processus ; apporte une contribution experte («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professionnel·le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») 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et les Länder participent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solidFill>
                  <a:schemeClr val="tx1">
                    <a:lumMod val="75000"/>
                    <a:lumOff val="25000"/>
                  </a:schemeClr>
                </a:solidFill>
              </a:rPr>
              <a:t>Les entreprises et les employeur·euse·s envoient leurs propres expert·e·s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avec expérience pratique et théorique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23" y="1124744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Développement et modernisation de règlements d’apprentissage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pour la formation en entreprise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des acteurs pour l’implémentation des règlements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d’apprentissage et pour leur adaptation à l’élaboration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cursus d’enseignement (école professionnelle)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  <a:br>
              <a:rPr lang="fr-FR" b="1" dirty="0">
                <a:solidFill>
                  <a:srgbClr val="BF5A08"/>
                </a:solidFill>
              </a:rPr>
            </a:br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/>
              <a:t>Mécanisme par lequel </a:t>
            </a:r>
            <a:r>
              <a:rPr lang="fr-FR" sz="2200" dirty="0">
                <a:solidFill>
                  <a:srgbClr val="BF5A08"/>
                </a:solidFill>
              </a:rPr>
              <a:t>les acteurs développent ensemble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des normes </a:t>
            </a:r>
            <a:r>
              <a:rPr lang="fr-FR" sz="2200" dirty="0"/>
              <a:t>qui reflètent les besoins du monde du travail</a:t>
            </a:r>
          </a:p>
          <a:p>
            <a:r>
              <a:rPr lang="fr-FR" sz="2200" dirty="0"/>
              <a:t>Les normes développées sont </a:t>
            </a:r>
            <a:r>
              <a:rPr lang="fr-FR" sz="2200" dirty="0">
                <a:solidFill>
                  <a:srgbClr val="BF5A08"/>
                </a:solidFill>
              </a:rPr>
              <a:t>acceptées et reconnues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par les acteurs les mettant en œuvre </a:t>
            </a:r>
            <a:r>
              <a:rPr lang="fr-FR" sz="2200" dirty="0"/>
              <a:t>(entreprises, </a:t>
            </a:r>
            <a:br>
              <a:rPr lang="fr-FR" sz="2200" dirty="0"/>
            </a:br>
            <a:r>
              <a:rPr lang="fr-FR" sz="2200" dirty="0" err="1"/>
              <a:t>formateur·rice·s</a:t>
            </a:r>
            <a:r>
              <a:rPr lang="fr-FR" sz="2200" dirty="0"/>
              <a:t>, </a:t>
            </a:r>
            <a:r>
              <a:rPr lang="fr-FR" sz="2200" dirty="0" err="1"/>
              <a:t>apprenti·e·s</a:t>
            </a:r>
            <a:r>
              <a:rPr lang="fr-FR" sz="2200" dirty="0"/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forment en entreprise sur la base des normes de formation de l’État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4719" y="169148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Commissions et instances compétentes dans tout le pays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contrôle, finance et implémente la formation professionnelle en école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comités sociaux et économiques contrôlent la formation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77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77442" y="1842234"/>
            <a:ext cx="2760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des gouvernements des Länder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38291" y="1648129"/>
            <a:ext cx="18661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1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97297" y="4750511"/>
            <a:ext cx="44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du gouvernement du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137895"/>
            <a:ext cx="684281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Formation professionnelle :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les acteurs et leurs intérêts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du Land sur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Vise une amélioration constante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74872" y="1613448"/>
            <a:ext cx="1763890" cy="107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Exprime </a:t>
            </a:r>
            <a:r>
              <a:rPr lang="fr-FR" sz="2200" dirty="0">
                <a:solidFill>
                  <a:srgbClr val="BF5A08"/>
                </a:solidFill>
              </a:rPr>
              <a:t>des positions concertées des acteurs</a:t>
            </a:r>
            <a:r>
              <a:rPr lang="fr-FR" sz="2200" dirty="0"/>
              <a:t>, notamment </a:t>
            </a:r>
            <a:br>
              <a:rPr lang="fr-FR" sz="2200" dirty="0"/>
            </a:br>
            <a:r>
              <a:rPr lang="fr-FR" sz="2200" dirty="0"/>
              <a:t>pour le développement et la mise en œuvre de la formation professionnelle en école dans la région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élaborent ensemble la politique de formation professionnelle </a:t>
            </a:r>
            <a:r>
              <a:rPr lang="fr-FR" sz="2200" dirty="0"/>
              <a:t>du Land et coordonnent </a:t>
            </a:r>
            <a:r>
              <a:rPr lang="fr-FR" sz="2200" dirty="0">
                <a:solidFill>
                  <a:srgbClr val="BF5A08"/>
                </a:solidFill>
              </a:rPr>
              <a:t>la mise en œuvre de la formation professionnelle en école et en entreprise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742359" y="1622576"/>
            <a:ext cx="18171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0503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d’instances compétentes (chambres, ministères, etc.) 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0881" y="4744403"/>
            <a:ext cx="439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Conseillent et informent sur toutes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importantes relatives à la formation professionnelle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Arrêtent des règlements en vue de la mise en œuvre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Doit viser l’amélioration continue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Garantit l’implémentation des recommandations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commission du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Exprime des positions concertées, notamment sur la </a:t>
            </a:r>
            <a:r>
              <a:rPr lang="fr-FR" sz="2200" dirty="0">
                <a:solidFill>
                  <a:srgbClr val="BF5A08"/>
                </a:solidFill>
              </a:rPr>
              <a:t>réglementation de la formation professionnelle en entreprise </a:t>
            </a:r>
            <a:r>
              <a:rPr lang="fr-FR" sz="2200" dirty="0"/>
              <a:t>(aptitude des sites de formation, examen, etc.)</a:t>
            </a:r>
          </a:p>
          <a:p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garantissent et développent ensemble la qualité de la formation professionnelle en alternance </a:t>
            </a:r>
            <a:r>
              <a:rPr lang="fr-FR" sz="2200" dirty="0"/>
              <a:t>pour différentes branches dans la région (artisanat, industrie et commerce)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734644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Instances compétentes (chambres, la plupart du temps)</a:t>
            </a:r>
          </a:p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quoi s’agit-il ?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Régi par des lois (loi sur la formation professionnelle/code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l’artisanat)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Prise en charge de missions publiques/régaliennes en lien avec la formation professionnelle en alternance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Nombreuses instances compétentes dans chaque Land (établies au niveau régional)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Implantation des instances compétentes auprès d’organismes qui représentent un secteur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9024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Contrôle de la formation en entreprise, par ex. l’aptitude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entreprises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formateur·rice·s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vue de la mise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œuvre de l’apprentissage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Tenue d’un registre des contrats de formation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place d’une commission pour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de jurys d’examen, et adoption des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décisions prises par les commissions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Reconnaissance de qualifications obtenues à l’étranger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aux entreprises (en général par le biais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conseiller·ère·s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la formation »)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738957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instances compétentes </a:t>
            </a:r>
            <a:r>
              <a:rPr lang="fr-FR" sz="2200" dirty="0">
                <a:solidFill>
                  <a:srgbClr val="BF5A08"/>
                </a:solidFill>
              </a:rPr>
              <a:t>promeuvent et soutiennent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la mise en œuvre de la formation professionnelle dans la région, </a:t>
            </a:r>
            <a:r>
              <a:rPr lang="fr-FR" sz="2200" dirty="0">
                <a:solidFill>
                  <a:srgbClr val="BF5A08"/>
                </a:solidFill>
              </a:rPr>
              <a:t>garantissant ainsi sa qualité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rgbClr val="BF5A08"/>
                </a:solidFill>
              </a:rPr>
              <a:t>Base institutionnelle </a:t>
            </a:r>
            <a:r>
              <a:rPr lang="fr-FR" sz="2200" dirty="0"/>
              <a:t>pour le travail de la commission pour </a:t>
            </a:r>
            <a:br>
              <a:rPr lang="fr-FR" sz="2200" dirty="0"/>
            </a:br>
            <a:r>
              <a:rPr lang="fr-FR" sz="2200" dirty="0"/>
              <a:t>la formation professionnelle et du jury d’examen </a:t>
            </a:r>
            <a:r>
              <a:rPr lang="fr-FR" sz="2200" b="1" dirty="0"/>
              <a:t>dans la formation professionnelle</a:t>
            </a: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recherchent des personnels pouvant certifier qu’ils·elles maîtrisent leur métier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d’examen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un règlement d’examen comme pierre angulaire de la formation professionnelle en alternance </a:t>
            </a:r>
          </a:p>
          <a:p>
            <a:pPr algn="ctr"/>
            <a:endParaRPr lang="fr-FR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employé·e·s ont besoin d’un certificat relatif aux compétences acquises pour leur parcours professionnel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37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de l’apprentissage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1021" y="1604666"/>
            <a:ext cx="3200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d’examen pour les cursus de formation professionnelle en alternance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2809" y="4733939"/>
            <a:ext cx="4021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 moins 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d’examen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5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18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chemeClr val="bg1"/>
                </a:solidFill>
              </a:rPr>
              <a:t>Intérêts des </a:t>
            </a:r>
            <a:r>
              <a:rPr lang="fr-FR" sz="2200" dirty="0" err="1">
                <a:solidFill>
                  <a:schemeClr val="bg1"/>
                </a:solidFill>
              </a:rPr>
              <a:t>employeur·euse·s</a:t>
            </a:r>
            <a:r>
              <a:rPr lang="fr-FR" sz="2200" dirty="0">
                <a:solidFill>
                  <a:schemeClr val="bg1"/>
                </a:solidFill>
              </a:rPr>
              <a:t> et des organisations économiques 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>
                <a:solidFill>
                  <a:schemeClr val="bg1"/>
                </a:solidFill>
              </a:rPr>
              <a:t>Intérêts des employé·e·s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/>
              <a:t>Intérêts publics/État </a:t>
            </a:r>
          </a:p>
          <a:p>
            <a:pPr algn="ctr"/>
            <a:endParaRPr lang="fr-FR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395268" y="2063362"/>
            <a:ext cx="33789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BF5A08"/>
                </a:solidFill>
              </a:rPr>
              <a:t>« Instances compétentes 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>
                <a:solidFill>
                  <a:srgbClr val="BF5A08"/>
                </a:solidFill>
              </a:rPr>
              <a:t>« Partenaires sociaux 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05666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Élaboration et adoption de questions et de tâches pour l’examen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Fait passer les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Évaluation des résultats des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certificats de fin de formation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font passer des examens indépendants ensemble </a:t>
            </a:r>
            <a:r>
              <a:rPr lang="fr-FR" sz="2200" dirty="0"/>
              <a:t>et délivrent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diplômes sont </a:t>
            </a:r>
            <a:r>
              <a:rPr lang="fr-FR" sz="2200" dirty="0">
                <a:solidFill>
                  <a:srgbClr val="BF5A08"/>
                </a:solidFill>
              </a:rPr>
              <a:t>reconnus</a:t>
            </a:r>
            <a:r>
              <a:rPr lang="fr-FR" sz="2200" dirty="0"/>
              <a:t> par les </a:t>
            </a:r>
            <a:r>
              <a:rPr lang="fr-FR" sz="2200" dirty="0" err="1"/>
              <a:t>employeur·euse·s</a:t>
            </a:r>
            <a:r>
              <a:rPr lang="fr-FR" sz="2200" dirty="0"/>
              <a:t>, </a:t>
            </a:r>
            <a:br>
              <a:rPr lang="fr-FR" sz="2200" dirty="0"/>
            </a:br>
            <a:r>
              <a:rPr lang="fr-FR" sz="2200" dirty="0"/>
              <a:t>les </a:t>
            </a:r>
            <a:r>
              <a:rPr lang="fr-FR" sz="2200" dirty="0" err="1"/>
              <a:t>employé·e·s</a:t>
            </a:r>
            <a:r>
              <a:rPr lang="fr-FR" sz="2200" dirty="0"/>
              <a:t> et dans le système éducatif formel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52699"/>
            <a:ext cx="5156061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Résumé – Moteur de la 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fort pour la formation professionnelle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Participation et coopération des acteurs à tous les niveaux et dans tous les domaines clés de la formation professionnelle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Coordonnée, harmonisée, avec garantie de la qualité, et reconnue par les acteurs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983504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Acteurs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983504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Mécanismes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730244" y="974761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 dirty="0"/>
              <a:t>Formation professionnelle en alternance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28611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BF5A08"/>
                </a:solidFill>
              </a:rPr>
              <a:t>Points forts de la formation professionnelle allemande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Collaboration entre l’État et les partenaires sociaux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Normes reconnues dans la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Apprentissage au cours du processus de travail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Qualification de personnel de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Recherche et conseil institutionnalisés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Plus d'informations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fr-FR" b="1" dirty="0"/>
              <a:t>Chiffres et faits</a:t>
            </a:r>
          </a:p>
          <a:p>
            <a:r>
              <a:rPr lang="fr-FR" dirty="0"/>
              <a:t>Rapport sur la formation professionnelle 2024 (</a:t>
            </a:r>
            <a:r>
              <a:rPr lang="de-DE" dirty="0">
                <a:hlinkClick r:id="rId2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Données du rapport sur la formation professionnelle 2024 (</a:t>
            </a:r>
            <a:r>
              <a:rPr lang="de-DE" dirty="0">
                <a:hlinkClick r:id="rId3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Office fédéral de la statistique (</a:t>
            </a:r>
            <a:r>
              <a:rPr lang="de-DE" dirty="0">
                <a:hlinkClick r:id="rId4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Portail des données du ministère fédéral de l’Éducation et de la Recherche (BMBF) (</a:t>
            </a:r>
            <a:r>
              <a:rPr lang="de-DE" dirty="0">
                <a:hlinkClick r:id="rId5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Normes de formation</a:t>
            </a:r>
          </a:p>
          <a:p>
            <a:r>
              <a:rPr lang="fr-FR" dirty="0"/>
              <a:t>Brochure du BIBB : Le processus de l’élaboration des règlements de formation (</a:t>
            </a:r>
            <a:r>
              <a:rPr lang="en-GB" dirty="0">
                <a:hlinkClick r:id="rId6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Exemples de règlements de formation et de cursus d’enseignement (BIBB) (</a:t>
            </a:r>
            <a:r>
              <a:rPr lang="en-GB" dirty="0">
                <a:hlinkClick r:id="rId7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Textes juridiques</a:t>
            </a:r>
          </a:p>
          <a:p>
            <a:r>
              <a:rPr lang="fr-FR" dirty="0"/>
              <a:t>Loi sur la formation professionnelle (</a:t>
            </a:r>
            <a:r>
              <a:rPr lang="en-GB" dirty="0">
                <a:hlinkClick r:id="rId8"/>
              </a:rPr>
              <a:t>link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r>
              <a:rPr lang="fr-FR" dirty="0"/>
              <a:t>Loi sur l’emploi des jeunes (</a:t>
            </a:r>
            <a:r>
              <a:rPr lang="de-DE" dirty="0">
                <a:hlinkClick r:id="rId9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chambres (</a:t>
            </a:r>
            <a:r>
              <a:rPr lang="de-DE" dirty="0">
                <a:hlinkClick r:id="rId10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conventions collectives (</a:t>
            </a:r>
            <a:r>
              <a:rPr lang="de-DE" dirty="0">
                <a:hlinkClick r:id="rId11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l’organisation des entreprises (</a:t>
            </a:r>
            <a:r>
              <a:rPr lang="de-DE" dirty="0">
                <a:hlinkClick r:id="rId12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Sites Internet</a:t>
            </a:r>
          </a:p>
          <a:p>
            <a:r>
              <a:rPr lang="fr-FR" dirty="0">
                <a:hlinkClick r:id="rId13"/>
              </a:rPr>
              <a:t>GOVET</a:t>
            </a:r>
            <a:endParaRPr lang="fr-FR" dirty="0">
              <a:hlinkClick r:id="rId14"/>
            </a:endParaRPr>
          </a:p>
          <a:p>
            <a:r>
              <a:rPr lang="fr-FR" dirty="0">
                <a:hlinkClick r:id="rId15"/>
              </a:rPr>
              <a:t>BMBF</a:t>
            </a:r>
          </a:p>
          <a:p>
            <a:r>
              <a:rPr lang="fr-FR" dirty="0">
                <a:hlinkClick r:id="rId16"/>
              </a:rPr>
              <a:t>BIBB</a:t>
            </a:r>
            <a:endParaRPr lang="fr-FR" dirty="0">
              <a:hlinkClick r:id="rId17"/>
            </a:endParaRP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Présentations</a:t>
            </a:r>
            <a:r>
              <a:rPr lang="fr-FR" dirty="0"/>
              <a:t> </a:t>
            </a:r>
          </a:p>
          <a:p>
            <a:r>
              <a:rPr lang="fr-FR" dirty="0"/>
              <a:t>Présentations GOVET (</a:t>
            </a:r>
            <a:r>
              <a:rPr lang="en-GB" dirty="0">
                <a:hlinkClick r:id="rId18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Contact pour toutes autres questions</a:t>
            </a:r>
          </a:p>
          <a:p>
            <a:r>
              <a:rPr lang="fr-FR" err="1">
                <a:hlinkClick r:id="rId19"/>
              </a:rPr>
              <a:t>govet</a:t>
            </a:r>
            <a:r>
              <a:rPr lang="fr-FR">
                <a:hlinkClick r:id="rId19"/>
              </a:rPr>
              <a:t>@bibb.de </a:t>
            </a:r>
            <a:endParaRPr lang="fr-FR" dirty="0">
              <a:hlinkClick r:id="rId19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/>
              <a:t>GOVET auprès du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revêtent une importance décisive pour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productivité et la compétitivité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Pour nous, la formation professionnelle est importante afin de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trouver des </a:t>
            </a:r>
            <a:r>
              <a:rPr lang="fr-FR" sz="2200" dirty="0" err="1">
                <a:solidFill>
                  <a:srgbClr val="BF5A08"/>
                </a:solidFill>
              </a:rPr>
              <a:t>employé·e·s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r>
              <a:rPr lang="fr-FR" sz="2200" dirty="0" err="1">
                <a:solidFill>
                  <a:srgbClr val="BF5A08"/>
                </a:solidFill>
              </a:rPr>
              <a:t>qualifié·e·s</a:t>
            </a:r>
            <a:r>
              <a:rPr lang="fr-FR" sz="2200" dirty="0">
                <a:solidFill>
                  <a:srgbClr val="BF5A08"/>
                </a:solidFill>
              </a:rPr>
              <a:t> et fidèles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sommes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fr-FR" sz="2200" dirty="0">
                <a:solidFill>
                  <a:srgbClr val="BF5A08"/>
                </a:solidFill>
              </a:rPr>
              <a:t>former nous-mêmes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personnes.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souhaitons participer à l’</a:t>
            </a:r>
            <a:r>
              <a:rPr lang="fr-FR" sz="2200" dirty="0">
                <a:solidFill>
                  <a:srgbClr val="BF5A08"/>
                </a:solidFill>
              </a:rPr>
              <a:t>élaboration de la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fr-FR" sz="2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s’appuyer sur les </a:t>
            </a:r>
            <a:r>
              <a:rPr lang="fr-FR" sz="2200" dirty="0">
                <a:solidFill>
                  <a:srgbClr val="BF5A08"/>
                </a:solidFill>
              </a:rPr>
              <a:t>besoins de l’entreprise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“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avons besoin de </a:t>
            </a:r>
            <a:r>
              <a:rPr lang="fr-FR" sz="2200" dirty="0">
                <a:solidFill>
                  <a:srgbClr val="BF5A08"/>
                </a:solidFill>
              </a:rPr>
              <a:t>jeunes </a:t>
            </a:r>
            <a:r>
              <a:rPr lang="fr-FR" sz="2200" dirty="0" err="1">
                <a:solidFill>
                  <a:srgbClr val="BF5A08"/>
                </a:solidFill>
              </a:rPr>
              <a:t>prêt·e·s</a:t>
            </a:r>
            <a:r>
              <a:rPr lang="fr-FR" sz="2200" dirty="0">
                <a:solidFill>
                  <a:srgbClr val="BF5A08"/>
                </a:solidFill>
              </a:rPr>
              <a:t> à commencer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un apprentissage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les former dans l’entreprise.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200" dirty="0">
                <a:solidFill>
                  <a:srgbClr val="BF5A08"/>
                </a:solidFill>
              </a:rPr>
              <a:t>Il faut que les rémunérations de formation </a:t>
            </a:r>
            <a:r>
              <a:rPr lang="fr-FR" sz="2200" dirty="0"/>
              <a:t>soient fortement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inférieures aux salaires des personnels spécialisés.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écoles professionnelles doivent enseigner un </a:t>
            </a:r>
            <a:r>
              <a:rPr lang="fr-FR" sz="2200" dirty="0">
                <a:solidFill>
                  <a:srgbClr val="BF5A08"/>
                </a:solidFill>
              </a:rPr>
              <a:t>contenu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théorique et pratique correspondant à nos besoins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fr-FR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4078" y="176578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 faîtière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Fédérations patronales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interprofessionnelles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(par ex. industrie et artisanat)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Chambres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est importante pour </a:t>
            </a:r>
            <a:r>
              <a:rPr lang="fr-FR" sz="2200" dirty="0">
                <a:solidFill>
                  <a:srgbClr val="BF5A08"/>
                </a:solidFill>
              </a:rPr>
              <a:t>l’emploi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le revenu </a:t>
            </a:r>
            <a:r>
              <a:rPr lang="fr-FR" sz="2200" dirty="0"/>
              <a:t>des </a:t>
            </a:r>
            <a:r>
              <a:rPr lang="fr-FR" sz="2200" dirty="0" err="1"/>
              <a:t>employé·e·s</a:t>
            </a:r>
            <a:r>
              <a:rPr lang="fr-FR" sz="2200" dirty="0"/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avoir pour objectif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l’acquisition d’une capacité d’action professionnelle globale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</a:t>
            </a:r>
            <a:r>
              <a:rPr lang="fr-FR" sz="2200" dirty="0">
                <a:solidFill>
                  <a:srgbClr val="BF5A08"/>
                </a:solidFill>
              </a:rPr>
              <a:t>être de qualité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élevée </a:t>
            </a:r>
            <a:r>
              <a:rPr lang="fr-FR" sz="2200" dirty="0"/>
              <a:t>et transmettre</a:t>
            </a:r>
            <a:r>
              <a:rPr lang="fr-FR" sz="2200" dirty="0">
                <a:solidFill>
                  <a:srgbClr val="BF5A08"/>
                </a:solidFill>
              </a:rPr>
              <a:t> une expérience professionnelle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des savoir-être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>
                <a:solidFill>
                  <a:srgbClr val="BF5A08"/>
                </a:solidFill>
              </a:rPr>
              <a:t>droits des </a:t>
            </a:r>
            <a:r>
              <a:rPr lang="fr-FR" sz="2200" dirty="0" err="1">
                <a:solidFill>
                  <a:srgbClr val="BF5A08"/>
                </a:solidFill>
              </a:rPr>
              <a:t>apprenti·e·s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l’entreprise doivent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être protégés. »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737065"/>
            <a:ext cx="4147669" cy="29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doivent offrir des </a:t>
            </a:r>
            <a:r>
              <a:rPr lang="fr-FR" sz="2200" dirty="0">
                <a:solidFill>
                  <a:srgbClr val="BF5A08"/>
                </a:solidFill>
              </a:rPr>
              <a:t>possibilités de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</a:t>
            </a:r>
            <a:r>
              <a:rPr lang="fr-FR" sz="2200" dirty="0"/>
              <a:t>aux générations futures.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ne doivent pas employer les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 err="1"/>
              <a:t>apprenti·e·s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BF5A08"/>
                </a:solidFill>
              </a:rPr>
              <a:t>comme du personnel à bon marché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contrôlée par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des </a:t>
            </a:r>
            <a:r>
              <a:rPr lang="fr-FR" sz="2200" dirty="0">
                <a:solidFill>
                  <a:srgbClr val="BF5A08"/>
                </a:solidFill>
              </a:rPr>
              <a:t>organismes indépendants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</a:t>
            </a:r>
            <a:r>
              <a:rPr lang="fr-FR" sz="2200" dirty="0">
                <a:solidFill>
                  <a:srgbClr val="BF5A08"/>
                </a:solidFill>
              </a:rPr>
              <a:t>globale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/>
              <a:t>ouvrir des </a:t>
            </a:r>
            <a:r>
              <a:rPr lang="fr-FR" sz="2200" dirty="0">
                <a:solidFill>
                  <a:srgbClr val="BF5A08"/>
                </a:solidFill>
              </a:rPr>
              <a:t>perspectives de carrière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096215"/>
            <a:ext cx="4281890" cy="30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5097</Words>
  <Application>Microsoft Office PowerPoint</Application>
  <PresentationFormat>Breitbild</PresentationFormat>
  <Paragraphs>631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Times</vt:lpstr>
      <vt:lpstr>Times New Roman</vt:lpstr>
      <vt:lpstr>Wingdings 3</vt:lpstr>
      <vt:lpstr>Office</vt:lpstr>
      <vt:lpstr>1_Office</vt:lpstr>
      <vt:lpstr> </vt:lpstr>
      <vt:lpstr>Sommaire</vt:lpstr>
      <vt:lpstr>PowerPoint-Präsentation</vt:lpstr>
      <vt:lpstr>Organisation générale</vt:lpstr>
      <vt:lpstr>Les employeur·euse·s et les organisations économiques</vt:lpstr>
      <vt:lpstr>Les employeur·euse·s et les organisations économiques</vt:lpstr>
      <vt:lpstr>Les employeur·euse·s et les organisations économiques</vt:lpstr>
      <vt:lpstr>Les employé·e·s</vt:lpstr>
      <vt:lpstr>Les employé·e·s</vt:lpstr>
      <vt:lpstr>Les employé·e·s</vt:lpstr>
      <vt:lpstr>Sphère publique et État</vt:lpstr>
      <vt:lpstr>Sphère publique et État</vt:lpstr>
      <vt:lpstr>Sphère publique et État</vt:lpstr>
      <vt:lpstr>Conclusion</vt:lpstr>
      <vt:lpstr>Conclusion</vt:lpstr>
      <vt:lpstr>PowerPoint-Präsentation</vt:lpstr>
      <vt:lpstr>Organisation générale</vt:lpstr>
      <vt:lpstr>Organisation générale</vt:lpstr>
      <vt:lpstr>Lignes directrices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Élaboration des normes</vt:lpstr>
      <vt:lpstr>Élaboration des normes</vt:lpstr>
      <vt:lpstr>Élaboration des normes</vt:lpstr>
      <vt:lpstr>Élaboration des normes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Examen et certification</vt:lpstr>
      <vt:lpstr>Contrôle de l’apprentissage</vt:lpstr>
      <vt:lpstr>Examen et certification</vt:lpstr>
      <vt:lpstr>Examen et certification</vt:lpstr>
      <vt:lpstr>PowerPoint-Präsentation</vt:lpstr>
      <vt:lpstr>Résumé – Moteur de la formation professionnelle en alternance</vt:lpstr>
      <vt:lpstr>Résumé – Moteur de la formation professionnelle en alternance</vt:lpstr>
      <vt:lpstr>Plus d'informations</vt:lpstr>
      <vt:lpstr>GOVET auprès du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113</cp:revision>
  <dcterms:created xsi:type="dcterms:W3CDTF">2020-12-18T10:19:10Z</dcterms:created>
  <dcterms:modified xsi:type="dcterms:W3CDTF">2024-05-16T11:04:55Z</dcterms:modified>
</cp:coreProperties>
</file>