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2"/>
  </p:sldMasterIdLst>
  <p:notesMasterIdLst>
    <p:notesMasterId r:id="rId22"/>
  </p:notesMasterIdLst>
  <p:sldIdLst>
    <p:sldId id="257" r:id="rId3"/>
    <p:sldId id="368" r:id="rId4"/>
    <p:sldId id="369" r:id="rId5"/>
    <p:sldId id="387" r:id="rId6"/>
    <p:sldId id="388" r:id="rId7"/>
    <p:sldId id="370" r:id="rId8"/>
    <p:sldId id="390" r:id="rId9"/>
    <p:sldId id="389" r:id="rId10"/>
    <p:sldId id="391" r:id="rId11"/>
    <p:sldId id="400" r:id="rId12"/>
    <p:sldId id="402" r:id="rId13"/>
    <p:sldId id="393" r:id="rId14"/>
    <p:sldId id="403" r:id="rId15"/>
    <p:sldId id="404" r:id="rId16"/>
    <p:sldId id="405" r:id="rId17"/>
    <p:sldId id="396" r:id="rId18"/>
    <p:sldId id="406" r:id="rId19"/>
    <p:sldId id="407" r:id="rId20"/>
    <p:sldId id="291" r:id="rId21"/>
  </p:sldIdLst>
  <p:sldSz cx="12192000" cy="6858000"/>
  <p:notesSz cx="6858000" cy="9144000"/>
  <p:embeddedFontLst>
    <p:embeddedFont>
      <p:font typeface="Arial" panose="020B0604020202020204" pitchFamily="34" charset="0"/>
      <p:regular r:id="rId23"/>
    </p:embeddedFont>
    <p:embeddedFont>
      <p:font typeface="Calibri" panose="020F0502020204030204" pitchFamily="34" charset="0"/>
      <p:regular r:id="rId24"/>
      <p:bold r:id="rId25"/>
      <p:italic r:id="rId26"/>
      <p:boldItalic r:id="rId27"/>
    </p:embeddedFont>
    <p:embeddedFont>
      <p:font typeface="Comic Sans MS" panose="030F0702030302020204" pitchFamily="66" charset="0"/>
      <p:regular r:id="rId28"/>
      <p:bold r:id="rId29"/>
      <p:italic r:id="rId30"/>
      <p:boldItalic r:id="rId31"/>
    </p:embeddedFont>
    <p:embeddedFont>
      <p:font typeface="Wingdings 3" panose="05040102010807070707" pitchFamily="18" charset="2"/>
      <p:regular r:id="rId32"/>
    </p:embeddedFont>
  </p:embeddedFontLst>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66" userDrawn="1">
          <p15:clr>
            <a:srgbClr val="A4A3A4"/>
          </p15:clr>
        </p15:guide>
        <p15:guide id="2" pos="3931" userDrawn="1">
          <p15:clr>
            <a:srgbClr val="A4A3A4"/>
          </p15:clr>
        </p15:guide>
        <p15:guide id="3" orient="horz" pos="2886" userDrawn="1">
          <p15:clr>
            <a:srgbClr val="A4A3A4"/>
          </p15:clr>
        </p15:guide>
        <p15:guide id="4" orient="horz" pos="3521" userDrawn="1">
          <p15:clr>
            <a:srgbClr val="A4A3A4"/>
          </p15:clr>
        </p15:guide>
        <p15:guide id="5" orient="horz" pos="3453" userDrawn="1">
          <p15:clr>
            <a:srgbClr val="A4A3A4"/>
          </p15:clr>
        </p15:guide>
        <p15:guide id="6" pos="6607" userDrawn="1">
          <p15:clr>
            <a:srgbClr val="A4A3A4"/>
          </p15:clr>
        </p15:guide>
        <p15:guide id="7" pos="6131" userDrawn="1">
          <p15:clr>
            <a:srgbClr val="A4A3A4"/>
          </p15:clr>
        </p15:guide>
        <p15:guide id="8" orient="horz" pos="1162" userDrawn="1">
          <p15:clr>
            <a:srgbClr val="A4A3A4"/>
          </p15:clr>
        </p15:guide>
        <p15:guide id="9" orient="horz" pos="2160" userDrawn="1">
          <p15:clr>
            <a:srgbClr val="A4A3A4"/>
          </p15:clr>
        </p15:guide>
        <p15:guide id="11" pos="892" userDrawn="1">
          <p15:clr>
            <a:srgbClr val="A4A3A4"/>
          </p15:clr>
        </p15:guide>
        <p15:guide id="12" orient="horz" pos="2092" userDrawn="1">
          <p15:clr>
            <a:srgbClr val="A4A3A4"/>
          </p15:clr>
        </p15:guide>
        <p15:guide id="13" orient="horz" pos="1026" userDrawn="1">
          <p15:clr>
            <a:srgbClr val="A4A3A4"/>
          </p15:clr>
        </p15:guide>
        <p15:guide id="14" pos="5428" userDrawn="1">
          <p15:clr>
            <a:srgbClr val="A4A3A4"/>
          </p15:clr>
        </p15:guide>
        <p15:guide id="15" orient="horz" pos="3702" userDrawn="1">
          <p15:clr>
            <a:srgbClr val="A4A3A4"/>
          </p15:clr>
        </p15:guide>
        <p15:guide id="16" pos="2094" userDrawn="1">
          <p15:clr>
            <a:srgbClr val="A4A3A4"/>
          </p15:clr>
        </p15:guide>
        <p15:guide id="17" pos="597"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eter Rechmann" initials="PR" lastIdx="29" clrIdx="0">
    <p:extLst>
      <p:ext uri="{19B8F6BF-5375-455C-9EA6-DF929625EA0E}">
        <p15:presenceInfo xmlns:p15="http://schemas.microsoft.com/office/powerpoint/2012/main" userId="Peter Rechmann" providerId="None"/>
      </p:ext>
    </p:extLst>
  </p:cmAuthor>
  <p:cmAuthor id="2" name="Schlich, Thorsten" initials="ST" lastIdx="60" clrIdx="1">
    <p:extLst>
      <p:ext uri="{19B8F6BF-5375-455C-9EA6-DF929625EA0E}">
        <p15:presenceInfo xmlns:p15="http://schemas.microsoft.com/office/powerpoint/2012/main" userId="Schlich, Thorsten" providerId="None"/>
      </p:ext>
    </p:extLst>
  </p:cmAuthor>
  <p:cmAuthor id="3" name="Shahin Eilanjeghi, Sepehr" initials="SES" lastIdx="22" clrIdx="2">
    <p:extLst>
      <p:ext uri="{19B8F6BF-5375-455C-9EA6-DF929625EA0E}">
        <p15:presenceInfo xmlns:p15="http://schemas.microsoft.com/office/powerpoint/2012/main" userId="Shahin Eilanjeghi, Sepehr" providerId="None"/>
      </p:ext>
    </p:extLst>
  </p:cmAuthor>
  <p:cmAuthor id="4" name="Kerstin Öchsler" initials="KÖ" lastIdx="5" clrIdx="3">
    <p:extLst>
      <p:ext uri="{19B8F6BF-5375-455C-9EA6-DF929625EA0E}">
        <p15:presenceInfo xmlns:p15="http://schemas.microsoft.com/office/powerpoint/2012/main" userId="S-1-5-21-1714780564-1514027911-36100705-1129" providerId="AD"/>
      </p:ext>
    </p:extLst>
  </p:cmAuthor>
  <p:cmAuthor id="5" name="Eva Schimmelpfennig" initials="ES" lastIdx="4" clrIdx="4">
    <p:extLst>
      <p:ext uri="{19B8F6BF-5375-455C-9EA6-DF929625EA0E}">
        <p15:presenceInfo xmlns:p15="http://schemas.microsoft.com/office/powerpoint/2012/main" userId="S::e.schimmelpfennig@mediacompany.com::3a67210d-cf20-4159-955d-1293d16c3207" providerId="AD"/>
      </p:ext>
    </p:extLst>
  </p:cmAuthor>
  <p:cmAuthor id="6" name="Rechmann, Peter" initials="RP" lastIdx="8" clrIdx="5">
    <p:extLst>
      <p:ext uri="{19B8F6BF-5375-455C-9EA6-DF929625EA0E}">
        <p15:presenceInfo xmlns:p15="http://schemas.microsoft.com/office/powerpoint/2012/main" userId="Rechmann, Pet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C28D"/>
    <a:srgbClr val="D6851B"/>
    <a:srgbClr val="FBF3E8"/>
    <a:srgbClr val="33CC33"/>
    <a:srgbClr val="E2A95F"/>
    <a:srgbClr val="E27F1C"/>
    <a:srgbClr val="FAF1EA"/>
    <a:srgbClr val="BF5A08"/>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3" autoAdjust="0"/>
    <p:restoredTop sz="97432" autoAdjust="0"/>
  </p:normalViewPr>
  <p:slideViewPr>
    <p:cSldViewPr snapToGrid="0" showGuides="1">
      <p:cViewPr varScale="1">
        <p:scale>
          <a:sx n="115" d="100"/>
          <a:sy n="115" d="100"/>
        </p:scale>
        <p:origin x="432" y="126"/>
      </p:cViewPr>
      <p:guideLst>
        <p:guide orient="horz" pos="1366"/>
        <p:guide pos="3931"/>
        <p:guide orient="horz" pos="2886"/>
        <p:guide orient="horz" pos="3521"/>
        <p:guide orient="horz" pos="3453"/>
        <p:guide pos="6607"/>
        <p:guide pos="6131"/>
        <p:guide orient="horz" pos="1162"/>
        <p:guide orient="horz" pos="2160"/>
        <p:guide pos="892"/>
        <p:guide orient="horz" pos="2092"/>
        <p:guide orient="horz" pos="1026"/>
        <p:guide pos="5428"/>
        <p:guide orient="horz" pos="3702"/>
        <p:guide pos="2094"/>
        <p:guide pos="597"/>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font" Target="fonts/font4.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9.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0E9FA54-641D-6241-A02F-D7EBC8BA42BD}" type="datetimeFigureOut">
              <a:rPr lang="de-DE" smtClean="0"/>
              <a:t>28.01.2025</a:t>
            </a:fld>
            <a:endParaRPr lang="de-DE" dirty="0"/>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de-DE"/>
              <a:t>Mastertextformat bearbeiten
Zweite Ebene
Dritte Ebene
Vierte Ebene
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0F3E6-BB32-6A49-8260-2D8D30743B15}" type="slidenum">
              <a:rPr lang="de-DE" smtClean="0"/>
              <a:t>‹Nr.›</a:t>
            </a:fld>
            <a:endParaRPr lang="de-DE" dirty="0"/>
          </a:p>
        </p:txBody>
      </p:sp>
    </p:spTree>
    <p:extLst>
      <p:ext uri="{BB962C8B-B14F-4D97-AF65-F5344CB8AC3E}">
        <p14:creationId xmlns:p14="http://schemas.microsoft.com/office/powerpoint/2010/main" val="16095009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2</a:t>
            </a:fld>
            <a:endParaRPr lang="de-DE" dirty="0"/>
          </a:p>
        </p:txBody>
      </p:sp>
    </p:spTree>
    <p:extLst>
      <p:ext uri="{BB962C8B-B14F-4D97-AF65-F5344CB8AC3E}">
        <p14:creationId xmlns:p14="http://schemas.microsoft.com/office/powerpoint/2010/main" val="31130240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11</a:t>
            </a:fld>
            <a:endParaRPr lang="de-DE" dirty="0"/>
          </a:p>
        </p:txBody>
      </p:sp>
    </p:spTree>
    <p:extLst>
      <p:ext uri="{BB962C8B-B14F-4D97-AF65-F5344CB8AC3E}">
        <p14:creationId xmlns:p14="http://schemas.microsoft.com/office/powerpoint/2010/main" val="398221011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12</a:t>
            </a:fld>
            <a:endParaRPr lang="de-DE" dirty="0"/>
          </a:p>
        </p:txBody>
      </p:sp>
    </p:spTree>
    <p:extLst>
      <p:ext uri="{BB962C8B-B14F-4D97-AF65-F5344CB8AC3E}">
        <p14:creationId xmlns:p14="http://schemas.microsoft.com/office/powerpoint/2010/main" val="3544515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15</a:t>
            </a:fld>
            <a:endParaRPr lang="de-DE" dirty="0"/>
          </a:p>
        </p:txBody>
      </p:sp>
    </p:spTree>
    <p:extLst>
      <p:ext uri="{BB962C8B-B14F-4D97-AF65-F5344CB8AC3E}">
        <p14:creationId xmlns:p14="http://schemas.microsoft.com/office/powerpoint/2010/main" val="1777459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16</a:t>
            </a:fld>
            <a:endParaRPr lang="de-DE" dirty="0"/>
          </a:p>
        </p:txBody>
      </p:sp>
    </p:spTree>
    <p:extLst>
      <p:ext uri="{BB962C8B-B14F-4D97-AF65-F5344CB8AC3E}">
        <p14:creationId xmlns:p14="http://schemas.microsoft.com/office/powerpoint/2010/main" val="39483511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17</a:t>
            </a:fld>
            <a:endParaRPr lang="de-DE" dirty="0"/>
          </a:p>
        </p:txBody>
      </p:sp>
    </p:spTree>
    <p:extLst>
      <p:ext uri="{BB962C8B-B14F-4D97-AF65-F5344CB8AC3E}">
        <p14:creationId xmlns:p14="http://schemas.microsoft.com/office/powerpoint/2010/main" val="1309179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18</a:t>
            </a:fld>
            <a:endParaRPr lang="de-DE" dirty="0"/>
          </a:p>
        </p:txBody>
      </p:sp>
    </p:spTree>
    <p:extLst>
      <p:ext uri="{BB962C8B-B14F-4D97-AF65-F5344CB8AC3E}">
        <p14:creationId xmlns:p14="http://schemas.microsoft.com/office/powerpoint/2010/main" val="1583283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3</a:t>
            </a:fld>
            <a:endParaRPr lang="de-DE" dirty="0"/>
          </a:p>
        </p:txBody>
      </p:sp>
    </p:spTree>
    <p:extLst>
      <p:ext uri="{BB962C8B-B14F-4D97-AF65-F5344CB8AC3E}">
        <p14:creationId xmlns:p14="http://schemas.microsoft.com/office/powerpoint/2010/main" val="1696285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4</a:t>
            </a:fld>
            <a:endParaRPr lang="de-DE" dirty="0"/>
          </a:p>
        </p:txBody>
      </p:sp>
    </p:spTree>
    <p:extLst>
      <p:ext uri="{BB962C8B-B14F-4D97-AF65-F5344CB8AC3E}">
        <p14:creationId xmlns:p14="http://schemas.microsoft.com/office/powerpoint/2010/main" val="16475851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5</a:t>
            </a:fld>
            <a:endParaRPr lang="de-DE" dirty="0"/>
          </a:p>
        </p:txBody>
      </p:sp>
    </p:spTree>
    <p:extLst>
      <p:ext uri="{BB962C8B-B14F-4D97-AF65-F5344CB8AC3E}">
        <p14:creationId xmlns:p14="http://schemas.microsoft.com/office/powerpoint/2010/main" val="40756485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6</a:t>
            </a:fld>
            <a:endParaRPr lang="de-DE" dirty="0"/>
          </a:p>
        </p:txBody>
      </p:sp>
    </p:spTree>
    <p:extLst>
      <p:ext uri="{BB962C8B-B14F-4D97-AF65-F5344CB8AC3E}">
        <p14:creationId xmlns:p14="http://schemas.microsoft.com/office/powerpoint/2010/main" val="40368074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7</a:t>
            </a:fld>
            <a:endParaRPr lang="de-DE" dirty="0"/>
          </a:p>
        </p:txBody>
      </p:sp>
    </p:spTree>
    <p:extLst>
      <p:ext uri="{BB962C8B-B14F-4D97-AF65-F5344CB8AC3E}">
        <p14:creationId xmlns:p14="http://schemas.microsoft.com/office/powerpoint/2010/main" val="24751322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8</a:t>
            </a:fld>
            <a:endParaRPr lang="de-DE" dirty="0"/>
          </a:p>
        </p:txBody>
      </p:sp>
    </p:spTree>
    <p:extLst>
      <p:ext uri="{BB962C8B-B14F-4D97-AF65-F5344CB8AC3E}">
        <p14:creationId xmlns:p14="http://schemas.microsoft.com/office/powerpoint/2010/main" val="38218441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9</a:t>
            </a:fld>
            <a:endParaRPr lang="de-DE" dirty="0"/>
          </a:p>
        </p:txBody>
      </p:sp>
    </p:spTree>
    <p:extLst>
      <p:ext uri="{BB962C8B-B14F-4D97-AF65-F5344CB8AC3E}">
        <p14:creationId xmlns:p14="http://schemas.microsoft.com/office/powerpoint/2010/main" val="27266611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41A0F3E6-BB32-6A49-8260-2D8D30743B15}" type="slidenum">
              <a:rPr lang="de-DE" smtClean="0"/>
              <a:t>10</a:t>
            </a:fld>
            <a:endParaRPr lang="de-DE" dirty="0"/>
          </a:p>
        </p:txBody>
      </p:sp>
    </p:spTree>
    <p:extLst>
      <p:ext uri="{BB962C8B-B14F-4D97-AF65-F5344CB8AC3E}">
        <p14:creationId xmlns:p14="http://schemas.microsoft.com/office/powerpoint/2010/main" val="28369734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jp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hyperlink" Target="mailto:govet@bibb.de" TargetMode="External"/><Relationship Id="rId7" Type="http://schemas.openxmlformats.org/officeDocument/2006/relationships/image" Target="../media/image12.png"/><Relationship Id="rId12" Type="http://schemas.openxmlformats.org/officeDocument/2006/relationships/image" Target="../media/image17.sv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11.sv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hyperlink" Target="http://www.govet.international/" TargetMode="External"/><Relationship Id="rId9" Type="http://schemas.openxmlformats.org/officeDocument/2006/relationships/image" Target="../media/image1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folie">
    <p:bg>
      <p:bgPr>
        <a:solidFill>
          <a:schemeClr val="accent1"/>
        </a:solidFill>
        <a:effectLst/>
      </p:bgPr>
    </p:bg>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5FF0BF7C-FDB0-44B9-BC47-F9D2DBDDCE91}"/>
              </a:ext>
            </a:extLst>
          </p:cNvPr>
          <p:cNvSpPr/>
          <p:nvPr userDrawn="1"/>
        </p:nvSpPr>
        <p:spPr>
          <a:xfrm>
            <a:off x="1" y="5101388"/>
            <a:ext cx="12191999" cy="17566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pic>
        <p:nvPicPr>
          <p:cNvPr id="7" name="Grafik 6">
            <a:extLst>
              <a:ext uri="{FF2B5EF4-FFF2-40B4-BE49-F238E27FC236}">
                <a16:creationId xmlns:a16="http://schemas.microsoft.com/office/drawing/2014/main" id="{77F82F2F-7D5D-4518-B648-2A60057EC36E}"/>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D1E94B7-2936-4763-B117-E3C78A1E8C79}"/>
              </a:ext>
            </a:extLst>
          </p:cNvPr>
          <p:cNvSpPr>
            <a:spLocks noGrp="1"/>
          </p:cNvSpPr>
          <p:nvPr>
            <p:ph type="ctrTitle"/>
          </p:nvPr>
        </p:nvSpPr>
        <p:spPr>
          <a:xfrm>
            <a:off x="658813" y="296863"/>
            <a:ext cx="9000576" cy="446715"/>
          </a:xfrm>
        </p:spPr>
        <p:txBody>
          <a:bodyPr anchor="t">
            <a:normAutofit/>
          </a:bodyPr>
          <a:lstStyle>
            <a:lvl1pPr algn="l">
              <a:lnSpc>
                <a:spcPct val="100000"/>
              </a:lnSpc>
              <a:defRPr sz="2400"/>
            </a:lvl1pPr>
          </a:lstStyle>
          <a:p>
            <a:r>
              <a:rPr lang="de-DE" dirty="0"/>
              <a:t>Mastertitelformat bearbeiten</a:t>
            </a:r>
          </a:p>
        </p:txBody>
      </p:sp>
      <p:sp>
        <p:nvSpPr>
          <p:cNvPr id="3" name="Untertitel 2">
            <a:extLst>
              <a:ext uri="{FF2B5EF4-FFF2-40B4-BE49-F238E27FC236}">
                <a16:creationId xmlns:a16="http://schemas.microsoft.com/office/drawing/2014/main" id="{1602DC76-C999-42A6-875D-18428C584C8E}"/>
              </a:ext>
            </a:extLst>
          </p:cNvPr>
          <p:cNvSpPr>
            <a:spLocks noGrp="1"/>
          </p:cNvSpPr>
          <p:nvPr>
            <p:ph type="subTitle" idx="1"/>
          </p:nvPr>
        </p:nvSpPr>
        <p:spPr>
          <a:xfrm>
            <a:off x="658813" y="1681748"/>
            <a:ext cx="9000576" cy="783972"/>
          </a:xfrm>
          <a:solidFill>
            <a:schemeClr val="tx2"/>
          </a:solidFill>
        </p:spPr>
        <p:txBody>
          <a:bodyPr lIns="144000" tIns="108000" rIns="0">
            <a:normAutofit/>
          </a:bodyPr>
          <a:lstStyle>
            <a:lvl1pPr marL="0" indent="0" algn="l">
              <a:buNone/>
              <a:defRPr sz="4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p>
        </p:txBody>
      </p:sp>
      <p:pic>
        <p:nvPicPr>
          <p:cNvPr id="12" name="Grafik 11">
            <a:extLst>
              <a:ext uri="{FF2B5EF4-FFF2-40B4-BE49-F238E27FC236}">
                <a16:creationId xmlns:a16="http://schemas.microsoft.com/office/drawing/2014/main" id="{0F4B9FEE-1B17-4943-9379-F5D33539506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259526" y="5661025"/>
            <a:ext cx="2453049" cy="514349"/>
          </a:xfrm>
          <a:prstGeom prst="rect">
            <a:avLst/>
          </a:prstGeom>
        </p:spPr>
      </p:pic>
      <p:pic>
        <p:nvPicPr>
          <p:cNvPr id="13" name="Grafik 12">
            <a:extLst>
              <a:ext uri="{FF2B5EF4-FFF2-40B4-BE49-F238E27FC236}">
                <a16:creationId xmlns:a16="http://schemas.microsoft.com/office/drawing/2014/main" id="{E8B4058B-0CB2-480A-A183-0953240008C2}"/>
              </a:ext>
            </a:extLst>
          </p:cNvPr>
          <p:cNvPicPr>
            <a:picLocks noChangeAspect="1"/>
          </p:cNvPicPr>
          <p:nvPr userDrawn="1"/>
        </p:nvPicPr>
        <p:blipFill>
          <a:blip r:embed="rId5" cstate="hqprint">
            <a:extLst>
              <a:ext uri="{28A0092B-C50C-407E-A947-70E740481C1C}">
                <a14:useLocalDpi xmlns:a14="http://schemas.microsoft.com/office/drawing/2010/main"/>
              </a:ext>
            </a:extLst>
          </a:blip>
          <a:stretch>
            <a:fillRect/>
          </a:stretch>
        </p:blipFill>
        <p:spPr>
          <a:xfrm>
            <a:off x="658813" y="5371775"/>
            <a:ext cx="1117022" cy="1200799"/>
          </a:xfrm>
          <a:prstGeom prst="rect">
            <a:avLst/>
          </a:prstGeom>
        </p:spPr>
      </p:pic>
    </p:spTree>
    <p:extLst>
      <p:ext uri="{BB962C8B-B14F-4D97-AF65-F5344CB8AC3E}">
        <p14:creationId xmlns:p14="http://schemas.microsoft.com/office/powerpoint/2010/main" val="194657545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Benutzerdefiniertes Layout">
    <p:spTree>
      <p:nvGrpSpPr>
        <p:cNvPr id="1" name=""/>
        <p:cNvGrpSpPr/>
        <p:nvPr/>
      </p:nvGrpSpPr>
      <p:grpSpPr>
        <a:xfrm>
          <a:off x="0" y="0"/>
          <a:ext cx="0" cy="0"/>
          <a:chOff x="0" y="0"/>
          <a:chExt cx="0" cy="0"/>
        </a:xfrm>
      </p:grpSpPr>
      <p:sp>
        <p:nvSpPr>
          <p:cNvPr id="3"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Kapitelüberschriftjjjjjjjjjjjjjjjjjjjjjjjjjjjjjjjjjjjjjjjjjjjjjjjjjjjjjjjjjjjjjjjjjjjjjjjjjjjjjjjjjjjjjjjjjjjjjjjjjjjjjjjjjjjjj</a:t>
            </a:r>
          </a:p>
        </p:txBody>
      </p:sp>
      <p:sp>
        <p:nvSpPr>
          <p:cNvPr id="6" name="Textplatzhalter 5"/>
          <p:cNvSpPr>
            <a:spLocks noGrp="1"/>
          </p:cNvSpPr>
          <p:nvPr>
            <p:ph type="body" sz="quarter" idx="11"/>
          </p:nvPr>
        </p:nvSpPr>
        <p:spPr>
          <a:xfrm>
            <a:off x="479425" y="5305425"/>
            <a:ext cx="11269663" cy="1285875"/>
          </a:xfrm>
          <a:prstGeom prst="rect">
            <a:avLst/>
          </a:prstGeom>
        </p:spPr>
        <p:txBody>
          <a:bodyPr/>
          <a:lstStyle>
            <a:lvl1pPr marL="0" indent="0">
              <a:buFontTx/>
              <a:buNone/>
              <a:defRPr sz="1600">
                <a:solidFill>
                  <a:schemeClr val="tx1">
                    <a:lumMod val="50000"/>
                    <a:lumOff val="50000"/>
                  </a:schemeClr>
                </a:solidFill>
              </a:defRPr>
            </a:lvl1pPr>
            <a:lvl2pPr marL="457200" indent="0">
              <a:buFontTx/>
              <a:buNone/>
              <a:defRPr sz="1600">
                <a:solidFill>
                  <a:schemeClr val="tx1">
                    <a:lumMod val="50000"/>
                    <a:lumOff val="50000"/>
                  </a:schemeClr>
                </a:solidFill>
              </a:defRPr>
            </a:lvl2pPr>
            <a:lvl3pPr marL="914400" indent="0">
              <a:buFontTx/>
              <a:buNone/>
              <a:defRPr sz="1600">
                <a:solidFill>
                  <a:schemeClr val="tx1">
                    <a:lumMod val="50000"/>
                    <a:lumOff val="50000"/>
                  </a:schemeClr>
                </a:solidFill>
              </a:defRPr>
            </a:lvl3pPr>
            <a:lvl4pPr marL="1371600" indent="0">
              <a:buFontTx/>
              <a:buNone/>
              <a:defRPr sz="1600">
                <a:solidFill>
                  <a:schemeClr val="tx1">
                    <a:lumMod val="50000"/>
                    <a:lumOff val="50000"/>
                  </a:schemeClr>
                </a:solidFill>
              </a:defRPr>
            </a:lvl4pPr>
            <a:lvl5pPr marL="1828800" indent="0">
              <a:buFontTx/>
              <a:buNone/>
              <a:defRPr sz="1600">
                <a:solidFill>
                  <a:schemeClr val="tx1">
                    <a:lumMod val="50000"/>
                    <a:lumOff val="50000"/>
                  </a:schemeClr>
                </a:solidFill>
              </a:defRPr>
            </a:lvl5pPr>
          </a:lstStyle>
          <a:p>
            <a:pPr lvl="0"/>
            <a:r>
              <a:rPr lang="de-DE" dirty="0"/>
              <a:t>Formatvorlagen des Textmasters bearbeiten</a:t>
            </a:r>
          </a:p>
        </p:txBody>
      </p:sp>
      <p:pic>
        <p:nvPicPr>
          <p:cNvPr id="7" name="Grafik 6">
            <a:extLst>
              <a:ext uri="{FF2B5EF4-FFF2-40B4-BE49-F238E27FC236}">
                <a16:creationId xmlns:a16="http://schemas.microsoft.com/office/drawing/2014/main" id="{DC1EBB47-CE08-4E2B-BF90-3920E79A3A5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1765072"/>
            <a:ext cx="12192000" cy="3327856"/>
          </a:xfrm>
          <a:prstGeom prst="rect">
            <a:avLst/>
          </a:prstGeom>
        </p:spPr>
      </p:pic>
    </p:spTree>
    <p:extLst>
      <p:ext uri="{BB962C8B-B14F-4D97-AF65-F5344CB8AC3E}">
        <p14:creationId xmlns:p14="http://schemas.microsoft.com/office/powerpoint/2010/main" val="3322287398"/>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ild mit Überschrift">
    <p:spTree>
      <p:nvGrpSpPr>
        <p:cNvPr id="1" name=""/>
        <p:cNvGrpSpPr/>
        <p:nvPr/>
      </p:nvGrpSpPr>
      <p:grpSpPr>
        <a:xfrm>
          <a:off x="0" y="0"/>
          <a:ext cx="0" cy="0"/>
          <a:chOff x="0" y="0"/>
          <a:chExt cx="0" cy="0"/>
        </a:xfrm>
      </p:grpSpPr>
      <p:sp>
        <p:nvSpPr>
          <p:cNvPr id="3" name="Bildplatzhalter 2"/>
          <p:cNvSpPr>
            <a:spLocks noGrp="1"/>
          </p:cNvSpPr>
          <p:nvPr>
            <p:ph type="pic" idx="1"/>
          </p:nvPr>
        </p:nvSpPr>
        <p:spPr>
          <a:xfrm>
            <a:off x="6019800" y="2451100"/>
            <a:ext cx="6172200" cy="44069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8"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9"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5254625"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1" name="Grafik 10"/>
          <p:cNvPicPr>
            <a:picLocks noChangeAspect="1"/>
          </p:cNvPicPr>
          <p:nvPr userDrawn="1"/>
        </p:nvPicPr>
        <p:blipFill>
          <a:blip r:embed="rId2"/>
          <a:stretch>
            <a:fillRect/>
          </a:stretch>
        </p:blipFill>
        <p:spPr>
          <a:xfrm>
            <a:off x="9283348" y="5686778"/>
            <a:ext cx="3301025" cy="1080000"/>
          </a:xfrm>
          <a:prstGeom prst="rect">
            <a:avLst/>
          </a:prstGeom>
        </p:spPr>
      </p:pic>
      <p:pic>
        <p:nvPicPr>
          <p:cNvPr id="12" name="Grafik 11"/>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87364614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Startfolie">
    <p:bg>
      <p:bgRef idx="1001">
        <a:schemeClr val="bg1"/>
      </p:bgRef>
    </p:bg>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DDD5B921-7DF5-4D0B-BFC4-18D8279438D5}"/>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1052513"/>
            <a:ext cx="12192000" cy="4105275"/>
          </a:xfrm>
          <a:prstGeom prst="rect">
            <a:avLst/>
          </a:prstGeom>
        </p:spPr>
      </p:pic>
      <p:sp>
        <p:nvSpPr>
          <p:cNvPr id="14" name="Textplatzhalter 10">
            <a:extLst>
              <a:ext uri="{FF2B5EF4-FFF2-40B4-BE49-F238E27FC236}">
                <a16:creationId xmlns:a16="http://schemas.microsoft.com/office/drawing/2014/main" id="{2DBAAD3D-CA48-4B40-9820-D2952C1CBB2B}"/>
              </a:ext>
            </a:extLst>
          </p:cNvPr>
          <p:cNvSpPr>
            <a:spLocks noGrp="1"/>
          </p:cNvSpPr>
          <p:nvPr>
            <p:ph type="body" sz="quarter" idx="12" hasCustomPrompt="1"/>
          </p:nvPr>
        </p:nvSpPr>
        <p:spPr>
          <a:xfrm>
            <a:off x="9222044" y="3169854"/>
            <a:ext cx="2493994" cy="650120"/>
          </a:xfrm>
          <a:prstGeom prst="rect">
            <a:avLst/>
          </a:prstGeom>
        </p:spPr>
        <p:txBody>
          <a:bodyPr/>
          <a:lstStyle>
            <a:lvl1pPr marL="0" indent="0" algn="r">
              <a:spcBef>
                <a:spcPts val="0"/>
              </a:spcBef>
              <a:spcAft>
                <a:spcPts val="300"/>
              </a:spcAft>
              <a:buNone/>
              <a:defRPr sz="2000">
                <a:solidFill>
                  <a:schemeClr val="bg1"/>
                </a:solidFill>
              </a:defRPr>
            </a:lvl1pPr>
            <a:lvl2pPr algn="r">
              <a:defRPr sz="2000">
                <a:solidFill>
                  <a:schemeClr val="bg1"/>
                </a:solidFill>
              </a:defRPr>
            </a:lvl2pPr>
            <a:lvl3pPr algn="r">
              <a:defRPr sz="2000">
                <a:solidFill>
                  <a:schemeClr val="bg1"/>
                </a:solidFill>
              </a:defRPr>
            </a:lvl3pPr>
            <a:lvl4pPr algn="r">
              <a:defRPr sz="2000">
                <a:solidFill>
                  <a:schemeClr val="bg1"/>
                </a:solidFill>
              </a:defRPr>
            </a:lvl4pPr>
            <a:lvl5pPr algn="r">
              <a:defRPr sz="2000">
                <a:solidFill>
                  <a:schemeClr val="bg1"/>
                </a:solidFill>
              </a:defRPr>
            </a:lvl5pPr>
          </a:lstStyle>
          <a:p>
            <a:pPr lvl="0"/>
            <a:r>
              <a:rPr lang="de-DE" dirty="0"/>
              <a:t>VET in Germany</a:t>
            </a:r>
          </a:p>
        </p:txBody>
      </p:sp>
      <p:sp>
        <p:nvSpPr>
          <p:cNvPr id="15" name="Textfeld 14">
            <a:extLst>
              <a:ext uri="{FF2B5EF4-FFF2-40B4-BE49-F238E27FC236}">
                <a16:creationId xmlns:a16="http://schemas.microsoft.com/office/drawing/2014/main" id="{01E08A3D-9CC1-47CC-A636-CCBF9BCAD35B}"/>
              </a:ext>
            </a:extLst>
          </p:cNvPr>
          <p:cNvSpPr txBox="1"/>
          <p:nvPr userDrawn="1"/>
        </p:nvSpPr>
        <p:spPr>
          <a:xfrm>
            <a:off x="3781425" y="5561872"/>
            <a:ext cx="463867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rPr>
              <a:t>German Office for International Cooperation in Vocational Education and Training</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4" name="Grafik 3">
            <a:extLst>
              <a:ext uri="{FF2B5EF4-FFF2-40B4-BE49-F238E27FC236}">
                <a16:creationId xmlns:a16="http://schemas.microsoft.com/office/drawing/2014/main" id="{E270D0FD-D953-463B-9060-D2BDAE94BE4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258" y="5303537"/>
            <a:ext cx="2634586" cy="1440000"/>
          </a:xfrm>
          <a:prstGeom prst="rect">
            <a:avLst/>
          </a:prstGeom>
        </p:spPr>
      </p:pic>
      <p:pic>
        <p:nvPicPr>
          <p:cNvPr id="6" name="Grafik 5">
            <a:extLst>
              <a:ext uri="{FF2B5EF4-FFF2-40B4-BE49-F238E27FC236}">
                <a16:creationId xmlns:a16="http://schemas.microsoft.com/office/drawing/2014/main" id="{FB715E79-6B1A-493B-BD6C-D390AF39331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582453" y="5481201"/>
            <a:ext cx="2318510" cy="720000"/>
          </a:xfrm>
          <a:prstGeom prst="rect">
            <a:avLst/>
          </a:prstGeom>
        </p:spPr>
      </p:pic>
      <p:pic>
        <p:nvPicPr>
          <p:cNvPr id="5" name="Grafik 4">
            <a:extLst>
              <a:ext uri="{FF2B5EF4-FFF2-40B4-BE49-F238E27FC236}">
                <a16:creationId xmlns:a16="http://schemas.microsoft.com/office/drawing/2014/main" id="{8F02AB69-31F8-4B06-88D5-C12FA2AD88F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800783" y="305409"/>
            <a:ext cx="2160000" cy="454603"/>
          </a:xfrm>
          <a:prstGeom prst="rect">
            <a:avLst/>
          </a:prstGeom>
        </p:spPr>
      </p:pic>
    </p:spTree>
    <p:extLst>
      <p:ext uri="{BB962C8B-B14F-4D97-AF65-F5344CB8AC3E}">
        <p14:creationId xmlns:p14="http://schemas.microsoft.com/office/powerpoint/2010/main" val="3174943210"/>
      </p:ext>
    </p:extLst>
  </p:cSld>
  <p:clrMapOvr>
    <a:overrideClrMapping bg1="lt1" tx1="dk1" bg2="lt2" tx2="dk2" accent1="accent1" accent2="accent2" accent3="accent3" accent4="accent4" accent5="accent5" accent6="accent6" hlink="hlink" folHlink="folHlink"/>
  </p:clrMapOvr>
  <p:transition spd="slow">
    <p:fade/>
  </p:transition>
  <p:extLst mod="1">
    <p:ext uri="{DCECCB84-F9BA-43D5-87BE-67443E8EF086}">
      <p15:sldGuideLst xmlns:p15="http://schemas.microsoft.com/office/powerpoint/2012/main">
        <p15:guide id="1" orient="horz" pos="3249">
          <p15:clr>
            <a:srgbClr val="FBAE40"/>
          </p15:clr>
        </p15:guide>
        <p15:guide id="2" orient="horz" pos="2160">
          <p15:clr>
            <a:srgbClr val="FBAE40"/>
          </p15:clr>
        </p15:guide>
        <p15:guide id="3" orient="horz" pos="3725">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elfolie Orange">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F4BD3340-DC2B-4D68-8D14-221F53299F2B}"/>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14620" r="28057"/>
          <a:stretch/>
        </p:blipFill>
        <p:spPr>
          <a:xfrm>
            <a:off x="0" y="1080835"/>
            <a:ext cx="12192001" cy="5805486"/>
          </a:xfrm>
          <a:prstGeom prst="rect">
            <a:avLst/>
          </a:prstGeom>
        </p:spPr>
      </p:pic>
      <p:sp>
        <p:nvSpPr>
          <p:cNvPr id="10" name="Rechteck 9">
            <a:extLst>
              <a:ext uri="{FF2B5EF4-FFF2-40B4-BE49-F238E27FC236}">
                <a16:creationId xmlns:a16="http://schemas.microsoft.com/office/drawing/2014/main" id="{9E0C15F5-7624-4C0F-A330-92606E04C50C}"/>
              </a:ext>
            </a:extLst>
          </p:cNvPr>
          <p:cNvSpPr/>
          <p:nvPr userDrawn="1"/>
        </p:nvSpPr>
        <p:spPr>
          <a:xfrm>
            <a:off x="1" y="113804"/>
            <a:ext cx="12191999" cy="7839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7D1E94B7-2936-4763-B117-E3C78A1E8C79}"/>
              </a:ext>
            </a:extLst>
          </p:cNvPr>
          <p:cNvSpPr>
            <a:spLocks noGrp="1"/>
          </p:cNvSpPr>
          <p:nvPr>
            <p:ph type="ctrTitle" hasCustomPrompt="1"/>
          </p:nvPr>
        </p:nvSpPr>
        <p:spPr>
          <a:xfrm>
            <a:off x="658813" y="296863"/>
            <a:ext cx="9000576" cy="446715"/>
          </a:xfrm>
        </p:spPr>
        <p:txBody>
          <a:bodyPr anchor="t">
            <a:normAutofit/>
          </a:bodyPr>
          <a:lstStyle>
            <a:lvl1pPr algn="l">
              <a:lnSpc>
                <a:spcPct val="100000"/>
              </a:lnSpc>
              <a:defRPr sz="2400"/>
            </a:lvl1pPr>
          </a:lstStyle>
          <a:p>
            <a:r>
              <a:rPr lang="de-DE" dirty="0"/>
              <a:t>GOVET at BIBB</a:t>
            </a:r>
          </a:p>
        </p:txBody>
      </p:sp>
      <p:sp>
        <p:nvSpPr>
          <p:cNvPr id="11" name="Textfeld 10">
            <a:extLst>
              <a:ext uri="{FF2B5EF4-FFF2-40B4-BE49-F238E27FC236}">
                <a16:creationId xmlns:a16="http://schemas.microsoft.com/office/drawing/2014/main" id="{D3F6CC70-A1B7-4805-A98F-B93B88A3F446}"/>
              </a:ext>
            </a:extLst>
          </p:cNvPr>
          <p:cNvSpPr txBox="1"/>
          <p:nvPr userDrawn="1"/>
        </p:nvSpPr>
        <p:spPr>
          <a:xfrm>
            <a:off x="1403276" y="2816644"/>
            <a:ext cx="3612607" cy="250324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16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Friedrich-Ebert-Allee 114</a:t>
            </a:r>
            <a:r>
              <a:rPr kumimoji="0" lang="de-DE" sz="900" b="0" i="0" u="none" strike="noStrike" kern="1200" cap="none" spc="0" normalizeH="0" baseline="0" noProof="0" dirty="0">
                <a:ln>
                  <a:noFill/>
                </a:ln>
                <a:solidFill>
                  <a:schemeClr val="bg1"/>
                </a:solidFill>
                <a:effectLst/>
                <a:uLnTx/>
                <a:uFillTx/>
                <a:latin typeface="Calibri" panose="020F0502020204030204"/>
                <a:ea typeface="+mn-ea"/>
                <a:cs typeface="+mn-cs"/>
              </a:rPr>
              <a:t> </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-116</a:t>
            </a:r>
            <a:b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b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53113 Bonn, Germany</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govet@bibb.de</a:t>
            </a: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rPr>
              <a:t>+49 228 107 1818</a:t>
            </a:r>
          </a:p>
          <a:p>
            <a:pPr marL="0" marR="0" lvl="0" indent="0" algn="l" defTabSz="914400" rtl="0" eaLnBrk="1" fontAlgn="auto" latinLnBrk="0" hangingPunct="1">
              <a:lnSpc>
                <a:spcPct val="100000"/>
              </a:lnSpc>
              <a:spcBef>
                <a:spcPts val="0"/>
              </a:spcBef>
              <a:spcAft>
                <a:spcPts val="2000"/>
              </a:spcAft>
              <a:buClrTx/>
              <a:buSzTx/>
              <a:buFontTx/>
              <a:buNone/>
              <a:tabLst/>
              <a:defRPr/>
            </a:pPr>
            <a:r>
              <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www.govet.international</a:t>
            </a:r>
            <a:endParaRPr kumimoji="0" lang="de-DE" sz="2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5" name="Grafik 34">
            <a:extLst>
              <a:ext uri="{FF2B5EF4-FFF2-40B4-BE49-F238E27FC236}">
                <a16:creationId xmlns:a16="http://schemas.microsoft.com/office/drawing/2014/main" id="{36DEB25A-C3FB-42BB-A37C-98ADFE5CD24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7360" y="2900686"/>
            <a:ext cx="442188" cy="563336"/>
          </a:xfrm>
          <a:prstGeom prst="rect">
            <a:avLst/>
          </a:prstGeom>
        </p:spPr>
      </p:pic>
      <p:pic>
        <p:nvPicPr>
          <p:cNvPr id="36" name="Grafik 35">
            <a:extLst>
              <a:ext uri="{FF2B5EF4-FFF2-40B4-BE49-F238E27FC236}">
                <a16:creationId xmlns:a16="http://schemas.microsoft.com/office/drawing/2014/main" id="{862A3916-6FA1-4728-8964-27022EE3AF0B}"/>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737361" y="3646643"/>
            <a:ext cx="442187" cy="442187"/>
          </a:xfrm>
          <a:prstGeom prst="rect">
            <a:avLst/>
          </a:prstGeom>
        </p:spPr>
      </p:pic>
      <p:pic>
        <p:nvPicPr>
          <p:cNvPr id="37" name="Grafik 36">
            <a:extLst>
              <a:ext uri="{FF2B5EF4-FFF2-40B4-BE49-F238E27FC236}">
                <a16:creationId xmlns:a16="http://schemas.microsoft.com/office/drawing/2014/main" id="{447BC9B3-AD81-451C-BEFF-4B614382F1E1}"/>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776288" y="4283053"/>
            <a:ext cx="385974" cy="478146"/>
          </a:xfrm>
          <a:prstGeom prst="rect">
            <a:avLst/>
          </a:prstGeom>
        </p:spPr>
      </p:pic>
      <p:pic>
        <p:nvPicPr>
          <p:cNvPr id="38" name="Grafik 37">
            <a:extLst>
              <a:ext uri="{FF2B5EF4-FFF2-40B4-BE49-F238E27FC236}">
                <a16:creationId xmlns:a16="http://schemas.microsoft.com/office/drawing/2014/main" id="{58EDDB5A-FD23-4523-829E-58F0A0E05779}"/>
              </a:ext>
            </a:extLst>
          </p:cNvPr>
          <p:cNvPicPr>
            <a:picLocks noChangeAspect="1"/>
          </p:cNvPicPr>
          <p:nvPr userDrawn="1"/>
        </p:nvPicPr>
        <p:blipFill>
          <a:blip r:embed="rId11">
            <a:extLst>
              <a:ext uri="{96DAC541-7B7A-43D3-8B79-37D633B846F1}">
                <asvg:svgBlip xmlns:asvg="http://schemas.microsoft.com/office/drawing/2016/SVG/main" r:embed="rId12"/>
              </a:ext>
            </a:extLst>
          </a:blip>
          <a:stretch>
            <a:fillRect/>
          </a:stretch>
        </p:blipFill>
        <p:spPr>
          <a:xfrm>
            <a:off x="819424" y="4945053"/>
            <a:ext cx="278061" cy="390355"/>
          </a:xfrm>
          <a:prstGeom prst="rect">
            <a:avLst/>
          </a:prstGeom>
        </p:spPr>
      </p:pic>
    </p:spTree>
    <p:extLst>
      <p:ext uri="{BB962C8B-B14F-4D97-AF65-F5344CB8AC3E}">
        <p14:creationId xmlns:p14="http://schemas.microsoft.com/office/powerpoint/2010/main" val="4108445539"/>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el und Inhalt eingerück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buSzPct val="70000"/>
              <a:defRPr/>
            </a:lvl1pPr>
            <a:lvl2pPr marL="1250950" indent="-355600">
              <a:lnSpc>
                <a:spcPct val="100000"/>
              </a:lnSpc>
              <a:buSzPct val="70000"/>
              <a:defRPr sz="2400"/>
            </a:lvl2pPr>
            <a:lvl3pPr marL="1790700" indent="-269875">
              <a:lnSpc>
                <a:spcPct val="100000"/>
              </a:lnSpc>
              <a:buSzPct val="60000"/>
              <a:defRPr sz="2000"/>
            </a:lvl3pPr>
            <a:lvl4pPr marL="2155825" indent="-269875">
              <a:lnSpc>
                <a:spcPct val="100000"/>
              </a:lnSpc>
              <a:defRPr/>
            </a:lvl4pPr>
            <a:lvl5pPr marL="2598738" indent="-269875">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28AD8DA-C3DC-4B1D-ACAD-14A9B74D5096}"/>
              </a:ext>
            </a:extLst>
          </p:cNvPr>
          <p:cNvPicPr>
            <a:picLocks noChangeAspect="1"/>
          </p:cNvPicPr>
          <p:nvPr userDrawn="1"/>
        </p:nvPicPr>
        <p:blipFill>
          <a:blip r:embed="rId2"/>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7BF9EF9A-ED28-4138-A282-B2C23CA48FCD}"/>
              </a:ext>
            </a:extLst>
          </p:cNvPr>
          <p:cNvPicPr>
            <a:picLocks noChangeAspect="1"/>
          </p:cNvPicPr>
          <p:nvPr userDrawn="1"/>
        </p:nvPicPr>
        <p:blipFill rotWithShape="1">
          <a:blip r:embed="rId2"/>
          <a:srcRect r="80272"/>
          <a:stretch/>
        </p:blipFill>
        <p:spPr>
          <a:xfrm>
            <a:off x="1" y="5686778"/>
            <a:ext cx="9283348" cy="1080000"/>
          </a:xfrm>
          <a:prstGeom prst="rect">
            <a:avLst/>
          </a:prstGeom>
        </p:spPr>
      </p:pic>
      <p:pic>
        <p:nvPicPr>
          <p:cNvPr id="9" name="Grafik 8">
            <a:extLst>
              <a:ext uri="{FF2B5EF4-FFF2-40B4-BE49-F238E27FC236}">
                <a16:creationId xmlns:a16="http://schemas.microsoft.com/office/drawing/2014/main" id="{29CC0B62-7EA8-4B74-BB64-334514ABFE8D}"/>
              </a:ext>
            </a:extLst>
          </p:cNvPr>
          <p:cNvPicPr>
            <a:picLocks noChangeAspect="1"/>
          </p:cNvPicPr>
          <p:nvPr userDrawn="1"/>
        </p:nvPicPr>
        <p:blipFill>
          <a:blip r:embed="rId3"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Tree>
    <p:extLst>
      <p:ext uri="{BB962C8B-B14F-4D97-AF65-F5344CB8AC3E}">
        <p14:creationId xmlns:p14="http://schemas.microsoft.com/office/powerpoint/2010/main" val="1563434669"/>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el und Inhalt einfach">
    <p:spTree>
      <p:nvGrpSpPr>
        <p:cNvPr id="1" name=""/>
        <p:cNvGrpSpPr/>
        <p:nvPr/>
      </p:nvGrpSpPr>
      <p:grpSpPr>
        <a:xfrm>
          <a:off x="0" y="0"/>
          <a:ext cx="0" cy="0"/>
          <a:chOff x="0" y="0"/>
          <a:chExt cx="0" cy="0"/>
        </a:xfrm>
      </p:grpSpPr>
      <p:pic>
        <p:nvPicPr>
          <p:cNvPr id="15" name="Grafik 14">
            <a:extLst>
              <a:ext uri="{FF2B5EF4-FFF2-40B4-BE49-F238E27FC236}">
                <a16:creationId xmlns:a16="http://schemas.microsoft.com/office/drawing/2014/main" id="{CEA9E23A-8F75-4C3F-AB46-05DE57C0540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DE68AABC-10D3-49E7-8FED-881B17C85BF5}"/>
              </a:ext>
            </a:extLst>
          </p:cNvPr>
          <p:cNvSpPr>
            <a:spLocks noGrp="1"/>
          </p:cNvSpPr>
          <p:nvPr>
            <p:ph type="title"/>
          </p:nvPr>
        </p:nvSpPr>
        <p:spPr/>
        <p:txBody>
          <a:bodyPr/>
          <a:lstStyle/>
          <a:p>
            <a:r>
              <a:rPr lang="de-DE" dirty="0"/>
              <a:t>Mastertitelformat bearbeiten</a:t>
            </a:r>
          </a:p>
        </p:txBody>
      </p:sp>
      <p:sp>
        <p:nvSpPr>
          <p:cNvPr id="3" name="Inhaltsplatzhalter 2">
            <a:extLst>
              <a:ext uri="{FF2B5EF4-FFF2-40B4-BE49-F238E27FC236}">
                <a16:creationId xmlns:a16="http://schemas.microsoft.com/office/drawing/2014/main" id="{7961A482-943E-4E06-89EE-0531058A68C2}"/>
              </a:ext>
            </a:extLst>
          </p:cNvPr>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7" name="Grafik 6">
            <a:extLst>
              <a:ext uri="{FF2B5EF4-FFF2-40B4-BE49-F238E27FC236}">
                <a16:creationId xmlns:a16="http://schemas.microsoft.com/office/drawing/2014/main" id="{78CE626D-E25D-4DE6-B325-A695EA88CCAD}"/>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8" name="Grafik 7">
            <a:extLst>
              <a:ext uri="{FF2B5EF4-FFF2-40B4-BE49-F238E27FC236}">
                <a16:creationId xmlns:a16="http://schemas.microsoft.com/office/drawing/2014/main" id="{4CEDECF0-1F0F-45D2-9825-9530D5BBEE68}"/>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1700363474"/>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leich">
    <p:spTree>
      <p:nvGrpSpPr>
        <p:cNvPr id="1" name=""/>
        <p:cNvGrpSpPr/>
        <p:nvPr/>
      </p:nvGrpSpPr>
      <p:grpSpPr>
        <a:xfrm>
          <a:off x="0" y="0"/>
          <a:ext cx="0" cy="0"/>
          <a:chOff x="0" y="0"/>
          <a:chExt cx="0" cy="0"/>
        </a:xfrm>
      </p:grpSpPr>
      <p:sp>
        <p:nvSpPr>
          <p:cNvPr id="19" name="Textplatzhalter 18">
            <a:extLst>
              <a:ext uri="{FF2B5EF4-FFF2-40B4-BE49-F238E27FC236}">
                <a16:creationId xmlns:a16="http://schemas.microsoft.com/office/drawing/2014/main" id="{6654B1F5-AD94-4F43-9AF8-8E99537EA5CB}"/>
              </a:ext>
            </a:extLst>
          </p:cNvPr>
          <p:cNvSpPr>
            <a:spLocks noGrp="1"/>
          </p:cNvSpPr>
          <p:nvPr>
            <p:ph type="body" sz="quarter" idx="10"/>
          </p:nvPr>
        </p:nvSpPr>
        <p:spPr>
          <a:xfrm>
            <a:off x="658813" y="1052513"/>
            <a:ext cx="11053762" cy="1005846"/>
          </a:xfrm>
        </p:spPr>
        <p:txBody>
          <a:bodyPr/>
          <a:lstStyle>
            <a:lvl1pPr marL="0" indent="0">
              <a:lnSpc>
                <a:spcPct val="100000"/>
              </a:lnSpc>
              <a:buNone/>
              <a:defRPr/>
            </a:lvl1pPr>
            <a:lvl2pPr marL="357187" indent="0">
              <a:buNone/>
              <a:defRPr/>
            </a:lvl2pPr>
            <a:lvl3pPr marL="806450" indent="0">
              <a:buNone/>
              <a:defRPr/>
            </a:lvl3pPr>
            <a:lvl4pPr marL="1163637" indent="0">
              <a:buNone/>
              <a:defRPr/>
            </a:lvl4pPr>
            <a:lvl5pPr marL="1520825" indent="0">
              <a:buNone/>
              <a:defRPr/>
            </a:lvl5pPr>
          </a:lstStyle>
          <a:p>
            <a:pPr lvl="0"/>
            <a:r>
              <a:rPr lang="de-DE" dirty="0"/>
              <a:t>Mastertextformat bearbeiten</a:t>
            </a:r>
          </a:p>
        </p:txBody>
      </p:sp>
      <p:pic>
        <p:nvPicPr>
          <p:cNvPr id="10" name="Grafik 9">
            <a:extLst>
              <a:ext uri="{FF2B5EF4-FFF2-40B4-BE49-F238E27FC236}">
                <a16:creationId xmlns:a16="http://schemas.microsoft.com/office/drawing/2014/main" id="{643876BC-0158-4643-98F3-1C58795369D7}"/>
              </a:ext>
            </a:extLst>
          </p:cNvPr>
          <p:cNvPicPr>
            <a:picLocks noChangeAspect="1"/>
          </p:cNvPicPr>
          <p:nvPr userDrawn="1"/>
        </p:nvPicPr>
        <p:blipFill>
          <a:blip r:embed="rId2" cstate="hqprint">
            <a:extLst>
              <a:ext uri="{28A0092B-C50C-407E-A947-70E740481C1C}">
                <a14:useLocalDpi xmlns:a14="http://schemas.microsoft.com/office/drawing/2010/main"/>
              </a:ext>
            </a:extLst>
          </a:blip>
          <a:stretch>
            <a:fillRect/>
          </a:stretch>
        </p:blipFill>
        <p:spPr>
          <a:xfrm>
            <a:off x="9824455" y="296863"/>
            <a:ext cx="2119238" cy="446715"/>
          </a:xfrm>
          <a:prstGeom prst="rect">
            <a:avLst/>
          </a:prstGeom>
        </p:spPr>
      </p:pic>
      <p:sp>
        <p:nvSpPr>
          <p:cNvPr id="2" name="Titel 1">
            <a:extLst>
              <a:ext uri="{FF2B5EF4-FFF2-40B4-BE49-F238E27FC236}">
                <a16:creationId xmlns:a16="http://schemas.microsoft.com/office/drawing/2014/main" id="{74602E17-CDCF-418F-86F8-A9783BDDA91E}"/>
              </a:ext>
            </a:extLst>
          </p:cNvPr>
          <p:cNvSpPr>
            <a:spLocks noGrp="1"/>
          </p:cNvSpPr>
          <p:nvPr>
            <p:ph type="title"/>
          </p:nvPr>
        </p:nvSpPr>
        <p:spPr>
          <a:xfrm>
            <a:off x="658812" y="296863"/>
            <a:ext cx="9000000" cy="446715"/>
          </a:xfrm>
        </p:spPr>
        <p:txBody>
          <a:bodyPr/>
          <a:lstStyle>
            <a:lvl1pPr>
              <a:defRPr>
                <a:solidFill>
                  <a:srgbClr val="D6851B"/>
                </a:solidFill>
              </a:defRPr>
            </a:lvl1pPr>
          </a:lstStyle>
          <a:p>
            <a:r>
              <a:rPr lang="de-DE" dirty="0"/>
              <a:t>Mastertitelformat bearbeiten</a:t>
            </a:r>
          </a:p>
        </p:txBody>
      </p:sp>
      <p:sp>
        <p:nvSpPr>
          <p:cNvPr id="3" name="Textplatzhalter 2">
            <a:extLst>
              <a:ext uri="{FF2B5EF4-FFF2-40B4-BE49-F238E27FC236}">
                <a16:creationId xmlns:a16="http://schemas.microsoft.com/office/drawing/2014/main" id="{79EAC4C9-C746-494B-92BA-AE252C03757B}"/>
              </a:ext>
            </a:extLst>
          </p:cNvPr>
          <p:cNvSpPr>
            <a:spLocks noGrp="1"/>
          </p:cNvSpPr>
          <p:nvPr>
            <p:ph type="body" idx="1"/>
          </p:nvPr>
        </p:nvSpPr>
        <p:spPr>
          <a:xfrm>
            <a:off x="920158"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4" name="Inhaltsplatzhalter 3">
            <a:extLst>
              <a:ext uri="{FF2B5EF4-FFF2-40B4-BE49-F238E27FC236}">
                <a16:creationId xmlns:a16="http://schemas.microsoft.com/office/drawing/2014/main" id="{EDFCC827-EE89-41C0-841E-36E6CA90D394}"/>
              </a:ext>
            </a:extLst>
          </p:cNvPr>
          <p:cNvSpPr>
            <a:spLocks noGrp="1"/>
          </p:cNvSpPr>
          <p:nvPr>
            <p:ph sz="half" idx="2"/>
          </p:nvPr>
        </p:nvSpPr>
        <p:spPr>
          <a:xfrm>
            <a:off x="920158"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a:lvl3pPr>
            <a:lvl4pPr>
              <a:lnSpc>
                <a:spcPct val="100000"/>
              </a:lnSpc>
              <a:defRPr/>
            </a:lvl4pPr>
            <a:lvl5pPr>
              <a:lnSpc>
                <a:spcPct val="100000"/>
              </a:lnSpc>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tzhalter 4">
            <a:extLst>
              <a:ext uri="{FF2B5EF4-FFF2-40B4-BE49-F238E27FC236}">
                <a16:creationId xmlns:a16="http://schemas.microsoft.com/office/drawing/2014/main" id="{F0B2F003-0D45-47AE-91F7-B6FC8FBEDA44}"/>
              </a:ext>
            </a:extLst>
          </p:cNvPr>
          <p:cNvSpPr>
            <a:spLocks noGrp="1"/>
          </p:cNvSpPr>
          <p:nvPr>
            <p:ph type="body" sz="quarter" idx="3"/>
          </p:nvPr>
        </p:nvSpPr>
        <p:spPr>
          <a:xfrm>
            <a:off x="6852575" y="2141489"/>
            <a:ext cx="4860000" cy="446715"/>
          </a:xfrm>
          <a:solidFill>
            <a:srgbClr val="D6851B"/>
          </a:solidFill>
        </p:spPr>
        <p:txBody>
          <a:bodyPr lIns="360000" anchor="ctr">
            <a:normAutofit/>
          </a:bodyPr>
          <a:lstStyle>
            <a:lvl1pPr marL="0" indent="0">
              <a:buNone/>
              <a:defRPr sz="2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dirty="0"/>
              <a:t>Mastertextformat bearbeiten</a:t>
            </a:r>
          </a:p>
        </p:txBody>
      </p:sp>
      <p:sp>
        <p:nvSpPr>
          <p:cNvPr id="6" name="Inhaltsplatzhalter 5">
            <a:extLst>
              <a:ext uri="{FF2B5EF4-FFF2-40B4-BE49-F238E27FC236}">
                <a16:creationId xmlns:a16="http://schemas.microsoft.com/office/drawing/2014/main" id="{7E98050B-5FEC-4197-A3E5-5E4A91470ABB}"/>
              </a:ext>
            </a:extLst>
          </p:cNvPr>
          <p:cNvSpPr>
            <a:spLocks noGrp="1"/>
          </p:cNvSpPr>
          <p:nvPr>
            <p:ph sz="quarter" idx="4"/>
          </p:nvPr>
        </p:nvSpPr>
        <p:spPr>
          <a:xfrm>
            <a:off x="6852575" y="2751515"/>
            <a:ext cx="4860000" cy="2618510"/>
          </a:xfrm>
        </p:spPr>
        <p:txBody>
          <a:bodyPr/>
          <a:lstStyle>
            <a:lvl1pPr>
              <a:lnSpc>
                <a:spcPct val="100000"/>
              </a:lnSpc>
              <a:spcBef>
                <a:spcPts val="500"/>
              </a:spcBef>
              <a:defRPr sz="2000"/>
            </a:lvl1pPr>
            <a:lvl2pPr>
              <a:lnSpc>
                <a:spcPct val="100000"/>
              </a:lnSpc>
              <a:defRPr sz="1800"/>
            </a:lvl2pPr>
            <a:lvl3pPr>
              <a:lnSpc>
                <a:spcPct val="100000"/>
              </a:lnSpc>
              <a:defRPr sz="1800"/>
            </a:lvl3pPr>
            <a:lvl4pPr>
              <a:lnSpc>
                <a:spcPct val="100000"/>
              </a:lnSpc>
              <a:defRPr sz="1800"/>
            </a:lvl4pPr>
            <a:lvl5pPr>
              <a:lnSpc>
                <a:spcPct val="100000"/>
              </a:lnSpc>
              <a:defRPr sz="1800"/>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3" name="Grafik 12">
            <a:extLst>
              <a:ext uri="{FF2B5EF4-FFF2-40B4-BE49-F238E27FC236}">
                <a16:creationId xmlns:a16="http://schemas.microsoft.com/office/drawing/2014/main" id="{30E2E643-0C98-4ED4-8F79-DBFF3496D360}"/>
              </a:ext>
            </a:extLst>
          </p:cNvPr>
          <p:cNvPicPr>
            <a:picLocks noChangeAspect="1"/>
          </p:cNvPicPr>
          <p:nvPr userDrawn="1"/>
        </p:nvPicPr>
        <p:blipFill>
          <a:blip r:embed="rId3"/>
          <a:stretch>
            <a:fillRect/>
          </a:stretch>
        </p:blipFill>
        <p:spPr>
          <a:xfrm>
            <a:off x="9283348" y="5686778"/>
            <a:ext cx="3301025" cy="1080000"/>
          </a:xfrm>
          <a:prstGeom prst="rect">
            <a:avLst/>
          </a:prstGeom>
        </p:spPr>
      </p:pic>
      <p:pic>
        <p:nvPicPr>
          <p:cNvPr id="14" name="Grafik 13">
            <a:extLst>
              <a:ext uri="{FF2B5EF4-FFF2-40B4-BE49-F238E27FC236}">
                <a16:creationId xmlns:a16="http://schemas.microsoft.com/office/drawing/2014/main" id="{987E3285-951E-41C1-A8BA-952B052AD687}"/>
              </a:ext>
            </a:extLst>
          </p:cNvPr>
          <p:cNvPicPr>
            <a:picLocks noChangeAspect="1"/>
          </p:cNvPicPr>
          <p:nvPr userDrawn="1"/>
        </p:nvPicPr>
        <p:blipFill rotWithShape="1">
          <a:blip r:embed="rId3"/>
          <a:srcRect r="80272"/>
          <a:stretch/>
        </p:blipFill>
        <p:spPr>
          <a:xfrm>
            <a:off x="1" y="5686778"/>
            <a:ext cx="9283348" cy="1080000"/>
          </a:xfrm>
          <a:prstGeom prst="rect">
            <a:avLst/>
          </a:prstGeom>
        </p:spPr>
      </p:pic>
    </p:spTree>
    <p:extLst>
      <p:ext uri="{BB962C8B-B14F-4D97-AF65-F5344CB8AC3E}">
        <p14:creationId xmlns:p14="http://schemas.microsoft.com/office/powerpoint/2010/main" val="911088672"/>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629706"/>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tandard Text">
    <p:spTree>
      <p:nvGrpSpPr>
        <p:cNvPr id="1" name=""/>
        <p:cNvGrpSpPr/>
        <p:nvPr/>
      </p:nvGrpSpPr>
      <p:grpSpPr>
        <a:xfrm>
          <a:off x="0" y="0"/>
          <a:ext cx="0" cy="0"/>
          <a:chOff x="0" y="0"/>
          <a:chExt cx="0" cy="0"/>
        </a:xfrm>
      </p:grpSpPr>
      <p:sp>
        <p:nvSpPr>
          <p:cNvPr id="6" name="Textplatzhalter 5"/>
          <p:cNvSpPr>
            <a:spLocks noGrp="1"/>
          </p:cNvSpPr>
          <p:nvPr>
            <p:ph type="body" sz="quarter" idx="10" hasCustomPrompt="1"/>
          </p:nvPr>
        </p:nvSpPr>
        <p:spPr>
          <a:xfrm>
            <a:off x="479425" y="631825"/>
            <a:ext cx="10066338" cy="709613"/>
          </a:xfrm>
          <a:prstGeom prst="rect">
            <a:avLst/>
          </a:prstGeom>
        </p:spPr>
        <p:txBody>
          <a:bodyPr/>
          <a:lstStyle>
            <a:lvl1pPr>
              <a:buFontTx/>
              <a:buNone/>
              <a:defRPr>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solidFill>
                  <a:schemeClr val="tx1">
                    <a:lumMod val="50000"/>
                    <a:lumOff val="50000"/>
                  </a:schemeClr>
                </a:solidFill>
              </a:defRPr>
            </a:lvl3pPr>
            <a:lvl4pPr marL="1371600" indent="0">
              <a:buFontTx/>
              <a:buNone/>
              <a:defRPr>
                <a:solidFill>
                  <a:schemeClr val="tx1">
                    <a:lumMod val="50000"/>
                    <a:lumOff val="50000"/>
                  </a:schemeClr>
                </a:solidFill>
              </a:defRPr>
            </a:lvl4pPr>
            <a:lvl5pPr marL="1828800" indent="0">
              <a:buFontTx/>
              <a:buNone/>
              <a:defRPr>
                <a:solidFill>
                  <a:schemeClr val="tx1">
                    <a:lumMod val="50000"/>
                    <a:lumOff val="50000"/>
                  </a:schemeClr>
                </a:solidFill>
              </a:defRPr>
            </a:lvl5pPr>
          </a:lstStyle>
          <a:p>
            <a:pPr lvl="0"/>
            <a:r>
              <a:rPr lang="de-DE" dirty="0"/>
              <a:t>Überschriftjjjjjjjjjjjjjjjjjjjjjjjjjjjjjjjjjjjjjjjjjjjjjjjjjjjjjjjjjjjjjjjjjjjjjjjjjjjjjjjjjjjjjjjjjjjjjjjjjjjjjjjjjjjjj</a:t>
            </a:r>
          </a:p>
        </p:txBody>
      </p:sp>
      <p:sp>
        <p:nvSpPr>
          <p:cNvPr id="8" name="Textplatzhalter 7"/>
          <p:cNvSpPr>
            <a:spLocks noGrp="1"/>
          </p:cNvSpPr>
          <p:nvPr>
            <p:ph type="body" sz="quarter" idx="11" hasCustomPrompt="1"/>
          </p:nvPr>
        </p:nvSpPr>
        <p:spPr>
          <a:xfrm>
            <a:off x="479425" y="1454150"/>
            <a:ext cx="10083800" cy="495300"/>
          </a:xfrm>
          <a:prstGeom prst="rect">
            <a:avLst/>
          </a:prstGeom>
        </p:spPr>
        <p:txBody>
          <a:bodyPr tIns="108000"/>
          <a:lstStyle>
            <a:lvl1pPr marL="0" indent="0" algn="l">
              <a:spcBef>
                <a:spcPts val="0"/>
              </a:spcBef>
              <a:buFontTx/>
              <a:buNone/>
              <a:defRPr sz="2000">
                <a:solidFill>
                  <a:schemeClr val="tx1">
                    <a:lumMod val="50000"/>
                    <a:lumOff val="50000"/>
                  </a:schemeClr>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solidFill>
                  <a:schemeClr val="tx1">
                    <a:lumMod val="50000"/>
                    <a:lumOff val="50000"/>
                  </a:schemeClr>
                </a:solidFill>
              </a:defRPr>
            </a:lvl5pPr>
          </a:lstStyle>
          <a:p>
            <a:pPr lvl="0"/>
            <a:r>
              <a:rPr lang="de-DE" dirty="0"/>
              <a:t>Unterüberschrift</a:t>
            </a:r>
          </a:p>
        </p:txBody>
      </p:sp>
      <p:sp>
        <p:nvSpPr>
          <p:cNvPr id="10" name="Textplatzhalter 9"/>
          <p:cNvSpPr>
            <a:spLocks noGrp="1"/>
          </p:cNvSpPr>
          <p:nvPr>
            <p:ph type="body" sz="quarter" idx="12"/>
          </p:nvPr>
        </p:nvSpPr>
        <p:spPr>
          <a:xfrm>
            <a:off x="479425" y="2062162"/>
            <a:ext cx="11269663" cy="3624616"/>
          </a:xfrm>
          <a:prstGeom prst="rect">
            <a:avLst/>
          </a:prstGeom>
        </p:spPr>
        <p:txBody>
          <a:bodyPr/>
          <a:lstStyle>
            <a:lvl1pPr>
              <a:spcBef>
                <a:spcPts val="300"/>
              </a:spcBef>
              <a:spcAft>
                <a:spcPts val="300"/>
              </a:spcAft>
              <a:defRPr sz="2000">
                <a:solidFill>
                  <a:schemeClr val="tx1">
                    <a:lumMod val="50000"/>
                    <a:lumOff val="50000"/>
                  </a:schemeClr>
                </a:solidFill>
              </a:defRPr>
            </a:lvl1pPr>
            <a:lvl2pPr marL="457200" indent="0">
              <a:buFontTx/>
              <a:buNone/>
              <a:defRPr>
                <a:solidFill>
                  <a:schemeClr val="tx1">
                    <a:lumMod val="50000"/>
                    <a:lumOff val="50000"/>
                  </a:schemeClr>
                </a:solidFill>
              </a:defRPr>
            </a:lvl2pPr>
            <a:lvl3pPr marL="914400" indent="0">
              <a:buFontTx/>
              <a:buNone/>
              <a:defRPr/>
            </a:lvl3pPr>
            <a:lvl4pPr marL="1371600" indent="0">
              <a:buFontTx/>
              <a:buNone/>
              <a:defRPr/>
            </a:lvl4pPr>
            <a:lvl5pPr marL="1828800" indent="0">
              <a:buFontTx/>
              <a:buNone/>
              <a:defRPr/>
            </a:lvl5pPr>
          </a:lstStyle>
          <a:p>
            <a:pPr lvl="0"/>
            <a:endParaRPr lang="de-DE" dirty="0"/>
          </a:p>
        </p:txBody>
      </p:sp>
      <p:pic>
        <p:nvPicPr>
          <p:cNvPr id="13" name="Grafik 12"/>
          <p:cNvPicPr>
            <a:picLocks noChangeAspect="1"/>
          </p:cNvPicPr>
          <p:nvPr userDrawn="1"/>
        </p:nvPicPr>
        <p:blipFill>
          <a:blip r:embed="rId2"/>
          <a:stretch>
            <a:fillRect/>
          </a:stretch>
        </p:blipFill>
        <p:spPr>
          <a:xfrm>
            <a:off x="9283348" y="5686778"/>
            <a:ext cx="3301025" cy="1080000"/>
          </a:xfrm>
          <a:prstGeom prst="rect">
            <a:avLst/>
          </a:prstGeom>
        </p:spPr>
      </p:pic>
      <p:pic>
        <p:nvPicPr>
          <p:cNvPr id="14" name="Grafik 13"/>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2963900462"/>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563317" y="855232"/>
            <a:ext cx="3932237" cy="1600200"/>
          </a:xfrm>
          <a:prstGeom prst="rect">
            <a:avLst/>
          </a:prstGeom>
        </p:spPr>
        <p:txBody>
          <a:bodyPr/>
          <a:lstStyle>
            <a:lvl1pPr>
              <a:defRPr lang="de-DE" sz="2800">
                <a:solidFill>
                  <a:schemeClr val="tx1">
                    <a:lumMod val="50000"/>
                    <a:lumOff val="50000"/>
                  </a:schemeClr>
                </a:solidFill>
                <a:latin typeface="+mn-lt"/>
                <a:ea typeface="+mn-ea"/>
                <a:cs typeface="+mn-cs"/>
              </a:defRPr>
            </a:lvl1pPr>
          </a:lstStyle>
          <a:p>
            <a:pPr marL="0" lvl="0" indent="0">
              <a:spcBef>
                <a:spcPts val="1000"/>
              </a:spcBef>
              <a:buFontTx/>
            </a:pPr>
            <a:r>
              <a:rPr lang="de-DE"/>
              <a:t>Titelmasterformat durch Klicken bearbeiten</a:t>
            </a:r>
          </a:p>
        </p:txBody>
      </p:sp>
      <p:sp>
        <p:nvSpPr>
          <p:cNvPr id="3" name="Inhaltsplatzhalter 2"/>
          <p:cNvSpPr>
            <a:spLocks noGrp="1"/>
          </p:cNvSpPr>
          <p:nvPr>
            <p:ph idx="1"/>
          </p:nvPr>
        </p:nvSpPr>
        <p:spPr>
          <a:xfrm>
            <a:off x="19516" y="0"/>
            <a:ext cx="7231137" cy="6858000"/>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7563317" y="2573767"/>
            <a:ext cx="3932237" cy="3213847"/>
          </a:xfrm>
          <a:prstGeom prst="rect">
            <a:avLst/>
          </a:prstGeom>
        </p:spPr>
        <p:txBody>
          <a:bodyPr/>
          <a:lstStyle>
            <a:lvl1pPr marL="0" indent="0">
              <a:buNone/>
              <a:defRPr sz="1600">
                <a:solidFill>
                  <a:schemeClr val="tx1">
                    <a:lumMod val="50000"/>
                    <a:lumOff val="5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Formatvorlagen des Textmasters bearbeiten</a:t>
            </a:r>
          </a:p>
        </p:txBody>
      </p:sp>
      <p:pic>
        <p:nvPicPr>
          <p:cNvPr id="8" name="Grafik 7"/>
          <p:cNvPicPr>
            <a:picLocks noChangeAspect="1"/>
          </p:cNvPicPr>
          <p:nvPr userDrawn="1"/>
        </p:nvPicPr>
        <p:blipFill>
          <a:blip r:embed="rId2"/>
          <a:stretch>
            <a:fillRect/>
          </a:stretch>
        </p:blipFill>
        <p:spPr>
          <a:xfrm>
            <a:off x="9283348" y="5686778"/>
            <a:ext cx="3301025" cy="1080000"/>
          </a:xfrm>
          <a:prstGeom prst="rect">
            <a:avLst/>
          </a:prstGeom>
        </p:spPr>
      </p:pic>
      <p:pic>
        <p:nvPicPr>
          <p:cNvPr id="9" name="Grafik 8"/>
          <p:cNvPicPr>
            <a:picLocks noChangeAspect="1"/>
          </p:cNvPicPr>
          <p:nvPr userDrawn="1"/>
        </p:nvPicPr>
        <p:blipFill rotWithShape="1">
          <a:blip r:embed="rId2"/>
          <a:srcRect r="80272"/>
          <a:stretch/>
        </p:blipFill>
        <p:spPr>
          <a:xfrm>
            <a:off x="1" y="5686778"/>
            <a:ext cx="9283348" cy="1080000"/>
          </a:xfrm>
          <a:prstGeom prst="rect">
            <a:avLst/>
          </a:prstGeom>
        </p:spPr>
      </p:pic>
    </p:spTree>
    <p:extLst>
      <p:ext uri="{BB962C8B-B14F-4D97-AF65-F5344CB8AC3E}">
        <p14:creationId xmlns:p14="http://schemas.microsoft.com/office/powerpoint/2010/main" val="3398329828"/>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image" Target="../media/image19.jpeg"/><Relationship Id="rId5" Type="http://schemas.openxmlformats.org/officeDocument/2006/relationships/theme" Target="../theme/theme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A030D1F-0E6E-4510-8496-39E299C73461}"/>
              </a:ext>
            </a:extLst>
          </p:cNvPr>
          <p:cNvSpPr>
            <a:spLocks noGrp="1"/>
          </p:cNvSpPr>
          <p:nvPr>
            <p:ph type="title"/>
          </p:nvPr>
        </p:nvSpPr>
        <p:spPr>
          <a:xfrm>
            <a:off x="658812" y="296863"/>
            <a:ext cx="9000000" cy="446715"/>
          </a:xfrm>
          <a:prstGeom prst="rect">
            <a:avLst/>
          </a:prstGeom>
        </p:spPr>
        <p:txBody>
          <a:bodyPr vert="horz" lIns="0" tIns="0" rIns="0" bIns="0" rtlCol="0" anchor="t" anchorCtr="0">
            <a:normAutofit/>
          </a:bodyPr>
          <a:lstStyle/>
          <a:p>
            <a:r>
              <a:rPr lang="de-DE" dirty="0"/>
              <a:t>Mastertitelformat bearbeiten</a:t>
            </a:r>
          </a:p>
        </p:txBody>
      </p:sp>
      <p:sp>
        <p:nvSpPr>
          <p:cNvPr id="3" name="Textplatzhalter 2">
            <a:extLst>
              <a:ext uri="{FF2B5EF4-FFF2-40B4-BE49-F238E27FC236}">
                <a16:creationId xmlns:a16="http://schemas.microsoft.com/office/drawing/2014/main" id="{A51A3B7B-FE76-44A5-8C9E-872A502CD19F}"/>
              </a:ext>
            </a:extLst>
          </p:cNvPr>
          <p:cNvSpPr>
            <a:spLocks noGrp="1"/>
          </p:cNvSpPr>
          <p:nvPr>
            <p:ph type="body" idx="1"/>
          </p:nvPr>
        </p:nvSpPr>
        <p:spPr>
          <a:xfrm>
            <a:off x="658813" y="1052513"/>
            <a:ext cx="11053762" cy="4608512"/>
          </a:xfrm>
          <a:prstGeom prst="rect">
            <a:avLst/>
          </a:prstGeom>
        </p:spPr>
        <p:txBody>
          <a:bodyPr vert="horz" lIns="0" tIns="0" rIns="0" bIns="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Tree>
    <p:extLst>
      <p:ext uri="{BB962C8B-B14F-4D97-AF65-F5344CB8AC3E}">
        <p14:creationId xmlns:p14="http://schemas.microsoft.com/office/powerpoint/2010/main" val="1954232424"/>
      </p:ext>
    </p:extLst>
  </p:cSld>
  <p:clrMap bg1="lt1" tx1="dk1" bg2="lt2" tx2="dk2" accent1="accent1" accent2="accent2" accent3="accent3" accent4="accent4" accent5="accent5" accent6="accent6" hlink="hlink" folHlink="folHlink"/>
  <p:sldLayoutIdLst>
    <p:sldLayoutId id="2147483662" r:id="rId1"/>
    <p:sldLayoutId id="2147483685" r:id="rId2"/>
    <p:sldLayoutId id="2147483683" r:id="rId3"/>
    <p:sldLayoutId id="2147483663" r:id="rId4"/>
    <p:sldLayoutId id="2147483650" r:id="rId5"/>
    <p:sldLayoutId id="2147483653" r:id="rId6"/>
    <p:sldLayoutId id="2147483655" r:id="rId7"/>
  </p:sldLayoutIdLst>
  <p:transition spd="slow">
    <p:fade/>
  </p:transition>
  <p:txStyles>
    <p:title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p:titleStyle>
    <p:bodyStyle>
      <a:lvl1pPr marL="357188" indent="-357188" algn="l" defTabSz="357188" rtl="0" eaLnBrk="1" latinLnBrk="0" hangingPunct="1">
        <a:lnSpc>
          <a:spcPct val="90000"/>
        </a:lnSpc>
        <a:spcBef>
          <a:spcPts val="1000"/>
        </a:spcBef>
        <a:buClr>
          <a:schemeClr val="accent1"/>
        </a:buClr>
        <a:buSzPct val="90000"/>
        <a:buFont typeface="Wingdings 3" panose="05040102010807070707" pitchFamily="18" charset="2"/>
        <a:buChar char=""/>
        <a:tabLst/>
        <a:defRPr sz="2400" kern="1200">
          <a:solidFill>
            <a:schemeClr val="tx1"/>
          </a:solidFill>
          <a:latin typeface="+mj-lt"/>
          <a:ea typeface="+mn-ea"/>
          <a:cs typeface="+mn-cs"/>
        </a:defRPr>
      </a:lvl1pPr>
      <a:lvl2pPr marL="714375" indent="-357188" algn="l" defTabSz="536575" rtl="0" eaLnBrk="1" latinLnBrk="0" hangingPunct="1">
        <a:lnSpc>
          <a:spcPct val="90000"/>
        </a:lnSpc>
        <a:spcBef>
          <a:spcPts val="500"/>
        </a:spcBef>
        <a:buClr>
          <a:schemeClr val="accent1"/>
        </a:buClr>
        <a:buSzPct val="90000"/>
        <a:buFont typeface="Wingdings 3" panose="05040102010807070707" pitchFamily="18" charset="2"/>
        <a:buChar char=""/>
        <a:tabLst/>
        <a:defRPr sz="2000" kern="1200">
          <a:solidFill>
            <a:schemeClr val="tx1"/>
          </a:solidFill>
          <a:latin typeface="+mj-lt"/>
          <a:ea typeface="+mn-ea"/>
          <a:cs typeface="+mn-cs"/>
        </a:defRPr>
      </a:lvl2pPr>
      <a:lvl3pPr marL="1071563" indent="-265113" algn="l" defTabSz="479425"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3pPr>
      <a:lvl4pPr marL="1438275" indent="-274638" algn="l" defTabSz="357188"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4pPr>
      <a:lvl5pPr marL="1795463" indent="-274638" algn="l" defTabSz="360363" rtl="0" eaLnBrk="1" latinLnBrk="0" hangingPunct="1">
        <a:lnSpc>
          <a:spcPct val="90000"/>
        </a:lnSpc>
        <a:spcBef>
          <a:spcPts val="500"/>
        </a:spcBef>
        <a:buClr>
          <a:schemeClr val="accent1"/>
        </a:buClr>
        <a:buSzPct val="90000"/>
        <a:buFont typeface="Wingdings 3" panose="05040102010807070707" pitchFamily="18" charset="2"/>
        <a:buChar char=""/>
        <a:tabLst/>
        <a:defRPr sz="1800" kern="1200">
          <a:solidFill>
            <a:schemeClr val="tx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5" userDrawn="1">
          <p15:clr>
            <a:srgbClr val="F26B43"/>
          </p15:clr>
        </p15:guide>
        <p15:guide id="2" orient="horz" pos="187" userDrawn="1">
          <p15:clr>
            <a:srgbClr val="F26B43"/>
          </p15:clr>
        </p15:guide>
        <p15:guide id="3" pos="7378" userDrawn="1">
          <p15:clr>
            <a:srgbClr val="F26B43"/>
          </p15:clr>
        </p15:guide>
        <p15:guide id="4" orient="horz" pos="3566" userDrawn="1">
          <p15:clr>
            <a:srgbClr val="F26B43"/>
          </p15:clr>
        </p15:guide>
        <p15:guide id="5" orient="horz" pos="663" userDrawn="1">
          <p15:clr>
            <a:srgbClr val="F26B43"/>
          </p15:clr>
        </p15:guide>
        <p15:guide id="6"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Grafik 6"/>
          <p:cNvPicPr>
            <a:picLocks noChangeAspect="1"/>
          </p:cNvPicPr>
          <p:nvPr userDrawn="1"/>
        </p:nvPicPr>
        <p:blipFill rotWithShape="1">
          <a:blip r:embed="rId6" cstate="screen">
            <a:extLst>
              <a:ext uri="{28A0092B-C50C-407E-A947-70E740481C1C}">
                <a14:useLocalDpi xmlns:a14="http://schemas.microsoft.com/office/drawing/2010/main"/>
              </a:ext>
            </a:extLst>
          </a:blip>
          <a:srcRect l="5778" t="40524" r="5778" b="38418"/>
          <a:stretch/>
        </p:blipFill>
        <p:spPr>
          <a:xfrm>
            <a:off x="9624562" y="116632"/>
            <a:ext cx="2160000" cy="514286"/>
          </a:xfrm>
          <a:prstGeom prst="rect">
            <a:avLst/>
          </a:prstGeom>
        </p:spPr>
      </p:pic>
      <p:sp>
        <p:nvSpPr>
          <p:cNvPr id="13" name="Textplatzhalter 2"/>
          <p:cNvSpPr txBox="1">
            <a:spLocks/>
          </p:cNvSpPr>
          <p:nvPr userDrawn="1"/>
        </p:nvSpPr>
        <p:spPr>
          <a:xfrm>
            <a:off x="9161092" y="2868212"/>
            <a:ext cx="2683380" cy="849209"/>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2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9074687"/>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672" r:id="rId3"/>
    <p:sldLayoutId id="2147483674" r:id="rId4"/>
  </p:sldLayoutIdLst>
  <p:transition spd="slow">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725">
          <p15:clr>
            <a:srgbClr val="F26B43"/>
          </p15:clr>
        </p15:guide>
        <p15:guide id="2" pos="7401">
          <p15:clr>
            <a:srgbClr val="F26B43"/>
          </p15:clr>
        </p15:guide>
        <p15:guide id="3" pos="3840">
          <p15:clr>
            <a:srgbClr val="F26B43"/>
          </p15:clr>
        </p15:guide>
        <p15:guide id="4" pos="30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41.svg"/><Relationship Id="rId5" Type="http://schemas.openxmlformats.org/officeDocument/2006/relationships/image" Target="../media/image40.png"/><Relationship Id="rId4" Type="http://schemas.openxmlformats.org/officeDocument/2006/relationships/image" Target="../media/image39.sv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43.svg"/></Relationships>
</file>

<file path=ppt/slides/_rels/slide17.xml.rels><?xml version="1.0" encoding="UTF-8" standalone="yes"?>
<Relationships xmlns="http://schemas.openxmlformats.org/package/2006/relationships"><Relationship Id="rId3" Type="http://schemas.openxmlformats.org/officeDocument/2006/relationships/hyperlink" Target="https://metadaten.bibb.de/de/dataset/detail/138"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4.png"/><Relationship Id="rId5" Type="http://schemas.openxmlformats.org/officeDocument/2006/relationships/image" Target="../media/image23.png"/><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hyperlink" Target="https://www.dakks.de/en/home-en.html"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s://www.bibb.de/dokumente/pdf/2019-10-28_Qualitaetssicherung_in_der_Weiterbildung_final_Lit.pdf" TargetMode="External"/><Relationship Id="rId7" Type="http://schemas.openxmlformats.org/officeDocument/2006/relationships/image" Target="../media/image41.sv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0.png"/><Relationship Id="rId5" Type="http://schemas.openxmlformats.org/officeDocument/2006/relationships/image" Target="../media/image39.svg"/><Relationship Id="rId4" Type="http://schemas.openxmlformats.org/officeDocument/2006/relationships/image" Target="../media/image38.png"/><Relationship Id="rId9" Type="http://schemas.openxmlformats.org/officeDocument/2006/relationships/image" Target="../media/image4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platzhalter 5">
            <a:extLst>
              <a:ext uri="{FF2B5EF4-FFF2-40B4-BE49-F238E27FC236}">
                <a16:creationId xmlns:a16="http://schemas.microsoft.com/office/drawing/2014/main" id="{F3147120-3EF0-4404-A92F-E5B4E781844E}"/>
              </a:ext>
            </a:extLst>
          </p:cNvPr>
          <p:cNvSpPr>
            <a:spLocks noGrp="1"/>
          </p:cNvSpPr>
          <p:nvPr>
            <p:ph type="body" sz="quarter" idx="12"/>
          </p:nvPr>
        </p:nvSpPr>
        <p:spPr/>
        <p:txBody>
          <a:bodyPr/>
          <a:lstStyle/>
          <a:p>
            <a:r>
              <a:rPr lang="de-DE" dirty="0"/>
              <a:t>VET in Germany</a:t>
            </a:r>
          </a:p>
        </p:txBody>
      </p:sp>
      <p:sp>
        <p:nvSpPr>
          <p:cNvPr id="2" name="Titel 1">
            <a:extLst>
              <a:ext uri="{FF2B5EF4-FFF2-40B4-BE49-F238E27FC236}">
                <a16:creationId xmlns:a16="http://schemas.microsoft.com/office/drawing/2014/main" id="{43C5CCC5-26E7-4334-8882-8D81D053DB69}"/>
              </a:ext>
            </a:extLst>
          </p:cNvPr>
          <p:cNvSpPr>
            <a:spLocks noGrp="1"/>
          </p:cNvSpPr>
          <p:nvPr>
            <p:ph type="ctrTitle" idx="4294967295"/>
          </p:nvPr>
        </p:nvSpPr>
        <p:spPr>
          <a:xfrm>
            <a:off x="0" y="296863"/>
            <a:ext cx="9001125" cy="446087"/>
          </a:xfrm>
          <a:prstGeom prst="rect">
            <a:avLst/>
          </a:prstGeom>
        </p:spPr>
        <p:txBody>
          <a:bodyPr/>
          <a:lstStyle/>
          <a:p>
            <a:r>
              <a:rPr lang="de-DE" noProof="0" dirty="0"/>
              <a:t> </a:t>
            </a:r>
          </a:p>
        </p:txBody>
      </p:sp>
      <p:sp>
        <p:nvSpPr>
          <p:cNvPr id="5" name="Untertitel 2">
            <a:extLst>
              <a:ext uri="{FF2B5EF4-FFF2-40B4-BE49-F238E27FC236}">
                <a16:creationId xmlns:a16="http://schemas.microsoft.com/office/drawing/2014/main" id="{6764CCA4-6541-4553-AAE9-1F3555794ADE}"/>
              </a:ext>
            </a:extLst>
          </p:cNvPr>
          <p:cNvSpPr txBox="1">
            <a:spLocks/>
          </p:cNvSpPr>
          <p:nvPr/>
        </p:nvSpPr>
        <p:spPr>
          <a:xfrm>
            <a:off x="658813" y="2853353"/>
            <a:ext cx="5581650" cy="935394"/>
          </a:xfrm>
          <a:prstGeom prst="rect">
            <a:avLst/>
          </a:prstGeom>
        </p:spPr>
        <p:txBody>
          <a:bodyPr vert="horz" lIns="0" tIns="0" rIns="0" bIns="0" rtlCol="0">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400" kern="1200">
                <a:solidFill>
                  <a:schemeClr val="bg1"/>
                </a:solidFill>
                <a:latin typeface="+mj-lt"/>
                <a:ea typeface="+mn-ea"/>
                <a:cs typeface="+mn-cs"/>
              </a:defRPr>
            </a:lvl1pPr>
            <a:lvl2pPr marL="457200" indent="0" algn="ctr"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kern="1200">
                <a:solidFill>
                  <a:schemeClr val="tx1"/>
                </a:solidFill>
                <a:latin typeface="+mj-lt"/>
                <a:ea typeface="+mn-ea"/>
                <a:cs typeface="+mn-cs"/>
              </a:defRPr>
            </a:lvl2pPr>
            <a:lvl3pPr marL="914400" indent="0" algn="ctr"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kern="1200">
                <a:solidFill>
                  <a:schemeClr val="tx1"/>
                </a:solidFill>
                <a:latin typeface="+mj-lt"/>
                <a:ea typeface="+mn-ea"/>
                <a:cs typeface="+mn-cs"/>
              </a:defRPr>
            </a:lvl3pPr>
            <a:lvl4pPr marL="1371600" indent="0" algn="ctr"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4pPr>
            <a:lvl5pPr marL="1828800" indent="0" algn="ctr"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kern="1200">
                <a:solidFill>
                  <a:schemeClr val="tx1"/>
                </a:solidFill>
                <a:latin typeface="+mj-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600"/>
              </a:spcBef>
            </a:pPr>
            <a:r>
              <a:rPr lang="en-US" sz="2800" b="1" dirty="0"/>
              <a:t>Certification, accreditation and recognition in the German vocational education and training system </a:t>
            </a:r>
          </a:p>
        </p:txBody>
      </p:sp>
    </p:spTree>
    <p:extLst>
      <p:ext uri="{BB962C8B-B14F-4D97-AF65-F5344CB8AC3E}">
        <p14:creationId xmlns:p14="http://schemas.microsoft.com/office/powerpoint/2010/main" val="2197564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25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3. Certification in the German VET system</a:t>
            </a:r>
            <a:endParaRPr lang="de-DE" noProof="0" dirty="0"/>
          </a:p>
        </p:txBody>
      </p:sp>
      <p:sp>
        <p:nvSpPr>
          <p:cNvPr id="13" name="Pfeil: Fünfeck 12">
            <a:extLst>
              <a:ext uri="{FF2B5EF4-FFF2-40B4-BE49-F238E27FC236}">
                <a16:creationId xmlns:a16="http://schemas.microsoft.com/office/drawing/2014/main" id="{B41813D1-CEA2-4125-B4BD-63716C7C3FDA}"/>
              </a:ext>
            </a:extLst>
          </p:cNvPr>
          <p:cNvSpPr/>
          <p:nvPr/>
        </p:nvSpPr>
        <p:spPr>
          <a:xfrm>
            <a:off x="658810" y="2168524"/>
            <a:ext cx="7958140" cy="417637"/>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4" name="Pfeil: Fünfeck 13">
            <a:extLst>
              <a:ext uri="{FF2B5EF4-FFF2-40B4-BE49-F238E27FC236}">
                <a16:creationId xmlns:a16="http://schemas.microsoft.com/office/drawing/2014/main" id="{E5A0B16B-5B7B-44A8-94C2-AC3D67285564}"/>
              </a:ext>
            </a:extLst>
          </p:cNvPr>
          <p:cNvSpPr/>
          <p:nvPr/>
        </p:nvSpPr>
        <p:spPr>
          <a:xfrm>
            <a:off x="658810" y="3815967"/>
            <a:ext cx="7958140" cy="765558"/>
          </a:xfrm>
          <a:prstGeom prst="homePlate">
            <a:avLst/>
          </a:prstGeom>
          <a:solidFill>
            <a:srgbClr val="EAC28D">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5" name="Textfeld 14">
            <a:extLst>
              <a:ext uri="{FF2B5EF4-FFF2-40B4-BE49-F238E27FC236}">
                <a16:creationId xmlns:a16="http://schemas.microsoft.com/office/drawing/2014/main" id="{EBEBABEA-0412-4A41-A76B-8AF81DA2D6C1}"/>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Two basic procedures</a:t>
            </a:r>
          </a:p>
        </p:txBody>
      </p:sp>
      <p:sp>
        <p:nvSpPr>
          <p:cNvPr id="16" name="Rechteck: abgerundete Ecken 15">
            <a:extLst>
              <a:ext uri="{FF2B5EF4-FFF2-40B4-BE49-F238E27FC236}">
                <a16:creationId xmlns:a16="http://schemas.microsoft.com/office/drawing/2014/main" id="{CFDE641A-57BE-4D1F-86C3-72490ABA043A}"/>
              </a:ext>
            </a:extLst>
          </p:cNvPr>
          <p:cNvSpPr/>
          <p:nvPr/>
        </p:nvSpPr>
        <p:spPr>
          <a:xfrm>
            <a:off x="741972" y="2236393"/>
            <a:ext cx="6458927" cy="1116000"/>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en-GB" b="1" dirty="0">
                <a:solidFill>
                  <a:schemeClr val="tx1"/>
                </a:solidFill>
              </a:rPr>
              <a:t>3.1 		Certification based on regulatory requirements</a:t>
            </a:r>
          </a:p>
        </p:txBody>
      </p:sp>
      <p:sp>
        <p:nvSpPr>
          <p:cNvPr id="17" name="Rechteck: abgerundete Ecken 16">
            <a:extLst>
              <a:ext uri="{FF2B5EF4-FFF2-40B4-BE49-F238E27FC236}">
                <a16:creationId xmlns:a16="http://schemas.microsoft.com/office/drawing/2014/main" id="{7491CF51-A4C7-4221-B5A2-84AF565FB6DE}"/>
              </a:ext>
            </a:extLst>
          </p:cNvPr>
          <p:cNvSpPr/>
          <p:nvPr/>
        </p:nvSpPr>
        <p:spPr>
          <a:xfrm>
            <a:off x="741972" y="3921426"/>
            <a:ext cx="7266647" cy="554639"/>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spAutoFit/>
          </a:bodyPr>
          <a:lstStyle/>
          <a:p>
            <a:pPr>
              <a:lnSpc>
                <a:spcPts val="2200"/>
              </a:lnSpc>
              <a:spcAft>
                <a:spcPts val="600"/>
              </a:spcAft>
              <a:tabLst>
                <a:tab pos="360000" algn="l"/>
                <a:tab pos="540000" algn="l"/>
              </a:tabLst>
            </a:pPr>
            <a:r>
              <a:rPr lang="en-GB" b="1" dirty="0">
                <a:solidFill>
                  <a:schemeClr val="tx1"/>
                </a:solidFill>
              </a:rPr>
              <a:t>3.2 		Certification by certified/accredited organisations </a:t>
            </a:r>
            <a:br>
              <a:rPr lang="en-GB" b="1" dirty="0">
                <a:solidFill>
                  <a:schemeClr val="tx1"/>
                </a:solidFill>
              </a:rPr>
            </a:br>
            <a:r>
              <a:rPr lang="en-GB" b="1" dirty="0">
                <a:solidFill>
                  <a:schemeClr val="tx1"/>
                </a:solidFill>
              </a:rPr>
              <a:t>in the context of quality management systems</a:t>
            </a:r>
          </a:p>
        </p:txBody>
      </p:sp>
      <p:sp>
        <p:nvSpPr>
          <p:cNvPr id="18" name="Textfeld 17">
            <a:extLst>
              <a:ext uri="{FF2B5EF4-FFF2-40B4-BE49-F238E27FC236}">
                <a16:creationId xmlns:a16="http://schemas.microsoft.com/office/drawing/2014/main" id="{11DBB316-4D4F-4D9A-8BDD-B46AD2AF55F8}"/>
              </a:ext>
            </a:extLst>
          </p:cNvPr>
          <p:cNvSpPr txBox="1"/>
          <p:nvPr/>
        </p:nvSpPr>
        <p:spPr>
          <a:xfrm>
            <a:off x="985538" y="2691865"/>
            <a:ext cx="5948661" cy="888064"/>
          </a:xfrm>
          <a:prstGeom prst="rect">
            <a:avLst/>
          </a:prstGeom>
          <a:noFill/>
        </p:spPr>
        <p:txBody>
          <a:bodyPr wrap="square" lIns="0" tIns="0" rIns="0" bIns="0">
            <a:spAutoFit/>
          </a:bodyPr>
          <a:lstStyle/>
          <a:p>
            <a:pPr marL="285750" indent="-285750">
              <a:lnSpc>
                <a:spcPts val="2000"/>
              </a:lnSpc>
              <a:spcAft>
                <a:spcPts val="600"/>
              </a:spcAft>
              <a:buClr>
                <a:srgbClr val="D6851B"/>
              </a:buClr>
              <a:buSzPct val="65000"/>
              <a:buFont typeface="Wingdings 3" panose="05040102010807070707" pitchFamily="18" charset="2"/>
              <a:buChar char=""/>
            </a:pPr>
            <a:r>
              <a:rPr lang="en-GB" dirty="0"/>
              <a:t>State examinations</a:t>
            </a:r>
          </a:p>
          <a:p>
            <a:pPr marL="285750" indent="-285750">
              <a:lnSpc>
                <a:spcPts val="2200"/>
              </a:lnSpc>
              <a:spcAft>
                <a:spcPts val="600"/>
              </a:spcAft>
              <a:buClr>
                <a:srgbClr val="D6851B"/>
              </a:buClr>
              <a:buSzPct val="65000"/>
              <a:buFont typeface="Wingdings 3" panose="05040102010807070707" pitchFamily="18" charset="2"/>
              <a:buChar char=""/>
            </a:pPr>
            <a:r>
              <a:rPr lang="en-GB" dirty="0"/>
              <a:t>Examination by the competent body based on legal/</a:t>
            </a:r>
            <a:br>
              <a:rPr lang="en-GB" dirty="0"/>
            </a:br>
            <a:r>
              <a:rPr lang="en-GB" dirty="0"/>
              <a:t>statutory requirements </a:t>
            </a:r>
          </a:p>
        </p:txBody>
      </p:sp>
      <p:sp>
        <p:nvSpPr>
          <p:cNvPr id="19" name="Textfeld 18">
            <a:extLst>
              <a:ext uri="{FF2B5EF4-FFF2-40B4-BE49-F238E27FC236}">
                <a16:creationId xmlns:a16="http://schemas.microsoft.com/office/drawing/2014/main" id="{83E3F0C5-291D-47A2-9410-A6F529EB4872}"/>
              </a:ext>
            </a:extLst>
          </p:cNvPr>
          <p:cNvSpPr txBox="1"/>
          <p:nvPr/>
        </p:nvSpPr>
        <p:spPr>
          <a:xfrm>
            <a:off x="985538" y="4717375"/>
            <a:ext cx="6786990" cy="948978"/>
          </a:xfrm>
          <a:prstGeom prst="rect">
            <a:avLst/>
          </a:prstGeom>
          <a:noFill/>
        </p:spPr>
        <p:txBody>
          <a:bodyPr wrap="square" lIns="0" tIns="0" rIns="0" bIns="0">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dirty="0"/>
              <a:t>Based on legal requirements</a:t>
            </a:r>
          </a:p>
          <a:p>
            <a:pPr marL="285750" indent="-285750">
              <a:lnSpc>
                <a:spcPts val="2000"/>
              </a:lnSpc>
              <a:spcAft>
                <a:spcPts val="600"/>
              </a:spcAft>
              <a:buClr>
                <a:srgbClr val="D6851B"/>
              </a:buClr>
              <a:buSzPct val="65000"/>
              <a:buFont typeface="Wingdings 3" panose="05040102010807070707" pitchFamily="18" charset="2"/>
              <a:buChar char=""/>
            </a:pPr>
            <a:r>
              <a:rPr lang="en-GB" dirty="0"/>
              <a:t>Based on market requirements</a:t>
            </a:r>
          </a:p>
          <a:p>
            <a:pPr marL="285750" indent="-285750">
              <a:lnSpc>
                <a:spcPts val="2000"/>
              </a:lnSpc>
              <a:spcAft>
                <a:spcPts val="600"/>
              </a:spcAft>
              <a:buClr>
                <a:srgbClr val="D6851B"/>
              </a:buClr>
              <a:buSzPct val="65000"/>
              <a:buFont typeface="Wingdings 3" panose="05040102010807070707" pitchFamily="18" charset="2"/>
              <a:buChar char=""/>
            </a:pPr>
            <a:r>
              <a:rPr lang="en-GB" dirty="0"/>
              <a:t>Voluntarily</a:t>
            </a:r>
          </a:p>
        </p:txBody>
      </p:sp>
      <p:pic>
        <p:nvPicPr>
          <p:cNvPr id="20" name="Grafik 19">
            <a:extLst>
              <a:ext uri="{FF2B5EF4-FFF2-40B4-BE49-F238E27FC236}">
                <a16:creationId xmlns:a16="http://schemas.microsoft.com/office/drawing/2014/main" id="{2F0DAF89-EBF3-4B2A-97BA-639BD353269A}"/>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a:off x="8481967" y="1013523"/>
            <a:ext cx="3416317" cy="4454423"/>
          </a:xfrm>
          <a:prstGeom prst="rect">
            <a:avLst/>
          </a:prstGeom>
        </p:spPr>
      </p:pic>
    </p:spTree>
    <p:extLst>
      <p:ext uri="{BB962C8B-B14F-4D97-AF65-F5344CB8AC3E}">
        <p14:creationId xmlns:p14="http://schemas.microsoft.com/office/powerpoint/2010/main" val="424713701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fade">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8">
                                            <p:txEl>
                                              <p:pRg st="0" end="0"/>
                                            </p:txEl>
                                          </p:spTgt>
                                        </p:tgtEl>
                                        <p:attrNameLst>
                                          <p:attrName>style.visibility</p:attrName>
                                        </p:attrNameLst>
                                      </p:cBhvr>
                                      <p:to>
                                        <p:strVal val="visible"/>
                                      </p:to>
                                    </p:set>
                                    <p:animEffect transition="in" filter="fade">
                                      <p:cBhvr>
                                        <p:cTn id="20" dur="500"/>
                                        <p:tgtEl>
                                          <p:spTgt spid="18">
                                            <p:txEl>
                                              <p:pRg st="0" end="0"/>
                                            </p:txEl>
                                          </p:spTgt>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18">
                                            <p:txEl>
                                              <p:pRg st="1" end="1"/>
                                            </p:txEl>
                                          </p:spTgt>
                                        </p:tgtEl>
                                        <p:attrNameLst>
                                          <p:attrName>style.visibility</p:attrName>
                                        </p:attrNameLst>
                                      </p:cBhvr>
                                      <p:to>
                                        <p:strVal val="visible"/>
                                      </p:to>
                                    </p:set>
                                    <p:animEffect transition="in" filter="fade">
                                      <p:cBhvr>
                                        <p:cTn id="24" dur="500"/>
                                        <p:tgtEl>
                                          <p:spTgt spid="1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19">
                                            <p:txEl>
                                              <p:pRg st="0" end="0"/>
                                            </p:txEl>
                                          </p:spTgt>
                                        </p:tgtEl>
                                        <p:attrNameLst>
                                          <p:attrName>style.visibility</p:attrName>
                                        </p:attrNameLst>
                                      </p:cBhvr>
                                      <p:to>
                                        <p:strVal val="visible"/>
                                      </p:to>
                                    </p:set>
                                    <p:animEffect transition="in" filter="fade">
                                      <p:cBhvr>
                                        <p:cTn id="37" dur="500"/>
                                        <p:tgtEl>
                                          <p:spTgt spid="19">
                                            <p:txEl>
                                              <p:pRg st="0" end="0"/>
                                            </p:txEl>
                                          </p:spTgt>
                                        </p:tgtEl>
                                      </p:cBhvr>
                                    </p:animEffect>
                                  </p:childTnLst>
                                </p:cTn>
                              </p:par>
                            </p:childTnLst>
                          </p:cTn>
                        </p:par>
                        <p:par>
                          <p:cTn id="38" fill="hold">
                            <p:stCondLst>
                              <p:cond delay="1500"/>
                            </p:stCondLst>
                            <p:childTnLst>
                              <p:par>
                                <p:cTn id="39" presetID="10" presetClass="entr" presetSubtype="0" fill="hold" grpId="0" nodeType="afterEffect">
                                  <p:stCondLst>
                                    <p:cond delay="0"/>
                                  </p:stCondLst>
                                  <p:childTnLst>
                                    <p:set>
                                      <p:cBhvr>
                                        <p:cTn id="40" dur="1" fill="hold">
                                          <p:stCondLst>
                                            <p:cond delay="0"/>
                                          </p:stCondLst>
                                        </p:cTn>
                                        <p:tgtEl>
                                          <p:spTgt spid="19">
                                            <p:txEl>
                                              <p:pRg st="1" end="1"/>
                                            </p:txEl>
                                          </p:spTgt>
                                        </p:tgtEl>
                                        <p:attrNameLst>
                                          <p:attrName>style.visibility</p:attrName>
                                        </p:attrNameLst>
                                      </p:cBhvr>
                                      <p:to>
                                        <p:strVal val="visible"/>
                                      </p:to>
                                    </p:set>
                                    <p:animEffect transition="in" filter="fade">
                                      <p:cBhvr>
                                        <p:cTn id="41" dur="500"/>
                                        <p:tgtEl>
                                          <p:spTgt spid="19">
                                            <p:txEl>
                                              <p:pRg st="1" end="1"/>
                                            </p:txEl>
                                          </p:spTgt>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19">
                                            <p:txEl>
                                              <p:pRg st="2" end="2"/>
                                            </p:txEl>
                                          </p:spTgt>
                                        </p:tgtEl>
                                        <p:attrNameLst>
                                          <p:attrName>style.visibility</p:attrName>
                                        </p:attrNameLst>
                                      </p:cBhvr>
                                      <p:to>
                                        <p:strVal val="visible"/>
                                      </p:to>
                                    </p:set>
                                    <p:animEffect transition="in" filter="fade">
                                      <p:cBhvr>
                                        <p:cTn id="45" dur="500"/>
                                        <p:tgtEl>
                                          <p:spTgt spid="1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build="p"/>
      <p:bldP spid="16" grpId="0"/>
      <p:bldP spid="17" grpId="0"/>
      <p:bldP spid="18" grpId="0" uiExpand="1" build="p"/>
      <p:bldP spid="19"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3. Certification in the German VET system</a:t>
            </a:r>
            <a:endParaRPr lang="de-DE" noProof="0" dirty="0"/>
          </a:p>
        </p:txBody>
      </p:sp>
      <p:sp>
        <p:nvSpPr>
          <p:cNvPr id="3" name="Rechteck 2">
            <a:extLst>
              <a:ext uri="{FF2B5EF4-FFF2-40B4-BE49-F238E27FC236}">
                <a16:creationId xmlns:a16="http://schemas.microsoft.com/office/drawing/2014/main" id="{2BC7BA4F-BAD5-4085-B8E3-B46DD5169A33}"/>
              </a:ext>
            </a:extLst>
          </p:cNvPr>
          <p:cNvSpPr/>
          <p:nvPr/>
        </p:nvSpPr>
        <p:spPr>
          <a:xfrm>
            <a:off x="5217330" y="2688466"/>
            <a:ext cx="1757341" cy="461665"/>
          </a:xfrm>
          <a:prstGeom prst="rect">
            <a:avLst/>
          </a:prstGeom>
        </p:spPr>
        <p:txBody>
          <a:bodyPr wrap="none">
            <a:spAutoFit/>
          </a:bodyPr>
          <a:lstStyle/>
          <a:p>
            <a:pPr algn="ctr"/>
            <a:r>
              <a:rPr lang="de-DE" sz="2400" b="1" dirty="0"/>
              <a:t>Certification</a:t>
            </a:r>
            <a:endParaRPr lang="de-DE" dirty="0"/>
          </a:p>
        </p:txBody>
      </p:sp>
      <p:cxnSp>
        <p:nvCxnSpPr>
          <p:cNvPr id="22" name="Gerade Verbindung mit Pfeil 21">
            <a:extLst>
              <a:ext uri="{FF2B5EF4-FFF2-40B4-BE49-F238E27FC236}">
                <a16:creationId xmlns:a16="http://schemas.microsoft.com/office/drawing/2014/main" id="{62F752A5-77B7-4861-BC3A-A2CA4593929F}"/>
              </a:ext>
            </a:extLst>
          </p:cNvPr>
          <p:cNvCxnSpPr>
            <a:cxnSpLocks/>
          </p:cNvCxnSpPr>
          <p:nvPr/>
        </p:nvCxnSpPr>
        <p:spPr>
          <a:xfrm>
            <a:off x="7100500" y="3053549"/>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2A125774-9334-4692-A189-E3E65181DB47}"/>
              </a:ext>
            </a:extLst>
          </p:cNvPr>
          <p:cNvCxnSpPr>
            <a:cxnSpLocks/>
          </p:cNvCxnSpPr>
          <p:nvPr/>
        </p:nvCxnSpPr>
        <p:spPr>
          <a:xfrm flipH="1">
            <a:off x="4654200" y="3065843"/>
            <a:ext cx="434657" cy="510414"/>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9B338FB8-6C9A-43F4-B497-7DB409A6E7F1}"/>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a:off x="5369911" y="942711"/>
            <a:ext cx="1380509" cy="1800000"/>
          </a:xfrm>
          <a:prstGeom prst="rect">
            <a:avLst/>
          </a:prstGeom>
        </p:spPr>
      </p:pic>
      <p:sp>
        <p:nvSpPr>
          <p:cNvPr id="12" name="Textfeld 11">
            <a:extLst>
              <a:ext uri="{FF2B5EF4-FFF2-40B4-BE49-F238E27FC236}">
                <a16:creationId xmlns:a16="http://schemas.microsoft.com/office/drawing/2014/main" id="{4265D4F9-9A88-4D5C-B443-ACF3A0E301F5}"/>
              </a:ext>
            </a:extLst>
          </p:cNvPr>
          <p:cNvSpPr txBox="1"/>
          <p:nvPr/>
        </p:nvSpPr>
        <p:spPr>
          <a:xfrm>
            <a:off x="658810" y="1572161"/>
            <a:ext cx="7958140" cy="30777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Two basic procedures</a:t>
            </a:r>
          </a:p>
        </p:txBody>
      </p:sp>
      <p:sp>
        <p:nvSpPr>
          <p:cNvPr id="13" name="Rechteck: abgerundete Ecken 12">
            <a:extLst>
              <a:ext uri="{FF2B5EF4-FFF2-40B4-BE49-F238E27FC236}">
                <a16:creationId xmlns:a16="http://schemas.microsoft.com/office/drawing/2014/main" id="{AA5AAD10-8892-443C-97C9-37C588A1F0CE}"/>
              </a:ext>
            </a:extLst>
          </p:cNvPr>
          <p:cNvSpPr/>
          <p:nvPr/>
        </p:nvSpPr>
        <p:spPr>
          <a:xfrm>
            <a:off x="1146661" y="3605484"/>
            <a:ext cx="4854577" cy="1876154"/>
          </a:xfrm>
          <a:prstGeom prst="roundRect">
            <a:avLst>
              <a:gd name="adj" fmla="val 0"/>
            </a:avLst>
          </a:prstGeom>
          <a:noFill/>
          <a:ln>
            <a:noFill/>
          </a:ln>
        </p:spPr>
        <p:style>
          <a:lnRef idx="0">
            <a:scrgbClr r="0" g="0" b="0"/>
          </a:lnRef>
          <a:fillRef idx="0">
            <a:scrgbClr r="0" g="0" b="0"/>
          </a:fillRef>
          <a:effectRef idx="0">
            <a:scrgbClr r="0" g="0" b="0"/>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en-GB" b="1" dirty="0">
                <a:solidFill>
                  <a:schemeClr val="tx1"/>
                </a:solidFill>
              </a:rPr>
              <a:t>3.1 		</a:t>
            </a:r>
          </a:p>
          <a:p>
            <a:pPr>
              <a:lnSpc>
                <a:spcPts val="2200"/>
              </a:lnSpc>
              <a:spcAft>
                <a:spcPts val="600"/>
              </a:spcAft>
              <a:tabLst>
                <a:tab pos="360000" algn="l"/>
                <a:tab pos="540000" algn="l"/>
              </a:tabLst>
            </a:pPr>
            <a:r>
              <a:rPr lang="en-GB" b="1" dirty="0">
                <a:solidFill>
                  <a:schemeClr val="tx1"/>
                </a:solidFill>
              </a:rPr>
              <a:t>...based on regulatory requirements</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en-GB" dirty="0">
                <a:solidFill>
                  <a:prstClr val="black"/>
                </a:solidFill>
              </a:rPr>
              <a:t>State examinations</a:t>
            </a:r>
          </a:p>
          <a:p>
            <a:pPr marL="285750" indent="-285750">
              <a:lnSpc>
                <a:spcPts val="2200"/>
              </a:lnSpc>
              <a:spcAft>
                <a:spcPts val="600"/>
              </a:spcAft>
              <a:buClr>
                <a:srgbClr val="D6851B"/>
              </a:buClr>
              <a:buSzPct val="65000"/>
              <a:buFont typeface="Wingdings 3" panose="05040102010807070707" pitchFamily="18" charset="2"/>
              <a:buChar char=""/>
              <a:tabLst>
                <a:tab pos="360000" algn="l"/>
                <a:tab pos="540000" algn="l"/>
              </a:tabLst>
            </a:pPr>
            <a:r>
              <a:rPr lang="en-GB" dirty="0">
                <a:solidFill>
                  <a:prstClr val="black"/>
                </a:solidFill>
              </a:rPr>
              <a:t>Examination by the competent body based on legal/statutory requirements</a:t>
            </a:r>
          </a:p>
        </p:txBody>
      </p:sp>
      <p:sp>
        <p:nvSpPr>
          <p:cNvPr id="14" name="Rechteck: abgerundete Ecken 13">
            <a:extLst>
              <a:ext uri="{FF2B5EF4-FFF2-40B4-BE49-F238E27FC236}">
                <a16:creationId xmlns:a16="http://schemas.microsoft.com/office/drawing/2014/main" id="{EE82F2DB-3461-45D3-8588-EEC961E51F04}"/>
              </a:ext>
            </a:extLst>
          </p:cNvPr>
          <p:cNvSpPr/>
          <p:nvPr/>
        </p:nvSpPr>
        <p:spPr>
          <a:xfrm>
            <a:off x="6858000" y="3605484"/>
            <a:ext cx="4854576" cy="2047921"/>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t" anchorCtr="0">
            <a:noAutofit/>
          </a:bodyPr>
          <a:lstStyle/>
          <a:p>
            <a:pPr>
              <a:lnSpc>
                <a:spcPts val="2200"/>
              </a:lnSpc>
              <a:spcAft>
                <a:spcPts val="600"/>
              </a:spcAft>
              <a:tabLst>
                <a:tab pos="360000" algn="l"/>
                <a:tab pos="540000" algn="l"/>
              </a:tabLst>
            </a:pPr>
            <a:r>
              <a:rPr lang="en-GB" b="1" dirty="0">
                <a:solidFill>
                  <a:schemeClr val="tx1"/>
                </a:solidFill>
              </a:rPr>
              <a:t>3.2 		</a:t>
            </a:r>
          </a:p>
          <a:p>
            <a:pPr>
              <a:lnSpc>
                <a:spcPts val="2200"/>
              </a:lnSpc>
              <a:spcAft>
                <a:spcPts val="600"/>
              </a:spcAft>
              <a:tabLst>
                <a:tab pos="360000" algn="l"/>
                <a:tab pos="540000" algn="l"/>
              </a:tabLst>
            </a:pPr>
            <a:r>
              <a:rPr lang="en-GB" b="1" dirty="0">
                <a:solidFill>
                  <a:schemeClr val="tx1"/>
                </a:solidFill>
              </a:rPr>
              <a:t>… by certified/accredited organisations </a:t>
            </a:r>
            <a:br>
              <a:rPr lang="en-GB" b="1" dirty="0">
                <a:solidFill>
                  <a:schemeClr val="tx1"/>
                </a:solidFill>
              </a:rPr>
            </a:br>
            <a:r>
              <a:rPr lang="en-GB" b="1" dirty="0">
                <a:solidFill>
                  <a:schemeClr val="tx1"/>
                </a:solidFill>
              </a:rPr>
              <a:t>in the context of quality management systems</a:t>
            </a:r>
          </a:p>
          <a:p>
            <a:pPr marL="285750" lvl="0" indent="-285750">
              <a:lnSpc>
                <a:spcPts val="2200"/>
              </a:lnSpc>
              <a:spcAft>
                <a:spcPts val="600"/>
              </a:spcAft>
              <a:buClr>
                <a:srgbClr val="D6851B"/>
              </a:buClr>
              <a:buSzPct val="65000"/>
              <a:buFont typeface="Wingdings 3" panose="05040102010807070707" pitchFamily="18" charset="2"/>
              <a:buChar char=""/>
            </a:pPr>
            <a:r>
              <a:rPr lang="en-GB" dirty="0">
                <a:solidFill>
                  <a:prstClr val="black"/>
                </a:solidFill>
              </a:rPr>
              <a:t>Based on legal requirements</a:t>
            </a:r>
          </a:p>
          <a:p>
            <a:pPr marL="285750" lvl="0" indent="-285750">
              <a:lnSpc>
                <a:spcPts val="2200"/>
              </a:lnSpc>
              <a:spcAft>
                <a:spcPts val="600"/>
              </a:spcAft>
              <a:buClr>
                <a:srgbClr val="D6851B"/>
              </a:buClr>
              <a:buSzPct val="65000"/>
              <a:buFont typeface="Wingdings 3" panose="05040102010807070707" pitchFamily="18" charset="2"/>
              <a:buChar char=""/>
            </a:pPr>
            <a:r>
              <a:rPr lang="en-GB" dirty="0">
                <a:solidFill>
                  <a:prstClr val="black"/>
                </a:solidFill>
              </a:rPr>
              <a:t>Based on market requirements</a:t>
            </a:r>
          </a:p>
          <a:p>
            <a:pPr marL="285750" lvl="0" indent="-285750">
              <a:lnSpc>
                <a:spcPts val="2200"/>
              </a:lnSpc>
              <a:spcAft>
                <a:spcPts val="600"/>
              </a:spcAft>
              <a:buClr>
                <a:srgbClr val="D6851B"/>
              </a:buClr>
              <a:buSzPct val="65000"/>
              <a:buFont typeface="Wingdings 3" panose="05040102010807070707" pitchFamily="18" charset="2"/>
              <a:buChar char=""/>
            </a:pPr>
            <a:r>
              <a:rPr lang="en-GB" dirty="0">
                <a:solidFill>
                  <a:prstClr val="black"/>
                </a:solidFill>
              </a:rPr>
              <a:t>Voluntarily</a:t>
            </a:r>
          </a:p>
        </p:txBody>
      </p:sp>
    </p:spTree>
    <p:extLst>
      <p:ext uri="{BB962C8B-B14F-4D97-AF65-F5344CB8AC3E}">
        <p14:creationId xmlns:p14="http://schemas.microsoft.com/office/powerpoint/2010/main" val="428034943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up)">
                                      <p:cBhvr>
                                        <p:cTn id="15" dur="5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xEl>
                                              <p:pRg st="0" end="0"/>
                                            </p:txEl>
                                          </p:spTgt>
                                        </p:tgtEl>
                                        <p:attrNameLst>
                                          <p:attrName>style.visibility</p:attrName>
                                        </p:attrNameLst>
                                      </p:cBhvr>
                                      <p:to>
                                        <p:strVal val="visible"/>
                                      </p:to>
                                    </p:set>
                                    <p:animEffect transition="in" filter="fade">
                                      <p:cBhvr>
                                        <p:cTn id="24" dur="500"/>
                                        <p:tgtEl>
                                          <p:spTgt spid="12">
                                            <p:txEl>
                                              <p:pRg st="0" end="0"/>
                                            </p:txEl>
                                          </p:spTgt>
                                        </p:tgtEl>
                                      </p:cBhvr>
                                    </p:animEffect>
                                  </p:childTnLst>
                                </p:cTn>
                              </p:par>
                            </p:childTnLst>
                          </p:cTn>
                        </p:par>
                        <p:par>
                          <p:cTn id="25" fill="hold">
                            <p:stCondLst>
                              <p:cond delay="1000"/>
                            </p:stCondLst>
                            <p:childTnLst>
                              <p:par>
                                <p:cTn id="26" presetID="10" presetClass="entr" presetSubtype="0" fill="hold" grpId="0" nodeType="afterEffect">
                                  <p:stCondLst>
                                    <p:cond delay="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500"/>
                                        <p:tgtEl>
                                          <p:spTgt spid="13">
                                            <p:txEl>
                                              <p:pRg st="0" end="0"/>
                                            </p:txEl>
                                          </p:spTgt>
                                        </p:tgtEl>
                                      </p:cBhvr>
                                    </p:animEffect>
                                  </p:childTnLst>
                                </p:cTn>
                              </p:par>
                            </p:childTnLst>
                          </p:cTn>
                        </p:par>
                        <p:par>
                          <p:cTn id="29" fill="hold">
                            <p:stCondLst>
                              <p:cond delay="1500"/>
                            </p:stCondLst>
                            <p:childTnLst>
                              <p:par>
                                <p:cTn id="30" presetID="10" presetClass="entr" presetSubtype="0" fill="hold" grpId="0" nodeType="afterEffect">
                                  <p:stCondLst>
                                    <p:cond delay="0"/>
                                  </p:stCondLst>
                                  <p:childTnLst>
                                    <p:set>
                                      <p:cBhvr>
                                        <p:cTn id="31" dur="1" fill="hold">
                                          <p:stCondLst>
                                            <p:cond delay="0"/>
                                          </p:stCondLst>
                                        </p:cTn>
                                        <p:tgtEl>
                                          <p:spTgt spid="13">
                                            <p:txEl>
                                              <p:pRg st="1" end="1"/>
                                            </p:txEl>
                                          </p:spTgt>
                                        </p:tgtEl>
                                        <p:attrNameLst>
                                          <p:attrName>style.visibility</p:attrName>
                                        </p:attrNameLst>
                                      </p:cBhvr>
                                      <p:to>
                                        <p:strVal val="visible"/>
                                      </p:to>
                                    </p:set>
                                    <p:animEffect transition="in" filter="fade">
                                      <p:cBhvr>
                                        <p:cTn id="32" dur="500"/>
                                        <p:tgtEl>
                                          <p:spTgt spid="13">
                                            <p:txEl>
                                              <p:pRg st="1" end="1"/>
                                            </p:txEl>
                                          </p:spTgt>
                                        </p:tgtEl>
                                      </p:cBhvr>
                                    </p:animEffect>
                                  </p:childTnLst>
                                </p:cTn>
                              </p:par>
                            </p:childTnLst>
                          </p:cTn>
                        </p:par>
                        <p:par>
                          <p:cTn id="33" fill="hold">
                            <p:stCondLst>
                              <p:cond delay="2000"/>
                            </p:stCondLst>
                            <p:childTnLst>
                              <p:par>
                                <p:cTn id="34" presetID="10" presetClass="entr" presetSubtype="0" fill="hold" grpId="0" nodeType="afterEffect">
                                  <p:stCondLst>
                                    <p:cond delay="0"/>
                                  </p:stCondLst>
                                  <p:childTnLst>
                                    <p:set>
                                      <p:cBhvr>
                                        <p:cTn id="35" dur="1" fill="hold">
                                          <p:stCondLst>
                                            <p:cond delay="0"/>
                                          </p:stCondLst>
                                        </p:cTn>
                                        <p:tgtEl>
                                          <p:spTgt spid="13">
                                            <p:txEl>
                                              <p:pRg st="2" end="2"/>
                                            </p:txEl>
                                          </p:spTgt>
                                        </p:tgtEl>
                                        <p:attrNameLst>
                                          <p:attrName>style.visibility</p:attrName>
                                        </p:attrNameLst>
                                      </p:cBhvr>
                                      <p:to>
                                        <p:strVal val="visible"/>
                                      </p:to>
                                    </p:set>
                                    <p:animEffect transition="in" filter="fade">
                                      <p:cBhvr>
                                        <p:cTn id="36" dur="500"/>
                                        <p:tgtEl>
                                          <p:spTgt spid="13">
                                            <p:txEl>
                                              <p:pRg st="2" end="2"/>
                                            </p:txEl>
                                          </p:spTgt>
                                        </p:tgtEl>
                                      </p:cBhvr>
                                    </p:animEffect>
                                  </p:childTnLst>
                                </p:cTn>
                              </p:par>
                            </p:childTnLst>
                          </p:cTn>
                        </p:par>
                        <p:par>
                          <p:cTn id="37" fill="hold">
                            <p:stCondLst>
                              <p:cond delay="2500"/>
                            </p:stCondLst>
                            <p:childTnLst>
                              <p:par>
                                <p:cTn id="38" presetID="10" presetClass="entr" presetSubtype="0" fill="hold" grpId="0" nodeType="afterEffect">
                                  <p:stCondLst>
                                    <p:cond delay="0"/>
                                  </p:stCondLst>
                                  <p:childTnLst>
                                    <p:set>
                                      <p:cBhvr>
                                        <p:cTn id="39" dur="1" fill="hold">
                                          <p:stCondLst>
                                            <p:cond delay="0"/>
                                          </p:stCondLst>
                                        </p:cTn>
                                        <p:tgtEl>
                                          <p:spTgt spid="13">
                                            <p:txEl>
                                              <p:pRg st="3" end="3"/>
                                            </p:txEl>
                                          </p:spTgt>
                                        </p:tgtEl>
                                        <p:attrNameLst>
                                          <p:attrName>style.visibility</p:attrName>
                                        </p:attrNameLst>
                                      </p:cBhvr>
                                      <p:to>
                                        <p:strVal val="visible"/>
                                      </p:to>
                                    </p:set>
                                    <p:animEffect transition="in" filter="fade">
                                      <p:cBhvr>
                                        <p:cTn id="40" dur="500"/>
                                        <p:tgtEl>
                                          <p:spTgt spid="13">
                                            <p:txEl>
                                              <p:pRg st="3" end="3"/>
                                            </p:txEl>
                                          </p:spTgt>
                                        </p:tgtEl>
                                      </p:cBhvr>
                                    </p:animEffect>
                                  </p:childTnLst>
                                </p:cTn>
                              </p:par>
                            </p:childTnLst>
                          </p:cTn>
                        </p:par>
                        <p:par>
                          <p:cTn id="41" fill="hold">
                            <p:stCondLst>
                              <p:cond delay="3000"/>
                            </p:stCondLst>
                            <p:childTnLst>
                              <p:par>
                                <p:cTn id="42" presetID="10" presetClass="entr" presetSubtype="0" fill="hold" grpId="0" nodeType="afterEffect">
                                  <p:stCondLst>
                                    <p:cond delay="0"/>
                                  </p:stCondLst>
                                  <p:childTnLst>
                                    <p:set>
                                      <p:cBhvr>
                                        <p:cTn id="43" dur="1" fill="hold">
                                          <p:stCondLst>
                                            <p:cond delay="0"/>
                                          </p:stCondLst>
                                        </p:cTn>
                                        <p:tgtEl>
                                          <p:spTgt spid="14">
                                            <p:txEl>
                                              <p:pRg st="0" end="0"/>
                                            </p:txEl>
                                          </p:spTgt>
                                        </p:tgtEl>
                                        <p:attrNameLst>
                                          <p:attrName>style.visibility</p:attrName>
                                        </p:attrNameLst>
                                      </p:cBhvr>
                                      <p:to>
                                        <p:strVal val="visible"/>
                                      </p:to>
                                    </p:set>
                                    <p:animEffect transition="in" filter="fade">
                                      <p:cBhvr>
                                        <p:cTn id="44" dur="500"/>
                                        <p:tgtEl>
                                          <p:spTgt spid="14">
                                            <p:txEl>
                                              <p:pRg st="0" end="0"/>
                                            </p:txEl>
                                          </p:spTgt>
                                        </p:tgtEl>
                                      </p:cBhvr>
                                    </p:animEffect>
                                  </p:childTnLst>
                                </p:cTn>
                              </p:par>
                            </p:childTnLst>
                          </p:cTn>
                        </p:par>
                        <p:par>
                          <p:cTn id="45" fill="hold">
                            <p:stCondLst>
                              <p:cond delay="3500"/>
                            </p:stCondLst>
                            <p:childTnLst>
                              <p:par>
                                <p:cTn id="46" presetID="10" presetClass="entr" presetSubtype="0" fill="hold" grpId="0" nodeType="afterEffect">
                                  <p:stCondLst>
                                    <p:cond delay="0"/>
                                  </p:stCondLst>
                                  <p:childTnLst>
                                    <p:set>
                                      <p:cBhvr>
                                        <p:cTn id="47" dur="1" fill="hold">
                                          <p:stCondLst>
                                            <p:cond delay="0"/>
                                          </p:stCondLst>
                                        </p:cTn>
                                        <p:tgtEl>
                                          <p:spTgt spid="14">
                                            <p:txEl>
                                              <p:pRg st="1" end="1"/>
                                            </p:txEl>
                                          </p:spTgt>
                                        </p:tgtEl>
                                        <p:attrNameLst>
                                          <p:attrName>style.visibility</p:attrName>
                                        </p:attrNameLst>
                                      </p:cBhvr>
                                      <p:to>
                                        <p:strVal val="visible"/>
                                      </p:to>
                                    </p:set>
                                    <p:animEffect transition="in" filter="fade">
                                      <p:cBhvr>
                                        <p:cTn id="48" dur="500"/>
                                        <p:tgtEl>
                                          <p:spTgt spid="14">
                                            <p:txEl>
                                              <p:pRg st="1" end="1"/>
                                            </p:txEl>
                                          </p:spTgt>
                                        </p:tgtEl>
                                      </p:cBhvr>
                                    </p:animEffect>
                                  </p:childTnLst>
                                </p:cTn>
                              </p:par>
                            </p:childTnLst>
                          </p:cTn>
                        </p:par>
                        <p:par>
                          <p:cTn id="49" fill="hold">
                            <p:stCondLst>
                              <p:cond delay="4000"/>
                            </p:stCondLst>
                            <p:childTnLst>
                              <p:par>
                                <p:cTn id="50" presetID="10" presetClass="entr" presetSubtype="0" fill="hold" grpId="0" nodeType="afterEffect">
                                  <p:stCondLst>
                                    <p:cond delay="0"/>
                                  </p:stCondLst>
                                  <p:childTnLst>
                                    <p:set>
                                      <p:cBhvr>
                                        <p:cTn id="51" dur="1" fill="hold">
                                          <p:stCondLst>
                                            <p:cond delay="0"/>
                                          </p:stCondLst>
                                        </p:cTn>
                                        <p:tgtEl>
                                          <p:spTgt spid="14">
                                            <p:txEl>
                                              <p:pRg st="2" end="2"/>
                                            </p:txEl>
                                          </p:spTgt>
                                        </p:tgtEl>
                                        <p:attrNameLst>
                                          <p:attrName>style.visibility</p:attrName>
                                        </p:attrNameLst>
                                      </p:cBhvr>
                                      <p:to>
                                        <p:strVal val="visible"/>
                                      </p:to>
                                    </p:set>
                                    <p:animEffect transition="in" filter="fade">
                                      <p:cBhvr>
                                        <p:cTn id="52" dur="500"/>
                                        <p:tgtEl>
                                          <p:spTgt spid="14">
                                            <p:txEl>
                                              <p:pRg st="2" end="2"/>
                                            </p:txEl>
                                          </p:spTgt>
                                        </p:tgtEl>
                                      </p:cBhvr>
                                    </p:animEffect>
                                  </p:childTnLst>
                                </p:cTn>
                              </p:par>
                            </p:childTnLst>
                          </p:cTn>
                        </p:par>
                        <p:par>
                          <p:cTn id="53" fill="hold">
                            <p:stCondLst>
                              <p:cond delay="4500"/>
                            </p:stCondLst>
                            <p:childTnLst>
                              <p:par>
                                <p:cTn id="54" presetID="10" presetClass="entr" presetSubtype="0" fill="hold" grpId="0" nodeType="afterEffect">
                                  <p:stCondLst>
                                    <p:cond delay="0"/>
                                  </p:stCondLst>
                                  <p:childTnLst>
                                    <p:set>
                                      <p:cBhvr>
                                        <p:cTn id="55" dur="1" fill="hold">
                                          <p:stCondLst>
                                            <p:cond delay="0"/>
                                          </p:stCondLst>
                                        </p:cTn>
                                        <p:tgtEl>
                                          <p:spTgt spid="14">
                                            <p:txEl>
                                              <p:pRg st="3" end="3"/>
                                            </p:txEl>
                                          </p:spTgt>
                                        </p:tgtEl>
                                        <p:attrNameLst>
                                          <p:attrName>style.visibility</p:attrName>
                                        </p:attrNameLst>
                                      </p:cBhvr>
                                      <p:to>
                                        <p:strVal val="visible"/>
                                      </p:to>
                                    </p:set>
                                    <p:animEffect transition="in" filter="fade">
                                      <p:cBhvr>
                                        <p:cTn id="56" dur="500"/>
                                        <p:tgtEl>
                                          <p:spTgt spid="14">
                                            <p:txEl>
                                              <p:pRg st="3" end="3"/>
                                            </p:txEl>
                                          </p:spTgt>
                                        </p:tgtEl>
                                      </p:cBhvr>
                                    </p:animEffect>
                                  </p:childTnLst>
                                </p:cTn>
                              </p:par>
                            </p:childTnLst>
                          </p:cTn>
                        </p:par>
                        <p:par>
                          <p:cTn id="57" fill="hold">
                            <p:stCondLst>
                              <p:cond delay="5000"/>
                            </p:stCondLst>
                            <p:childTnLst>
                              <p:par>
                                <p:cTn id="58" presetID="10" presetClass="entr" presetSubtype="0" fill="hold" grpId="0" nodeType="afterEffect">
                                  <p:stCondLst>
                                    <p:cond delay="0"/>
                                  </p:stCondLst>
                                  <p:childTnLst>
                                    <p:set>
                                      <p:cBhvr>
                                        <p:cTn id="59" dur="1" fill="hold">
                                          <p:stCondLst>
                                            <p:cond delay="0"/>
                                          </p:stCondLst>
                                        </p:cTn>
                                        <p:tgtEl>
                                          <p:spTgt spid="14">
                                            <p:txEl>
                                              <p:pRg st="4" end="4"/>
                                            </p:txEl>
                                          </p:spTgt>
                                        </p:tgtEl>
                                        <p:attrNameLst>
                                          <p:attrName>style.visibility</p:attrName>
                                        </p:attrNameLst>
                                      </p:cBhvr>
                                      <p:to>
                                        <p:strVal val="visible"/>
                                      </p:to>
                                    </p:set>
                                    <p:animEffect transition="in" filter="fade">
                                      <p:cBhvr>
                                        <p:cTn id="60" dur="500"/>
                                        <p:tgtEl>
                                          <p:spTgt spid="1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12" grpId="0" build="p"/>
      <p:bldP spid="13" grpId="0" build="p"/>
      <p:bldP spid="14"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a:extLst>
              <a:ext uri="{FF2B5EF4-FFF2-40B4-BE49-F238E27FC236}">
                <a16:creationId xmlns:a16="http://schemas.microsoft.com/office/drawing/2014/main" id="{728FC712-CD4D-497D-987E-65BE0AB74C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40461" y="2802169"/>
            <a:ext cx="671558" cy="1289391"/>
          </a:xfrm>
          <a:prstGeom prst="rect">
            <a:avLst/>
          </a:prstGeom>
        </p:spPr>
      </p:pic>
      <p:pic>
        <p:nvPicPr>
          <p:cNvPr id="8" name="Grafik 7">
            <a:extLst>
              <a:ext uri="{FF2B5EF4-FFF2-40B4-BE49-F238E27FC236}">
                <a16:creationId xmlns:a16="http://schemas.microsoft.com/office/drawing/2014/main" id="{C9875129-DADE-4044-9E59-7BE25D786C0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743679" y="2168525"/>
            <a:ext cx="789511" cy="1515861"/>
          </a:xfrm>
          <a:prstGeom prst="rect">
            <a:avLst/>
          </a:prstGeom>
        </p:spPr>
      </p:pic>
      <p:pic>
        <p:nvPicPr>
          <p:cNvPr id="9" name="Grafik 8">
            <a:extLst>
              <a:ext uri="{FF2B5EF4-FFF2-40B4-BE49-F238E27FC236}">
                <a16:creationId xmlns:a16="http://schemas.microsoft.com/office/drawing/2014/main" id="{3B3DCF10-F4A6-40B4-9051-B42A8AF7377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90874" y="3581400"/>
            <a:ext cx="973951" cy="1869987"/>
          </a:xfrm>
          <a:prstGeom prst="rect">
            <a:avLst/>
          </a:prstGeom>
        </p:spPr>
      </p:pic>
      <p:sp>
        <p:nvSpPr>
          <p:cNvPr id="10" name="Titel 1">
            <a:extLst>
              <a:ext uri="{FF2B5EF4-FFF2-40B4-BE49-F238E27FC236}">
                <a16:creationId xmlns:a16="http://schemas.microsoft.com/office/drawing/2014/main" id="{1B197B38-8FDD-4070-B827-BD29320DC778}"/>
              </a:ext>
            </a:extLst>
          </p:cNvPr>
          <p:cNvSpPr>
            <a:spLocks noGrp="1"/>
          </p:cNvSpPr>
          <p:nvPr>
            <p:ph type="title"/>
          </p:nvPr>
        </p:nvSpPr>
        <p:spPr>
          <a:xfrm>
            <a:off x="658812" y="296863"/>
            <a:ext cx="9000000" cy="446715"/>
          </a:xfrm>
        </p:spPr>
        <p:txBody>
          <a:bodyPr>
            <a:normAutofit/>
          </a:bodyPr>
          <a:lstStyle/>
          <a:p>
            <a:r>
              <a:rPr lang="en-GB" dirty="0"/>
              <a:t>3. Certification in the German VET system</a:t>
            </a:r>
          </a:p>
        </p:txBody>
      </p:sp>
      <p:sp>
        <p:nvSpPr>
          <p:cNvPr id="11" name="Textfeld 10">
            <a:extLst>
              <a:ext uri="{FF2B5EF4-FFF2-40B4-BE49-F238E27FC236}">
                <a16:creationId xmlns:a16="http://schemas.microsoft.com/office/drawing/2014/main" id="{C52B4803-D3E5-4F8C-AAA1-A2F2AA9FF1D8}"/>
              </a:ext>
            </a:extLst>
          </p:cNvPr>
          <p:cNvSpPr txBox="1"/>
          <p:nvPr/>
        </p:nvSpPr>
        <p:spPr>
          <a:xfrm>
            <a:off x="658813" y="816225"/>
            <a:ext cx="7958140" cy="307777"/>
          </a:xfrm>
          <a:prstGeom prst="rect">
            <a:avLst/>
          </a:prstGeom>
          <a:noFill/>
        </p:spPr>
        <p:txBody>
          <a:bodyPr wrap="square" lIns="0" tIns="0" rIns="0" bIns="0" rtlCol="0">
            <a:spAutoFit/>
          </a:bodyPr>
          <a:lstStyle/>
          <a:p>
            <a:pPr>
              <a:lnSpc>
                <a:spcPts val="2400"/>
              </a:lnSpc>
              <a:spcAft>
                <a:spcPts val="1200"/>
              </a:spcAft>
            </a:pPr>
            <a:r>
              <a:rPr lang="en-GB" sz="2000" b="1" dirty="0"/>
              <a:t>3.1 Certification based on regulatory requirements</a:t>
            </a:r>
          </a:p>
        </p:txBody>
      </p:sp>
      <p:sp>
        <p:nvSpPr>
          <p:cNvPr id="12" name="Textfeld 11">
            <a:extLst>
              <a:ext uri="{FF2B5EF4-FFF2-40B4-BE49-F238E27FC236}">
                <a16:creationId xmlns:a16="http://schemas.microsoft.com/office/drawing/2014/main" id="{C6E0B913-A9FA-4050-A620-4D8FEE5B3F09}"/>
              </a:ext>
            </a:extLst>
          </p:cNvPr>
          <p:cNvSpPr txBox="1"/>
          <p:nvPr/>
        </p:nvSpPr>
        <p:spPr>
          <a:xfrm>
            <a:off x="658812" y="1369372"/>
            <a:ext cx="9000000" cy="4154984"/>
          </a:xfrm>
          <a:prstGeom prst="rect">
            <a:avLst/>
          </a:prstGeom>
          <a:noFill/>
        </p:spPr>
        <p:txBody>
          <a:bodyPr wrap="square" lIns="0" tIns="0" rIns="0" bIns="0" rtlCol="0">
            <a:spAutoFit/>
          </a:bodyPr>
          <a:lstStyle/>
          <a:p>
            <a:pPr>
              <a:lnSpc>
                <a:spcPts val="2400"/>
              </a:lnSpc>
              <a:spcAft>
                <a:spcPts val="1200"/>
              </a:spcAft>
            </a:pPr>
            <a:r>
              <a:rPr lang="en-GB" sz="2000" dirty="0">
                <a:latin typeface="+mj-lt"/>
              </a:rPr>
              <a:t>This is the common approach in the German VET system for examinations in the context of initial training and upgrading training. </a:t>
            </a:r>
            <a:br>
              <a:rPr lang="en-GB" sz="2000" dirty="0">
                <a:latin typeface="+mj-lt"/>
              </a:rPr>
            </a:br>
            <a:r>
              <a:rPr lang="en-GB" sz="2000" dirty="0">
                <a:latin typeface="+mj-lt"/>
              </a:rPr>
              <a:t>The examinations which take place are either state examinations or examinations through the “competent body”.</a:t>
            </a:r>
          </a:p>
          <a:p>
            <a:pPr>
              <a:lnSpc>
                <a:spcPts val="2400"/>
              </a:lnSpc>
              <a:spcAft>
                <a:spcPts val="1200"/>
              </a:spcAft>
            </a:pPr>
            <a:r>
              <a:rPr lang="en-GB" sz="2000" dirty="0"/>
              <a:t>The following are determined by law or through regulation:</a:t>
            </a:r>
          </a:p>
          <a:p>
            <a:pPr marL="118800" indent="-285750">
              <a:lnSpc>
                <a:spcPts val="2400"/>
              </a:lnSpc>
              <a:spcAft>
                <a:spcPts val="600"/>
              </a:spcAft>
              <a:buClr>
                <a:srgbClr val="D6851B"/>
              </a:buClr>
              <a:buSzPct val="65000"/>
              <a:buFont typeface="Wingdings 3" panose="05040102010807070707" pitchFamily="18" charset="2"/>
              <a:buChar char=""/>
            </a:pPr>
            <a:r>
              <a:rPr lang="en-GB" sz="2000" dirty="0"/>
              <a:t>Responsibility:</a:t>
            </a:r>
          </a:p>
          <a:p>
            <a:pPr marL="576000" lvl="1" indent="-285750">
              <a:lnSpc>
                <a:spcPts val="2400"/>
              </a:lnSpc>
              <a:spcAft>
                <a:spcPts val="600"/>
              </a:spcAft>
              <a:buClr>
                <a:srgbClr val="D6851B"/>
              </a:buClr>
              <a:buSzPct val="65000"/>
              <a:buFont typeface="Wingdings 3" panose="05040102010807070707" pitchFamily="18" charset="2"/>
              <a:buChar char=""/>
            </a:pPr>
            <a:r>
              <a:rPr lang="en-GB" sz="2000" dirty="0"/>
              <a:t>Examination regulation</a:t>
            </a:r>
          </a:p>
          <a:p>
            <a:pPr marL="576000" lvl="1" indent="-285750">
              <a:lnSpc>
                <a:spcPts val="2400"/>
              </a:lnSpc>
              <a:spcAft>
                <a:spcPts val="600"/>
              </a:spcAft>
              <a:buClr>
                <a:srgbClr val="D6851B"/>
              </a:buClr>
              <a:buSzPct val="65000"/>
              <a:buFont typeface="Wingdings 3" panose="05040102010807070707" pitchFamily="18" charset="2"/>
              <a:buChar char=""/>
            </a:pPr>
            <a:r>
              <a:rPr lang="en-GB" sz="2000" dirty="0"/>
              <a:t>Examination organisation</a:t>
            </a:r>
          </a:p>
          <a:p>
            <a:pPr marL="118800" indent="-285750">
              <a:lnSpc>
                <a:spcPts val="2400"/>
              </a:lnSpc>
              <a:spcAft>
                <a:spcPts val="600"/>
              </a:spcAft>
              <a:buClr>
                <a:srgbClr val="D6851B"/>
              </a:buClr>
              <a:buSzPct val="65000"/>
              <a:buFont typeface="Wingdings 3" panose="05040102010807070707" pitchFamily="18" charset="2"/>
              <a:buChar char=""/>
            </a:pPr>
            <a:r>
              <a:rPr lang="en-GB" sz="2000" dirty="0"/>
              <a:t>Examination board</a:t>
            </a:r>
          </a:p>
          <a:p>
            <a:pPr marL="118800" indent="-285750">
              <a:lnSpc>
                <a:spcPts val="2400"/>
              </a:lnSpc>
              <a:spcAft>
                <a:spcPts val="600"/>
              </a:spcAft>
              <a:buClr>
                <a:srgbClr val="D6851B"/>
              </a:buClr>
              <a:buSzPct val="65000"/>
              <a:buFont typeface="Wingdings 3" panose="05040102010807070707" pitchFamily="18" charset="2"/>
              <a:buChar char=""/>
            </a:pPr>
            <a:r>
              <a:rPr lang="en-GB" sz="2000" dirty="0"/>
              <a:t>Examination requirements and admissions</a:t>
            </a:r>
          </a:p>
          <a:p>
            <a:pPr marL="118800" indent="-285750">
              <a:lnSpc>
                <a:spcPts val="2400"/>
              </a:lnSpc>
              <a:spcAft>
                <a:spcPts val="600"/>
              </a:spcAft>
              <a:buClr>
                <a:srgbClr val="D6851B"/>
              </a:buClr>
              <a:buSzPct val="65000"/>
              <a:buFont typeface="Wingdings 3" panose="05040102010807070707" pitchFamily="18" charset="2"/>
              <a:buChar char=""/>
            </a:pPr>
            <a:r>
              <a:rPr lang="en-GB" sz="2000" dirty="0"/>
              <a:t>Procedures and processes</a:t>
            </a:r>
          </a:p>
          <a:p>
            <a:pPr marL="118800" indent="-285750">
              <a:lnSpc>
                <a:spcPts val="2400"/>
              </a:lnSpc>
              <a:spcAft>
                <a:spcPts val="600"/>
              </a:spcAft>
              <a:buClr>
                <a:srgbClr val="D6851B"/>
              </a:buClr>
              <a:buSzPct val="65000"/>
              <a:buFont typeface="Wingdings 3" panose="05040102010807070707" pitchFamily="18" charset="2"/>
              <a:buChar char=""/>
            </a:pPr>
            <a:r>
              <a:rPr lang="en-GB" sz="2000" dirty="0"/>
              <a:t>Best practices</a:t>
            </a:r>
          </a:p>
        </p:txBody>
      </p:sp>
    </p:spTree>
    <p:extLst>
      <p:ext uri="{BB962C8B-B14F-4D97-AF65-F5344CB8AC3E}">
        <p14:creationId xmlns:p14="http://schemas.microsoft.com/office/powerpoint/2010/main" val="112312730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5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500"/>
                                        <p:tgtEl>
                                          <p:spTgt spid="8"/>
                                        </p:tgtEl>
                                      </p:cBhvr>
                                    </p:animEffect>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11">
                                            <p:txEl>
                                              <p:pRg st="0" end="0"/>
                                            </p:txEl>
                                          </p:spTgt>
                                        </p:tgtEl>
                                        <p:attrNameLst>
                                          <p:attrName>style.visibility</p:attrName>
                                        </p:attrNameLst>
                                      </p:cBhvr>
                                      <p:to>
                                        <p:strVal val="visible"/>
                                      </p:to>
                                    </p:set>
                                    <p:animEffect transition="in" filter="fade">
                                      <p:cBhvr>
                                        <p:cTn id="17" dur="1000"/>
                                        <p:tgtEl>
                                          <p:spTgt spid="11">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xEl>
                                              <p:pRg st="1" end="1"/>
                                            </p:txEl>
                                          </p:spTgt>
                                        </p:tgtEl>
                                        <p:attrNameLst>
                                          <p:attrName>style.visibility</p:attrName>
                                        </p:attrNameLst>
                                      </p:cBhvr>
                                      <p:to>
                                        <p:strVal val="visible"/>
                                      </p:to>
                                    </p:set>
                                    <p:animEffect transition="in" filter="fade">
                                      <p:cBhvr>
                                        <p:cTn id="27" dur="500"/>
                                        <p:tgtEl>
                                          <p:spTgt spid="12">
                                            <p:txEl>
                                              <p:pRg st="1" end="1"/>
                                            </p:txEl>
                                          </p:spTgt>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12">
                                            <p:txEl>
                                              <p:pRg st="2" end="2"/>
                                            </p:txEl>
                                          </p:spTgt>
                                        </p:tgtEl>
                                        <p:attrNameLst>
                                          <p:attrName>style.visibility</p:attrName>
                                        </p:attrNameLst>
                                      </p:cBhvr>
                                      <p:to>
                                        <p:strVal val="visible"/>
                                      </p:to>
                                    </p:set>
                                    <p:animEffect transition="in" filter="fade">
                                      <p:cBhvr>
                                        <p:cTn id="31" dur="500"/>
                                        <p:tgtEl>
                                          <p:spTgt spid="12">
                                            <p:txEl>
                                              <p:pRg st="2" end="2"/>
                                            </p:txEl>
                                          </p:spTgt>
                                        </p:tgtEl>
                                      </p:cBhvr>
                                    </p:animEffect>
                                  </p:childTnLst>
                                </p:cTn>
                              </p:par>
                            </p:childTnLst>
                          </p:cTn>
                        </p:par>
                        <p:par>
                          <p:cTn id="32" fill="hold">
                            <p:stCondLst>
                              <p:cond delay="1000"/>
                            </p:stCondLst>
                            <p:childTnLst>
                              <p:par>
                                <p:cTn id="33" presetID="10" presetClass="entr" presetSubtype="0" fill="hold" grpId="0" nodeType="afterEffect">
                                  <p:stCondLst>
                                    <p:cond delay="0"/>
                                  </p:stCondLst>
                                  <p:childTnLst>
                                    <p:set>
                                      <p:cBhvr>
                                        <p:cTn id="34" dur="1" fill="hold">
                                          <p:stCondLst>
                                            <p:cond delay="0"/>
                                          </p:stCondLst>
                                        </p:cTn>
                                        <p:tgtEl>
                                          <p:spTgt spid="12">
                                            <p:txEl>
                                              <p:pRg st="3" end="3"/>
                                            </p:txEl>
                                          </p:spTgt>
                                        </p:tgtEl>
                                        <p:attrNameLst>
                                          <p:attrName>style.visibility</p:attrName>
                                        </p:attrNameLst>
                                      </p:cBhvr>
                                      <p:to>
                                        <p:strVal val="visible"/>
                                      </p:to>
                                    </p:set>
                                    <p:animEffect transition="in" filter="fade">
                                      <p:cBhvr>
                                        <p:cTn id="35" dur="500"/>
                                        <p:tgtEl>
                                          <p:spTgt spid="12">
                                            <p:txEl>
                                              <p:pRg st="3" end="3"/>
                                            </p:txEl>
                                          </p:spTgt>
                                        </p:tgtEl>
                                      </p:cBhvr>
                                    </p:animEffect>
                                  </p:childTnLst>
                                </p:cTn>
                              </p:par>
                            </p:childTnLst>
                          </p:cTn>
                        </p:par>
                        <p:par>
                          <p:cTn id="36" fill="hold">
                            <p:stCondLst>
                              <p:cond delay="1500"/>
                            </p:stCondLst>
                            <p:childTnLst>
                              <p:par>
                                <p:cTn id="37" presetID="10" presetClass="entr" presetSubtype="0" fill="hold" grpId="0" nodeType="afterEffect">
                                  <p:stCondLst>
                                    <p:cond delay="0"/>
                                  </p:stCondLst>
                                  <p:childTnLst>
                                    <p:set>
                                      <p:cBhvr>
                                        <p:cTn id="38" dur="1" fill="hold">
                                          <p:stCondLst>
                                            <p:cond delay="0"/>
                                          </p:stCondLst>
                                        </p:cTn>
                                        <p:tgtEl>
                                          <p:spTgt spid="12">
                                            <p:txEl>
                                              <p:pRg st="4" end="4"/>
                                            </p:txEl>
                                          </p:spTgt>
                                        </p:tgtEl>
                                        <p:attrNameLst>
                                          <p:attrName>style.visibility</p:attrName>
                                        </p:attrNameLst>
                                      </p:cBhvr>
                                      <p:to>
                                        <p:strVal val="visible"/>
                                      </p:to>
                                    </p:set>
                                    <p:animEffect transition="in" filter="fade">
                                      <p:cBhvr>
                                        <p:cTn id="39" dur="500"/>
                                        <p:tgtEl>
                                          <p:spTgt spid="12">
                                            <p:txEl>
                                              <p:pRg st="4" end="4"/>
                                            </p:txEl>
                                          </p:spTgt>
                                        </p:tgtEl>
                                      </p:cBhvr>
                                    </p:animEffect>
                                  </p:childTnLst>
                                </p:cTn>
                              </p:par>
                            </p:childTnLst>
                          </p:cTn>
                        </p:par>
                        <p:par>
                          <p:cTn id="40" fill="hold">
                            <p:stCondLst>
                              <p:cond delay="2000"/>
                            </p:stCondLst>
                            <p:childTnLst>
                              <p:par>
                                <p:cTn id="41" presetID="10" presetClass="entr" presetSubtype="0" fill="hold" grpId="0" nodeType="afterEffect">
                                  <p:stCondLst>
                                    <p:cond delay="0"/>
                                  </p:stCondLst>
                                  <p:childTnLst>
                                    <p:set>
                                      <p:cBhvr>
                                        <p:cTn id="42" dur="1" fill="hold">
                                          <p:stCondLst>
                                            <p:cond delay="0"/>
                                          </p:stCondLst>
                                        </p:cTn>
                                        <p:tgtEl>
                                          <p:spTgt spid="12">
                                            <p:txEl>
                                              <p:pRg st="5" end="5"/>
                                            </p:txEl>
                                          </p:spTgt>
                                        </p:tgtEl>
                                        <p:attrNameLst>
                                          <p:attrName>style.visibility</p:attrName>
                                        </p:attrNameLst>
                                      </p:cBhvr>
                                      <p:to>
                                        <p:strVal val="visible"/>
                                      </p:to>
                                    </p:set>
                                    <p:animEffect transition="in" filter="fade">
                                      <p:cBhvr>
                                        <p:cTn id="43" dur="500"/>
                                        <p:tgtEl>
                                          <p:spTgt spid="12">
                                            <p:txEl>
                                              <p:pRg st="5" end="5"/>
                                            </p:txEl>
                                          </p:spTgt>
                                        </p:tgtEl>
                                      </p:cBhvr>
                                    </p:animEffect>
                                  </p:childTnLst>
                                </p:cTn>
                              </p:par>
                            </p:childTnLst>
                          </p:cTn>
                        </p:par>
                        <p:par>
                          <p:cTn id="44" fill="hold">
                            <p:stCondLst>
                              <p:cond delay="2500"/>
                            </p:stCondLst>
                            <p:childTnLst>
                              <p:par>
                                <p:cTn id="45" presetID="10" presetClass="entr" presetSubtype="0" fill="hold" grpId="0" nodeType="afterEffect">
                                  <p:stCondLst>
                                    <p:cond delay="0"/>
                                  </p:stCondLst>
                                  <p:childTnLst>
                                    <p:set>
                                      <p:cBhvr>
                                        <p:cTn id="46" dur="1" fill="hold">
                                          <p:stCondLst>
                                            <p:cond delay="0"/>
                                          </p:stCondLst>
                                        </p:cTn>
                                        <p:tgtEl>
                                          <p:spTgt spid="12">
                                            <p:txEl>
                                              <p:pRg st="6" end="6"/>
                                            </p:txEl>
                                          </p:spTgt>
                                        </p:tgtEl>
                                        <p:attrNameLst>
                                          <p:attrName>style.visibility</p:attrName>
                                        </p:attrNameLst>
                                      </p:cBhvr>
                                      <p:to>
                                        <p:strVal val="visible"/>
                                      </p:to>
                                    </p:set>
                                    <p:animEffect transition="in" filter="fade">
                                      <p:cBhvr>
                                        <p:cTn id="47" dur="500"/>
                                        <p:tgtEl>
                                          <p:spTgt spid="12">
                                            <p:txEl>
                                              <p:pRg st="6" end="6"/>
                                            </p:txEl>
                                          </p:spTgt>
                                        </p:tgtEl>
                                      </p:cBhvr>
                                    </p:animEffect>
                                  </p:childTnLst>
                                </p:cTn>
                              </p:par>
                            </p:childTnLst>
                          </p:cTn>
                        </p:par>
                        <p:par>
                          <p:cTn id="48" fill="hold">
                            <p:stCondLst>
                              <p:cond delay="3000"/>
                            </p:stCondLst>
                            <p:childTnLst>
                              <p:par>
                                <p:cTn id="49" presetID="10" presetClass="entr" presetSubtype="0" fill="hold" grpId="0" nodeType="afterEffect">
                                  <p:stCondLst>
                                    <p:cond delay="0"/>
                                  </p:stCondLst>
                                  <p:childTnLst>
                                    <p:set>
                                      <p:cBhvr>
                                        <p:cTn id="50" dur="1" fill="hold">
                                          <p:stCondLst>
                                            <p:cond delay="0"/>
                                          </p:stCondLst>
                                        </p:cTn>
                                        <p:tgtEl>
                                          <p:spTgt spid="12">
                                            <p:txEl>
                                              <p:pRg st="7" end="7"/>
                                            </p:txEl>
                                          </p:spTgt>
                                        </p:tgtEl>
                                        <p:attrNameLst>
                                          <p:attrName>style.visibility</p:attrName>
                                        </p:attrNameLst>
                                      </p:cBhvr>
                                      <p:to>
                                        <p:strVal val="visible"/>
                                      </p:to>
                                    </p:set>
                                    <p:animEffect transition="in" filter="fade">
                                      <p:cBhvr>
                                        <p:cTn id="51" dur="500"/>
                                        <p:tgtEl>
                                          <p:spTgt spid="12">
                                            <p:txEl>
                                              <p:pRg st="7" end="7"/>
                                            </p:txEl>
                                          </p:spTgt>
                                        </p:tgtEl>
                                      </p:cBhvr>
                                    </p:animEffect>
                                  </p:childTnLst>
                                </p:cTn>
                              </p:par>
                            </p:childTnLst>
                          </p:cTn>
                        </p:par>
                        <p:par>
                          <p:cTn id="52" fill="hold">
                            <p:stCondLst>
                              <p:cond delay="3500"/>
                            </p:stCondLst>
                            <p:childTnLst>
                              <p:par>
                                <p:cTn id="53" presetID="10" presetClass="entr" presetSubtype="0" fill="hold" grpId="0" nodeType="afterEffect">
                                  <p:stCondLst>
                                    <p:cond delay="0"/>
                                  </p:stCondLst>
                                  <p:childTnLst>
                                    <p:set>
                                      <p:cBhvr>
                                        <p:cTn id="54" dur="1" fill="hold">
                                          <p:stCondLst>
                                            <p:cond delay="0"/>
                                          </p:stCondLst>
                                        </p:cTn>
                                        <p:tgtEl>
                                          <p:spTgt spid="12">
                                            <p:txEl>
                                              <p:pRg st="8" end="8"/>
                                            </p:txEl>
                                          </p:spTgt>
                                        </p:tgtEl>
                                        <p:attrNameLst>
                                          <p:attrName>style.visibility</p:attrName>
                                        </p:attrNameLst>
                                      </p:cBhvr>
                                      <p:to>
                                        <p:strVal val="visible"/>
                                      </p:to>
                                    </p:set>
                                    <p:animEffect transition="in" filter="fade">
                                      <p:cBhvr>
                                        <p:cTn id="55" dur="500"/>
                                        <p:tgtEl>
                                          <p:spTgt spid="1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12"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en-GB" dirty="0"/>
              <a:t>3. Certification in the German VET system</a:t>
            </a: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nvPr>
        </p:nvGraphicFramePr>
        <p:xfrm>
          <a:off x="620712" y="1302432"/>
          <a:ext cx="11053763" cy="825600"/>
        </p:xfrm>
        <a:graphic>
          <a:graphicData uri="http://schemas.openxmlformats.org/drawingml/2006/table">
            <a:tbl>
              <a:tblPr firstRow="1" bandRow="1">
                <a:tableStyleId>{5C22544A-7EE6-4342-B048-85BDC9FD1C3A}</a:tableStyleId>
              </a:tblPr>
              <a:tblGrid>
                <a:gridCol w="3873706">
                  <a:extLst>
                    <a:ext uri="{9D8B030D-6E8A-4147-A177-3AD203B41FA5}">
                      <a16:colId xmlns:a16="http://schemas.microsoft.com/office/drawing/2014/main" val="3158527786"/>
                    </a:ext>
                  </a:extLst>
                </a:gridCol>
                <a:gridCol w="2857128">
                  <a:extLst>
                    <a:ext uri="{9D8B030D-6E8A-4147-A177-3AD203B41FA5}">
                      <a16:colId xmlns:a16="http://schemas.microsoft.com/office/drawing/2014/main" val="3889539505"/>
                    </a:ext>
                  </a:extLst>
                </a:gridCol>
                <a:gridCol w="4322929">
                  <a:extLst>
                    <a:ext uri="{9D8B030D-6E8A-4147-A177-3AD203B41FA5}">
                      <a16:colId xmlns:a16="http://schemas.microsoft.com/office/drawing/2014/main" val="3860743000"/>
                    </a:ext>
                  </a:extLst>
                </a:gridCol>
              </a:tblGrid>
              <a:tr h="746721">
                <a:tc>
                  <a:txBody>
                    <a:bodyPr/>
                    <a:lstStyle/>
                    <a:p>
                      <a:pPr>
                        <a:spcAft>
                          <a:spcPts val="600"/>
                        </a:spcAft>
                      </a:pPr>
                      <a:r>
                        <a:rPr lang="en-GB" sz="2000" b="0" dirty="0"/>
                        <a:t>Occupation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en-GB" sz="2000" b="0" baseline="0" dirty="0"/>
                        <a:t>Training or further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en-GB" sz="2000" b="0" dirty="0"/>
                        <a:t>Regulatory requirements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816225"/>
            <a:ext cx="7958140" cy="307777"/>
          </a:xfrm>
          <a:prstGeom prst="rect">
            <a:avLst/>
          </a:prstGeom>
          <a:noFill/>
        </p:spPr>
        <p:txBody>
          <a:bodyPr wrap="square" lIns="0" tIns="0" rIns="0" bIns="0" rtlCol="0">
            <a:spAutoFit/>
          </a:bodyPr>
          <a:lstStyle/>
          <a:p>
            <a:r>
              <a:rPr lang="en-GB" sz="2000" b="1" dirty="0"/>
              <a:t>Examples of state examinations</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nvPr>
        </p:nvGraphicFramePr>
        <p:xfrm>
          <a:off x="620711" y="2055868"/>
          <a:ext cx="11053763" cy="103896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900732795"/>
                    </a:ext>
                  </a:extLst>
                </a:gridCol>
                <a:gridCol w="2857128">
                  <a:extLst>
                    <a:ext uri="{9D8B030D-6E8A-4147-A177-3AD203B41FA5}">
                      <a16:colId xmlns:a16="http://schemas.microsoft.com/office/drawing/2014/main" val="402788072"/>
                    </a:ext>
                  </a:extLst>
                </a:gridCol>
                <a:gridCol w="4322929">
                  <a:extLst>
                    <a:ext uri="{9D8B030D-6E8A-4147-A177-3AD203B41FA5}">
                      <a16:colId xmlns:a16="http://schemas.microsoft.com/office/drawing/2014/main" val="3218233322"/>
                    </a:ext>
                  </a:extLst>
                </a:gridCol>
              </a:tblGrid>
              <a:tr h="813600">
                <a:tc>
                  <a:txBody>
                    <a:bodyPr/>
                    <a:lstStyle/>
                    <a:p>
                      <a:pPr>
                        <a:spcAft>
                          <a:spcPts val="600"/>
                        </a:spcAft>
                      </a:pPr>
                      <a:endParaRPr lang="en-GB" sz="1800" dirty="0"/>
                    </a:p>
                    <a:p>
                      <a:pPr>
                        <a:spcAft>
                          <a:spcPts val="600"/>
                        </a:spcAft>
                      </a:pPr>
                      <a:r>
                        <a:rPr lang="en-GB" sz="1800" dirty="0"/>
                        <a:t>General nurse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endParaRPr lang="en-GB" sz="1800" dirty="0"/>
                    </a:p>
                    <a:p>
                      <a:pPr>
                        <a:spcAft>
                          <a:spcPts val="600"/>
                        </a:spcAft>
                      </a:pPr>
                      <a:r>
                        <a:rPr lang="en-GB" sz="1800" dirty="0"/>
                        <a:t>Initial VET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en-GB" sz="1800" dirty="0"/>
                        <a:t>Law concerning nursing professions - Training and Examination Regulations for the Nursing Professions (PflAPrV)</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nvPr>
        </p:nvGraphicFramePr>
        <p:xfrm>
          <a:off x="620711" y="3101543"/>
          <a:ext cx="11053763" cy="545424"/>
        </p:xfrm>
        <a:graphic>
          <a:graphicData uri="http://schemas.openxmlformats.org/drawingml/2006/table">
            <a:tbl>
              <a:tblPr>
                <a:tableStyleId>{073A0DAA-6AF3-43AB-8588-CEC1D06C72B9}</a:tableStyleId>
              </a:tblPr>
              <a:tblGrid>
                <a:gridCol w="3873706">
                  <a:extLst>
                    <a:ext uri="{9D8B030D-6E8A-4147-A177-3AD203B41FA5}">
                      <a16:colId xmlns:a16="http://schemas.microsoft.com/office/drawing/2014/main" val="2209662251"/>
                    </a:ext>
                  </a:extLst>
                </a:gridCol>
                <a:gridCol w="2857128">
                  <a:extLst>
                    <a:ext uri="{9D8B030D-6E8A-4147-A177-3AD203B41FA5}">
                      <a16:colId xmlns:a16="http://schemas.microsoft.com/office/drawing/2014/main" val="3499442068"/>
                    </a:ext>
                  </a:extLst>
                </a:gridCol>
                <a:gridCol w="4322929">
                  <a:extLst>
                    <a:ext uri="{9D8B030D-6E8A-4147-A177-3AD203B41FA5}">
                      <a16:colId xmlns:a16="http://schemas.microsoft.com/office/drawing/2014/main" val="3926359823"/>
                    </a:ext>
                  </a:extLst>
                </a:gridCol>
              </a:tblGrid>
              <a:tr h="545424">
                <a:tc>
                  <a:txBody>
                    <a:bodyPr/>
                    <a:lstStyle/>
                    <a:p>
                      <a:pPr>
                        <a:spcAft>
                          <a:spcPts val="600"/>
                        </a:spcAft>
                      </a:pPr>
                      <a:r>
                        <a:rPr lang="en-GB" sz="1800" dirty="0"/>
                        <a:t>Chemical technical assistant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en-GB" sz="1800" dirty="0"/>
                        <a:t>Initial VET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en-GB" sz="1800" dirty="0"/>
                        <a:t>Regulations in federal state law</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nvPr>
        </p:nvGraphicFramePr>
        <p:xfrm>
          <a:off x="620710" y="3653682"/>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2427689656"/>
                    </a:ext>
                  </a:extLst>
                </a:gridCol>
                <a:gridCol w="2857128">
                  <a:extLst>
                    <a:ext uri="{9D8B030D-6E8A-4147-A177-3AD203B41FA5}">
                      <a16:colId xmlns:a16="http://schemas.microsoft.com/office/drawing/2014/main" val="244146992"/>
                    </a:ext>
                  </a:extLst>
                </a:gridCol>
                <a:gridCol w="4322929">
                  <a:extLst>
                    <a:ext uri="{9D8B030D-6E8A-4147-A177-3AD203B41FA5}">
                      <a16:colId xmlns:a16="http://schemas.microsoft.com/office/drawing/2014/main" val="3969349137"/>
                    </a:ext>
                  </a:extLst>
                </a:gridCol>
              </a:tblGrid>
              <a:tr h="487055">
                <a:tc>
                  <a:txBody>
                    <a:bodyPr/>
                    <a:lstStyle/>
                    <a:p>
                      <a:pPr>
                        <a:spcAft>
                          <a:spcPts val="600"/>
                        </a:spcAft>
                      </a:pPr>
                      <a:r>
                        <a:rPr lang="en-GB" sz="1800" dirty="0"/>
                        <a:t>State-certified technician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pPr>
                        <a:spcAft>
                          <a:spcPts val="600"/>
                        </a:spcAft>
                      </a:pPr>
                      <a:r>
                        <a:rPr lang="en-GB" sz="1800" dirty="0"/>
                        <a:t>Advanced vocational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pPr>
                        <a:spcAft>
                          <a:spcPts val="600"/>
                        </a:spcAft>
                      </a:pPr>
                      <a:r>
                        <a:rPr lang="en-GB" sz="1800" dirty="0"/>
                        <a:t>Regulations in federal state law</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graphicFrame>
        <p:nvGraphicFramePr>
          <p:cNvPr id="15" name="Tabelle 14">
            <a:extLst>
              <a:ext uri="{FF2B5EF4-FFF2-40B4-BE49-F238E27FC236}">
                <a16:creationId xmlns:a16="http://schemas.microsoft.com/office/drawing/2014/main" id="{BFA2B9E2-D460-4D0B-8569-0521B9D7B047}"/>
              </a:ext>
            </a:extLst>
          </p:cNvPr>
          <p:cNvGraphicFramePr>
            <a:graphicFrameLocks noGrp="1"/>
          </p:cNvGraphicFramePr>
          <p:nvPr>
            <p:extLst/>
          </p:nvPr>
        </p:nvGraphicFramePr>
        <p:xfrm>
          <a:off x="620713" y="4425037"/>
          <a:ext cx="11053763" cy="764640"/>
        </p:xfrm>
        <a:graphic>
          <a:graphicData uri="http://schemas.openxmlformats.org/drawingml/2006/table">
            <a:tbl>
              <a:tblPr>
                <a:tableStyleId>{5C22544A-7EE6-4342-B048-85BDC9FD1C3A}</a:tableStyleId>
              </a:tblPr>
              <a:tblGrid>
                <a:gridCol w="3873706">
                  <a:extLst>
                    <a:ext uri="{9D8B030D-6E8A-4147-A177-3AD203B41FA5}">
                      <a16:colId xmlns:a16="http://schemas.microsoft.com/office/drawing/2014/main" val="1737127102"/>
                    </a:ext>
                  </a:extLst>
                </a:gridCol>
                <a:gridCol w="2857128">
                  <a:extLst>
                    <a:ext uri="{9D8B030D-6E8A-4147-A177-3AD203B41FA5}">
                      <a16:colId xmlns:a16="http://schemas.microsoft.com/office/drawing/2014/main" val="1242755525"/>
                    </a:ext>
                  </a:extLst>
                </a:gridCol>
                <a:gridCol w="4322929">
                  <a:extLst>
                    <a:ext uri="{9D8B030D-6E8A-4147-A177-3AD203B41FA5}">
                      <a16:colId xmlns:a16="http://schemas.microsoft.com/office/drawing/2014/main" val="1777099708"/>
                    </a:ext>
                  </a:extLst>
                </a:gridCol>
              </a:tblGrid>
              <a:tr h="697592">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t>State-certified business specialist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a:spcAft>
                          <a:spcPts val="600"/>
                        </a:spcAft>
                      </a:pPr>
                      <a:r>
                        <a:rPr lang="en-GB" sz="1800" dirty="0"/>
                        <a:t>Advanced vocational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800" dirty="0"/>
                        <a:t>Regulations in federal state law</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957417420"/>
                  </a:ext>
                </a:extLst>
              </a:tr>
            </a:tbl>
          </a:graphicData>
        </a:graphic>
      </p:graphicFrame>
    </p:spTree>
    <p:extLst>
      <p:ext uri="{BB962C8B-B14F-4D97-AF65-F5344CB8AC3E}">
        <p14:creationId xmlns:p14="http://schemas.microsoft.com/office/powerpoint/2010/main" val="41583153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par>
                          <p:cTn id="25" fill="hold">
                            <p:stCondLst>
                              <p:cond delay="4000"/>
                            </p:stCondLst>
                            <p:childTnLst>
                              <p:par>
                                <p:cTn id="26" presetID="10" presetClass="entr" presetSubtype="0"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noAutofit/>
          </a:bodyPr>
          <a:lstStyle/>
          <a:p>
            <a:r>
              <a:rPr lang="en-GB" dirty="0"/>
              <a:t>3. Certification in the German VET system</a:t>
            </a:r>
          </a:p>
        </p:txBody>
      </p:sp>
      <p:graphicFrame>
        <p:nvGraphicFramePr>
          <p:cNvPr id="10" name="Tabelle 9">
            <a:extLst>
              <a:ext uri="{FF2B5EF4-FFF2-40B4-BE49-F238E27FC236}">
                <a16:creationId xmlns:a16="http://schemas.microsoft.com/office/drawing/2014/main" id="{71A9F1C3-3270-4A29-92FD-6E3E1D80074D}"/>
              </a:ext>
            </a:extLst>
          </p:cNvPr>
          <p:cNvGraphicFramePr>
            <a:graphicFrameLocks noGrp="1"/>
          </p:cNvGraphicFramePr>
          <p:nvPr>
            <p:extLst/>
          </p:nvPr>
        </p:nvGraphicFramePr>
        <p:xfrm>
          <a:off x="620711" y="1283855"/>
          <a:ext cx="11053763" cy="825600"/>
        </p:xfrm>
        <a:graphic>
          <a:graphicData uri="http://schemas.openxmlformats.org/drawingml/2006/table">
            <a:tbl>
              <a:tblPr firstRow="1" bandRow="1">
                <a:tableStyleId>{5C22544A-7EE6-4342-B048-85BDC9FD1C3A}</a:tableStyleId>
              </a:tblPr>
              <a:tblGrid>
                <a:gridCol w="2706688">
                  <a:extLst>
                    <a:ext uri="{9D8B030D-6E8A-4147-A177-3AD203B41FA5}">
                      <a16:colId xmlns:a16="http://schemas.microsoft.com/office/drawing/2014/main" val="3158527786"/>
                    </a:ext>
                  </a:extLst>
                </a:gridCol>
                <a:gridCol w="2730500">
                  <a:extLst>
                    <a:ext uri="{9D8B030D-6E8A-4147-A177-3AD203B41FA5}">
                      <a16:colId xmlns:a16="http://schemas.microsoft.com/office/drawing/2014/main" val="3889539505"/>
                    </a:ext>
                  </a:extLst>
                </a:gridCol>
                <a:gridCol w="5616575">
                  <a:extLst>
                    <a:ext uri="{9D8B030D-6E8A-4147-A177-3AD203B41FA5}">
                      <a16:colId xmlns:a16="http://schemas.microsoft.com/office/drawing/2014/main" val="3860743000"/>
                    </a:ext>
                  </a:extLst>
                </a:gridCol>
              </a:tblGrid>
              <a:tr h="734818">
                <a:tc>
                  <a:txBody>
                    <a:bodyPr/>
                    <a:lstStyle/>
                    <a:p>
                      <a:pPr>
                        <a:spcAft>
                          <a:spcPts val="600"/>
                        </a:spcAft>
                      </a:pPr>
                      <a:r>
                        <a:rPr lang="en-GB" sz="2000" b="0" dirty="0"/>
                        <a:t>Occupation</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en-GB" sz="2000" b="0" baseline="0" dirty="0"/>
                        <a:t>Training or further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tc>
                  <a:txBody>
                    <a:bodyPr/>
                    <a:lstStyle/>
                    <a:p>
                      <a:pPr>
                        <a:spcAft>
                          <a:spcPts val="600"/>
                        </a:spcAft>
                      </a:pPr>
                      <a:r>
                        <a:rPr lang="en-GB" sz="2000" b="0" dirty="0"/>
                        <a:t>Regulatory requirements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solidFill>
                  </a:tcPr>
                </a:tc>
                <a:extLst>
                  <a:ext uri="{0D108BD9-81ED-4DB2-BD59-A6C34878D82A}">
                    <a16:rowId xmlns:a16="http://schemas.microsoft.com/office/drawing/2014/main" val="3789026803"/>
                  </a:ext>
                </a:extLst>
              </a:tr>
            </a:tbl>
          </a:graphicData>
        </a:graphic>
      </p:graphicFrame>
      <p:sp>
        <p:nvSpPr>
          <p:cNvPr id="11" name="Textfeld 10">
            <a:extLst>
              <a:ext uri="{FF2B5EF4-FFF2-40B4-BE49-F238E27FC236}">
                <a16:creationId xmlns:a16="http://schemas.microsoft.com/office/drawing/2014/main" id="{658743AF-8075-4B64-A608-63719A8CD87A}"/>
              </a:ext>
            </a:extLst>
          </p:cNvPr>
          <p:cNvSpPr txBox="1"/>
          <p:nvPr/>
        </p:nvSpPr>
        <p:spPr>
          <a:xfrm>
            <a:off x="658813" y="816225"/>
            <a:ext cx="7958140" cy="307777"/>
          </a:xfrm>
          <a:prstGeom prst="rect">
            <a:avLst/>
          </a:prstGeom>
          <a:noFill/>
        </p:spPr>
        <p:txBody>
          <a:bodyPr wrap="square" lIns="0" tIns="0" rIns="0" bIns="0" rtlCol="0">
            <a:spAutoFit/>
          </a:bodyPr>
          <a:lstStyle/>
          <a:p>
            <a:r>
              <a:rPr lang="en-GB" sz="2000" b="1" dirty="0"/>
              <a:t>Examples of examinations conducted by the competent body</a:t>
            </a:r>
          </a:p>
        </p:txBody>
      </p:sp>
      <p:graphicFrame>
        <p:nvGraphicFramePr>
          <p:cNvPr id="7" name="Tabelle 6">
            <a:extLst>
              <a:ext uri="{FF2B5EF4-FFF2-40B4-BE49-F238E27FC236}">
                <a16:creationId xmlns:a16="http://schemas.microsoft.com/office/drawing/2014/main" id="{A592E770-69CD-402F-A4A4-A1EF1B235EB1}"/>
              </a:ext>
            </a:extLst>
          </p:cNvPr>
          <p:cNvGraphicFramePr>
            <a:graphicFrameLocks noGrp="1"/>
          </p:cNvGraphicFramePr>
          <p:nvPr>
            <p:extLst/>
          </p:nvPr>
        </p:nvGraphicFramePr>
        <p:xfrm>
          <a:off x="620711" y="2051051"/>
          <a:ext cx="11053763" cy="1359000"/>
        </p:xfrm>
        <a:graphic>
          <a:graphicData uri="http://schemas.openxmlformats.org/drawingml/2006/table">
            <a:tbl>
              <a:tblPr>
                <a:tableStyleId>{5C22544A-7EE6-4342-B048-85BDC9FD1C3A}</a:tableStyleId>
              </a:tblPr>
              <a:tblGrid>
                <a:gridCol w="2706689">
                  <a:extLst>
                    <a:ext uri="{9D8B030D-6E8A-4147-A177-3AD203B41FA5}">
                      <a16:colId xmlns:a16="http://schemas.microsoft.com/office/drawing/2014/main" val="1900732795"/>
                    </a:ext>
                  </a:extLst>
                </a:gridCol>
                <a:gridCol w="2730500">
                  <a:extLst>
                    <a:ext uri="{9D8B030D-6E8A-4147-A177-3AD203B41FA5}">
                      <a16:colId xmlns:a16="http://schemas.microsoft.com/office/drawing/2014/main" val="402788072"/>
                    </a:ext>
                  </a:extLst>
                </a:gridCol>
                <a:gridCol w="5616574">
                  <a:extLst>
                    <a:ext uri="{9D8B030D-6E8A-4147-A177-3AD203B41FA5}">
                      <a16:colId xmlns:a16="http://schemas.microsoft.com/office/drawing/2014/main" val="3218233322"/>
                    </a:ext>
                  </a:extLst>
                </a:gridCol>
              </a:tblGrid>
              <a:tr h="757021">
                <a:tc>
                  <a:txBody>
                    <a:bodyPr/>
                    <a:lstStyle/>
                    <a:p>
                      <a:r>
                        <a:rPr lang="en-GB" sz="1800" kern="1200" dirty="0">
                          <a:solidFill>
                            <a:schemeClr val="dk1"/>
                          </a:solidFill>
                          <a:latin typeface="+mn-lt"/>
                          <a:ea typeface="+mn-ea"/>
                          <a:cs typeface="+mn-cs"/>
                        </a:rPr>
                        <a:t>Vocational</a:t>
                      </a:r>
                      <a:r>
                        <a:rPr lang="en-GB" sz="1800" dirty="0"/>
                        <a:t> training in the dual system</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en-GB" sz="1800" dirty="0"/>
                        <a:t>Initial VET</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en-GB" sz="1500" baseline="0" dirty="0"/>
                        <a:t>Vocational Training Act (BBiG), Crafts and Trades Regulation Code (HwO), training regulations, Recommendations from the BIBB board</a:t>
                      </a:r>
                      <a:br>
                        <a:rPr lang="en-GB" sz="1500" dirty="0"/>
                      </a:br>
                      <a:r>
                        <a:rPr lang="en-GB" sz="1500" dirty="0"/>
                        <a:t>Competent bodies: Chambers of Industry and Commerce (IHK), Chambers of Crafts and Trades (HwK), other chambers establish examination boards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1408274535"/>
                  </a:ext>
                </a:extLst>
              </a:tr>
            </a:tbl>
          </a:graphicData>
        </a:graphic>
      </p:graphicFrame>
      <p:graphicFrame>
        <p:nvGraphicFramePr>
          <p:cNvPr id="8" name="Tabelle 7">
            <a:extLst>
              <a:ext uri="{FF2B5EF4-FFF2-40B4-BE49-F238E27FC236}">
                <a16:creationId xmlns:a16="http://schemas.microsoft.com/office/drawing/2014/main" id="{0DF30BC7-80ED-43AC-B59B-1CD3524FFC6D}"/>
              </a:ext>
            </a:extLst>
          </p:cNvPr>
          <p:cNvGraphicFramePr>
            <a:graphicFrameLocks noGrp="1"/>
          </p:cNvGraphicFramePr>
          <p:nvPr>
            <p:extLst/>
          </p:nvPr>
        </p:nvGraphicFramePr>
        <p:xfrm>
          <a:off x="620711" y="3366229"/>
          <a:ext cx="11053763" cy="1282800"/>
        </p:xfrm>
        <a:graphic>
          <a:graphicData uri="http://schemas.openxmlformats.org/drawingml/2006/table">
            <a:tbl>
              <a:tblPr>
                <a:tableStyleId>{073A0DAA-6AF3-43AB-8588-CEC1D06C72B9}</a:tableStyleId>
              </a:tblPr>
              <a:tblGrid>
                <a:gridCol w="2706687">
                  <a:extLst>
                    <a:ext uri="{9D8B030D-6E8A-4147-A177-3AD203B41FA5}">
                      <a16:colId xmlns:a16="http://schemas.microsoft.com/office/drawing/2014/main" val="2209662251"/>
                    </a:ext>
                  </a:extLst>
                </a:gridCol>
                <a:gridCol w="2740025">
                  <a:extLst>
                    <a:ext uri="{9D8B030D-6E8A-4147-A177-3AD203B41FA5}">
                      <a16:colId xmlns:a16="http://schemas.microsoft.com/office/drawing/2014/main" val="3499442068"/>
                    </a:ext>
                  </a:extLst>
                </a:gridCol>
                <a:gridCol w="5607051">
                  <a:extLst>
                    <a:ext uri="{9D8B030D-6E8A-4147-A177-3AD203B41FA5}">
                      <a16:colId xmlns:a16="http://schemas.microsoft.com/office/drawing/2014/main" val="3926359823"/>
                    </a:ext>
                  </a:extLst>
                </a:gridCol>
              </a:tblGrid>
              <a:tr h="750199">
                <a:tc>
                  <a:txBody>
                    <a:bodyPr/>
                    <a:lstStyle/>
                    <a:p>
                      <a:r>
                        <a:rPr lang="en-GB" sz="1800" dirty="0"/>
                        <a:t>Master craftspersons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en-GB" sz="1800" dirty="0"/>
                        <a:t>Advanced vocational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tc>
                  <a:txBody>
                    <a:bodyPr/>
                    <a:lstStyle/>
                    <a:p>
                      <a:r>
                        <a:rPr lang="en-GB" sz="1400" dirty="0"/>
                        <a:t>Crafts and Trades Regulation Code, legal regulations of the German Federal Ministry for Economic Affairs and Climate Action (BMWK), master craftsperson examination boards are state examination authorities at the headquarters of the chambers of crafts and trades. The latter are consulted when the examination boards are established.</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20000"/>
                      </a:srgbClr>
                    </a:solidFill>
                  </a:tcPr>
                </a:tc>
                <a:extLst>
                  <a:ext uri="{0D108BD9-81ED-4DB2-BD59-A6C34878D82A}">
                    <a16:rowId xmlns:a16="http://schemas.microsoft.com/office/drawing/2014/main" val="2534586664"/>
                  </a:ext>
                </a:extLst>
              </a:tr>
            </a:tbl>
          </a:graphicData>
        </a:graphic>
      </p:graphicFrame>
      <p:graphicFrame>
        <p:nvGraphicFramePr>
          <p:cNvPr id="12" name="Tabelle 11">
            <a:extLst>
              <a:ext uri="{FF2B5EF4-FFF2-40B4-BE49-F238E27FC236}">
                <a16:creationId xmlns:a16="http://schemas.microsoft.com/office/drawing/2014/main" id="{A94EAB5B-28D2-4B01-8896-F4774C647CE1}"/>
              </a:ext>
            </a:extLst>
          </p:cNvPr>
          <p:cNvGraphicFramePr>
            <a:graphicFrameLocks noGrp="1"/>
          </p:cNvGraphicFramePr>
          <p:nvPr>
            <p:extLst/>
          </p:nvPr>
        </p:nvGraphicFramePr>
        <p:xfrm>
          <a:off x="620710" y="4601176"/>
          <a:ext cx="11053763" cy="1313280"/>
        </p:xfrm>
        <a:graphic>
          <a:graphicData uri="http://schemas.openxmlformats.org/drawingml/2006/table">
            <a:tbl>
              <a:tblPr>
                <a:tableStyleId>{5C22544A-7EE6-4342-B048-85BDC9FD1C3A}</a:tableStyleId>
              </a:tblPr>
              <a:tblGrid>
                <a:gridCol w="2706687">
                  <a:extLst>
                    <a:ext uri="{9D8B030D-6E8A-4147-A177-3AD203B41FA5}">
                      <a16:colId xmlns:a16="http://schemas.microsoft.com/office/drawing/2014/main" val="2427689656"/>
                    </a:ext>
                  </a:extLst>
                </a:gridCol>
                <a:gridCol w="2730500">
                  <a:extLst>
                    <a:ext uri="{9D8B030D-6E8A-4147-A177-3AD203B41FA5}">
                      <a16:colId xmlns:a16="http://schemas.microsoft.com/office/drawing/2014/main" val="244146992"/>
                    </a:ext>
                  </a:extLst>
                </a:gridCol>
                <a:gridCol w="5616576">
                  <a:extLst>
                    <a:ext uri="{9D8B030D-6E8A-4147-A177-3AD203B41FA5}">
                      <a16:colId xmlns:a16="http://schemas.microsoft.com/office/drawing/2014/main" val="3969349137"/>
                    </a:ext>
                  </a:extLst>
                </a:gridCol>
              </a:tblGrid>
              <a:tr h="678721">
                <a:tc>
                  <a:txBody>
                    <a:bodyPr/>
                    <a:lstStyle/>
                    <a:p>
                      <a:r>
                        <a:rPr lang="en-GB" sz="1800" dirty="0"/>
                        <a:t>Business economist, IHK</a:t>
                      </a:r>
                    </a:p>
                    <a:p>
                      <a:r>
                        <a:rPr lang="en-GB" sz="1800" dirty="0"/>
                        <a:t>Business economist under </a:t>
                      </a:r>
                      <a:r>
                        <a:rPr lang="en-GB" sz="1800" baseline="0" dirty="0"/>
                        <a:t>the Crafts and Trades Regulation Code</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D6851B">
                        <a:alpha val="10000"/>
                      </a:srgbClr>
                    </a:solidFill>
                  </a:tcPr>
                </a:tc>
                <a:tc>
                  <a:txBody>
                    <a:bodyPr/>
                    <a:lstStyle/>
                    <a:p>
                      <a:r>
                        <a:rPr lang="en-GB" sz="1800" dirty="0"/>
                        <a:t>Advanced vocational training</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tc>
                  <a:txBody>
                    <a:bodyPr/>
                    <a:lstStyle/>
                    <a:p>
                      <a:r>
                        <a:rPr lang="en-GB" sz="1800" dirty="0"/>
                        <a:t>BBiG, HwO, Federal Office of Justice regulations</a:t>
                      </a:r>
                    </a:p>
                  </a:txBody>
                  <a:tcPr marL="144000" marR="144000" marT="108000" marB="108000">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D6851B">
                        <a:alpha val="10000"/>
                      </a:srgbClr>
                    </a:solidFill>
                  </a:tcPr>
                </a:tc>
                <a:extLst>
                  <a:ext uri="{0D108BD9-81ED-4DB2-BD59-A6C34878D82A}">
                    <a16:rowId xmlns:a16="http://schemas.microsoft.com/office/drawing/2014/main" val="3200327603"/>
                  </a:ext>
                </a:extLst>
              </a:tr>
            </a:tbl>
          </a:graphicData>
        </a:graphic>
      </p:graphicFrame>
    </p:spTree>
    <p:extLst>
      <p:ext uri="{BB962C8B-B14F-4D97-AF65-F5344CB8AC3E}">
        <p14:creationId xmlns:p14="http://schemas.microsoft.com/office/powerpoint/2010/main" val="19650178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childTnLst>
                          </p:cTn>
                        </p:par>
                        <p:par>
                          <p:cTn id="13" fill="hold">
                            <p:stCondLst>
                              <p:cond delay="1000"/>
                            </p:stCondLst>
                            <p:childTnLst>
                              <p:par>
                                <p:cTn id="14" presetID="10"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childTnLst>
                                </p:cTn>
                              </p:par>
                            </p:childTnLst>
                          </p:cTn>
                        </p:par>
                        <p:par>
                          <p:cTn id="17" fill="hold">
                            <p:stCondLst>
                              <p:cond delay="2000"/>
                            </p:stCondLst>
                            <p:childTnLst>
                              <p:par>
                                <p:cTn id="18" presetID="10"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childTnLst>
                                </p:cTn>
                              </p:par>
                            </p:childTnLst>
                          </p:cTn>
                        </p:par>
                        <p:par>
                          <p:cTn id="21" fill="hold">
                            <p:stCondLst>
                              <p:cond delay="3000"/>
                            </p:stCondLst>
                            <p:childTnLst>
                              <p:par>
                                <p:cTn id="22" presetID="10" presetClass="entr" presetSubtype="0" fill="hold"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platzhalter 3">
            <a:extLst>
              <a:ext uri="{FF2B5EF4-FFF2-40B4-BE49-F238E27FC236}">
                <a16:creationId xmlns:a16="http://schemas.microsoft.com/office/drawing/2014/main" id="{A686CBDD-BA92-49B5-9184-074EBE6162BB}"/>
              </a:ext>
            </a:extLst>
          </p:cNvPr>
          <p:cNvSpPr txBox="1">
            <a:spLocks/>
          </p:cNvSpPr>
          <p:nvPr/>
        </p:nvSpPr>
        <p:spPr>
          <a:xfrm>
            <a:off x="3209934" y="2020468"/>
            <a:ext cx="5750145" cy="2694408"/>
          </a:xfrm>
          <a:prstGeom prst="roundRect">
            <a:avLst>
              <a:gd name="adj" fmla="val 33770"/>
            </a:avLst>
          </a:prstGeom>
          <a:solidFill>
            <a:srgbClr val="D6851B">
              <a:alpha val="9000"/>
            </a:srgbClr>
          </a:solidFill>
          <a:ln w="28575">
            <a:noFill/>
          </a:ln>
        </p:spPr>
        <p:txBody>
          <a:bodyPr vert="horz" lIns="0" tIns="2304000" rIns="0" bIns="0" rtlCol="0" anchor="b">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800" dirty="0">
                <a:solidFill>
                  <a:srgbClr val="D6851B"/>
                </a:solidFill>
              </a:rPr>
              <a:t>Standards, regulations</a:t>
            </a:r>
          </a:p>
        </p:txBody>
      </p:sp>
      <p:sp>
        <p:nvSpPr>
          <p:cNvPr id="16" name="Titel 1">
            <a:extLst>
              <a:ext uri="{FF2B5EF4-FFF2-40B4-BE49-F238E27FC236}">
                <a16:creationId xmlns:a16="http://schemas.microsoft.com/office/drawing/2014/main" id="{5F2577D8-D4AD-46F4-9208-3148A5645DD3}"/>
              </a:ext>
            </a:extLst>
          </p:cNvPr>
          <p:cNvSpPr txBox="1">
            <a:spLocks/>
          </p:cNvSpPr>
          <p:nvPr/>
        </p:nvSpPr>
        <p:spPr>
          <a:xfrm>
            <a:off x="658812" y="296863"/>
            <a:ext cx="9000000" cy="446715"/>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a:lstStyle>
          <a:p>
            <a:r>
              <a:rPr lang="en-GB" dirty="0"/>
              <a:t>3. Certification in the German VET system</a:t>
            </a:r>
          </a:p>
        </p:txBody>
      </p:sp>
      <p:sp>
        <p:nvSpPr>
          <p:cNvPr id="17" name="Textfeld 16">
            <a:extLst>
              <a:ext uri="{FF2B5EF4-FFF2-40B4-BE49-F238E27FC236}">
                <a16:creationId xmlns:a16="http://schemas.microsoft.com/office/drawing/2014/main" id="{2796980D-19EE-4B0C-9DF3-C1AB238E5612}"/>
              </a:ext>
            </a:extLst>
          </p:cNvPr>
          <p:cNvSpPr txBox="1"/>
          <p:nvPr/>
        </p:nvSpPr>
        <p:spPr>
          <a:xfrm>
            <a:off x="658813" y="816225"/>
            <a:ext cx="7958140" cy="615553"/>
          </a:xfrm>
          <a:prstGeom prst="rect">
            <a:avLst/>
          </a:prstGeom>
          <a:noFill/>
        </p:spPr>
        <p:txBody>
          <a:bodyPr wrap="square" lIns="0" tIns="0" rIns="0" bIns="0" rtlCol="0">
            <a:spAutoFit/>
          </a:bodyPr>
          <a:lstStyle/>
          <a:p>
            <a:r>
              <a:rPr lang="en-GB" sz="2000" b="1" dirty="0"/>
              <a:t>3.2 Certification by certified/accredited organisations </a:t>
            </a:r>
            <a:br>
              <a:rPr lang="en-GB" sz="2000" b="1" dirty="0"/>
            </a:br>
            <a:r>
              <a:rPr lang="en-GB" sz="2000" b="1" dirty="0"/>
              <a:t>in the context of quality management systems</a:t>
            </a:r>
          </a:p>
        </p:txBody>
      </p:sp>
      <p:sp>
        <p:nvSpPr>
          <p:cNvPr id="27" name="Textplatzhalter 3">
            <a:extLst>
              <a:ext uri="{FF2B5EF4-FFF2-40B4-BE49-F238E27FC236}">
                <a16:creationId xmlns:a16="http://schemas.microsoft.com/office/drawing/2014/main" id="{13D267F5-9973-4E67-B5D7-09AC859F8026}"/>
              </a:ext>
            </a:extLst>
          </p:cNvPr>
          <p:cNvSpPr txBox="1">
            <a:spLocks/>
          </p:cNvSpPr>
          <p:nvPr/>
        </p:nvSpPr>
        <p:spPr>
          <a:xfrm>
            <a:off x="9189529" y="2453956"/>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solidFill>
                  <a:schemeClr val="tx1">
                    <a:lumMod val="95000"/>
                    <a:lumOff val="5000"/>
                  </a:schemeClr>
                </a:solidFill>
              </a:rPr>
              <a:t>Individuals</a:t>
            </a:r>
          </a:p>
        </p:txBody>
      </p:sp>
      <p:sp>
        <p:nvSpPr>
          <p:cNvPr id="31" name="Textplatzhalter 3">
            <a:extLst>
              <a:ext uri="{FF2B5EF4-FFF2-40B4-BE49-F238E27FC236}">
                <a16:creationId xmlns:a16="http://schemas.microsoft.com/office/drawing/2014/main" id="{FEA07444-42B5-4C31-AD6D-3CE7D40B576D}"/>
              </a:ext>
            </a:extLst>
          </p:cNvPr>
          <p:cNvSpPr txBox="1">
            <a:spLocks/>
          </p:cNvSpPr>
          <p:nvPr/>
        </p:nvSpPr>
        <p:spPr>
          <a:xfrm>
            <a:off x="658812" y="2883907"/>
            <a:ext cx="2357368" cy="900000"/>
          </a:xfrm>
          <a:prstGeom prst="rect">
            <a:avLst/>
          </a:prstGeom>
          <a:solidFill>
            <a:srgbClr val="D6851B"/>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800" dirty="0"/>
              <a:t>Accreditation</a:t>
            </a:r>
            <a:br>
              <a:rPr lang="en-GB" sz="1800" dirty="0"/>
            </a:br>
            <a:r>
              <a:rPr lang="en-GB" sz="1800" dirty="0"/>
              <a:t>body</a:t>
            </a:r>
          </a:p>
        </p:txBody>
      </p:sp>
      <p:sp>
        <p:nvSpPr>
          <p:cNvPr id="32" name="Textplatzhalter 3">
            <a:extLst>
              <a:ext uri="{FF2B5EF4-FFF2-40B4-BE49-F238E27FC236}">
                <a16:creationId xmlns:a16="http://schemas.microsoft.com/office/drawing/2014/main" id="{6FA6976F-31AA-456E-8DDB-4F1209390395}"/>
              </a:ext>
            </a:extLst>
          </p:cNvPr>
          <p:cNvSpPr txBox="1">
            <a:spLocks/>
          </p:cNvSpPr>
          <p:nvPr/>
        </p:nvSpPr>
        <p:spPr>
          <a:xfrm>
            <a:off x="9189529" y="3081907"/>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solidFill>
                  <a:schemeClr val="tx1">
                    <a:lumMod val="95000"/>
                    <a:lumOff val="5000"/>
                  </a:schemeClr>
                </a:solidFill>
              </a:rPr>
              <a:t>Organisations</a:t>
            </a:r>
          </a:p>
        </p:txBody>
      </p:sp>
      <p:sp>
        <p:nvSpPr>
          <p:cNvPr id="33" name="Textplatzhalter 3">
            <a:extLst>
              <a:ext uri="{FF2B5EF4-FFF2-40B4-BE49-F238E27FC236}">
                <a16:creationId xmlns:a16="http://schemas.microsoft.com/office/drawing/2014/main" id="{18E128A9-226B-4587-9ABB-21DD8AA64DDF}"/>
              </a:ext>
            </a:extLst>
          </p:cNvPr>
          <p:cNvSpPr txBox="1">
            <a:spLocks/>
          </p:cNvSpPr>
          <p:nvPr/>
        </p:nvSpPr>
        <p:spPr>
          <a:xfrm>
            <a:off x="9189529" y="3709858"/>
            <a:ext cx="2523044"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sz="1600" dirty="0">
                <a:solidFill>
                  <a:schemeClr val="tx1">
                    <a:lumMod val="95000"/>
                    <a:lumOff val="5000"/>
                  </a:schemeClr>
                </a:solidFill>
              </a:rPr>
              <a:t>Measures</a:t>
            </a:r>
          </a:p>
        </p:txBody>
      </p:sp>
      <p:sp>
        <p:nvSpPr>
          <p:cNvPr id="35" name="Textplatzhalter 3">
            <a:extLst>
              <a:ext uri="{FF2B5EF4-FFF2-40B4-BE49-F238E27FC236}">
                <a16:creationId xmlns:a16="http://schemas.microsoft.com/office/drawing/2014/main" id="{D91C8A88-31E9-4EC5-A124-B86979C53866}"/>
              </a:ext>
            </a:extLst>
          </p:cNvPr>
          <p:cNvSpPr txBox="1">
            <a:spLocks/>
          </p:cNvSpPr>
          <p:nvPr/>
        </p:nvSpPr>
        <p:spPr>
          <a:xfrm>
            <a:off x="4937723" y="2883907"/>
            <a:ext cx="2340000" cy="900000"/>
          </a:xfrm>
          <a:prstGeom prst="rect">
            <a:avLst/>
          </a:prstGeom>
          <a:solidFill>
            <a:schemeClr val="bg2">
              <a:lumMod val="25000"/>
            </a:schemeClr>
          </a:solidFill>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1800" dirty="0"/>
              <a:t>Certification</a:t>
            </a:r>
            <a:br>
              <a:rPr lang="en-GB" sz="1800" dirty="0"/>
            </a:br>
            <a:r>
              <a:rPr lang="en-GB" sz="1800" dirty="0"/>
              <a:t>body</a:t>
            </a:r>
          </a:p>
        </p:txBody>
      </p:sp>
      <p:sp>
        <p:nvSpPr>
          <p:cNvPr id="10" name="Rechteck 9">
            <a:extLst>
              <a:ext uri="{FF2B5EF4-FFF2-40B4-BE49-F238E27FC236}">
                <a16:creationId xmlns:a16="http://schemas.microsoft.com/office/drawing/2014/main" id="{7EB4DF47-E7F7-482D-BF56-E6C06940479E}"/>
              </a:ext>
            </a:extLst>
          </p:cNvPr>
          <p:cNvSpPr/>
          <p:nvPr/>
        </p:nvSpPr>
        <p:spPr>
          <a:xfrm>
            <a:off x="7418450" y="2924962"/>
            <a:ext cx="1293752" cy="369332"/>
          </a:xfrm>
          <a:prstGeom prst="rect">
            <a:avLst/>
          </a:prstGeom>
        </p:spPr>
        <p:txBody>
          <a:bodyPr wrap="none">
            <a:spAutoFit/>
          </a:bodyPr>
          <a:lstStyle/>
          <a:p>
            <a:r>
              <a:rPr lang="en-GB" dirty="0"/>
              <a:t>certifies</a:t>
            </a:r>
          </a:p>
        </p:txBody>
      </p:sp>
      <p:sp>
        <p:nvSpPr>
          <p:cNvPr id="36" name="Rechteck 35">
            <a:extLst>
              <a:ext uri="{FF2B5EF4-FFF2-40B4-BE49-F238E27FC236}">
                <a16:creationId xmlns:a16="http://schemas.microsoft.com/office/drawing/2014/main" id="{AEBCDBBC-40F4-4236-A849-363B2C43B5E3}"/>
              </a:ext>
            </a:extLst>
          </p:cNvPr>
          <p:cNvSpPr/>
          <p:nvPr/>
        </p:nvSpPr>
        <p:spPr>
          <a:xfrm>
            <a:off x="3313385" y="2924962"/>
            <a:ext cx="1430584" cy="369332"/>
          </a:xfrm>
          <a:prstGeom prst="rect">
            <a:avLst/>
          </a:prstGeom>
        </p:spPr>
        <p:txBody>
          <a:bodyPr wrap="none">
            <a:spAutoFit/>
          </a:bodyPr>
          <a:lstStyle/>
          <a:p>
            <a:r>
              <a:rPr lang="en-GB" dirty="0"/>
              <a:t>accredits</a:t>
            </a:r>
          </a:p>
        </p:txBody>
      </p:sp>
      <p:cxnSp>
        <p:nvCxnSpPr>
          <p:cNvPr id="37" name="Gerade Verbindung mit Pfeil 36">
            <a:extLst>
              <a:ext uri="{FF2B5EF4-FFF2-40B4-BE49-F238E27FC236}">
                <a16:creationId xmlns:a16="http://schemas.microsoft.com/office/drawing/2014/main" id="{D22BFA39-277D-4A08-89FD-C754ADB484D4}"/>
              </a:ext>
            </a:extLst>
          </p:cNvPr>
          <p:cNvCxnSpPr>
            <a:cxnSpLocks/>
          </p:cNvCxnSpPr>
          <p:nvPr/>
        </p:nvCxnSpPr>
        <p:spPr>
          <a:xfrm>
            <a:off x="3412273"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6" name="Gerade Verbindung mit Pfeil 45">
            <a:extLst>
              <a:ext uri="{FF2B5EF4-FFF2-40B4-BE49-F238E27FC236}">
                <a16:creationId xmlns:a16="http://schemas.microsoft.com/office/drawing/2014/main" id="{6F72E2DE-990E-4FFA-AE12-BBAC7BDCE632}"/>
              </a:ext>
            </a:extLst>
          </p:cNvPr>
          <p:cNvCxnSpPr>
            <a:cxnSpLocks/>
          </p:cNvCxnSpPr>
          <p:nvPr/>
        </p:nvCxnSpPr>
        <p:spPr>
          <a:xfrm>
            <a:off x="7418450" y="333390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8" name="Gerade Verbindung mit Pfeil 47">
            <a:extLst>
              <a:ext uri="{FF2B5EF4-FFF2-40B4-BE49-F238E27FC236}">
                <a16:creationId xmlns:a16="http://schemas.microsoft.com/office/drawing/2014/main" id="{73E88CBD-25DC-4990-9FAD-40FCC9BC3BFC}"/>
              </a:ext>
            </a:extLst>
          </p:cNvPr>
          <p:cNvCxnSpPr>
            <a:cxnSpLocks/>
          </p:cNvCxnSpPr>
          <p:nvPr/>
        </p:nvCxnSpPr>
        <p:spPr>
          <a:xfrm>
            <a:off x="7418450" y="2705956"/>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cxnSp>
        <p:nvCxnSpPr>
          <p:cNvPr id="49" name="Gerade Verbindung mit Pfeil 48">
            <a:extLst>
              <a:ext uri="{FF2B5EF4-FFF2-40B4-BE49-F238E27FC236}">
                <a16:creationId xmlns:a16="http://schemas.microsoft.com/office/drawing/2014/main" id="{EF4BF780-6FF7-4967-ACF4-63D95ABA8D29}"/>
              </a:ext>
            </a:extLst>
          </p:cNvPr>
          <p:cNvCxnSpPr>
            <a:cxnSpLocks/>
          </p:cNvCxnSpPr>
          <p:nvPr/>
        </p:nvCxnSpPr>
        <p:spPr>
          <a:xfrm>
            <a:off x="7418450" y="3946017"/>
            <a:ext cx="1296000" cy="0"/>
          </a:xfrm>
          <a:prstGeom prst="straightConnector1">
            <a:avLst/>
          </a:prstGeom>
          <a:ln w="19050">
            <a:solidFill>
              <a:srgbClr val="D6851B"/>
            </a:solidFill>
            <a:tailEnd type="arrow" w="med" len="sm"/>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13837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10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fade">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fade">
                                      <p:cBhvr>
                                        <p:cTn id="17" dur="500"/>
                                        <p:tgtEl>
                                          <p:spTgt spid="37"/>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48"/>
                                        </p:tgtEl>
                                        <p:attrNameLst>
                                          <p:attrName>style.visibility</p:attrName>
                                        </p:attrNameLst>
                                      </p:cBhvr>
                                      <p:to>
                                        <p:strVal val="visible"/>
                                      </p:to>
                                    </p:set>
                                    <p:animEffect transition="in" filter="fade">
                                      <p:cBhvr>
                                        <p:cTn id="33" dur="500"/>
                                        <p:tgtEl>
                                          <p:spTgt spid="48"/>
                                        </p:tgtEl>
                                      </p:cBhvr>
                                    </p:animEffect>
                                  </p:childTnLst>
                                </p:cTn>
                              </p:par>
                            </p:childTnLst>
                          </p:cTn>
                        </p:par>
                        <p:par>
                          <p:cTn id="34" fill="hold">
                            <p:stCondLst>
                              <p:cond delay="1000"/>
                            </p:stCondLst>
                            <p:childTnLst>
                              <p:par>
                                <p:cTn id="35" presetID="10" presetClass="entr" presetSubtype="0" fill="hold" grpId="0"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fade">
                                      <p:cBhvr>
                                        <p:cTn id="37" dur="500"/>
                                        <p:tgtEl>
                                          <p:spTgt spid="27"/>
                                        </p:tgtEl>
                                      </p:cBhvr>
                                    </p:animEffect>
                                  </p:childTnLst>
                                </p:cTn>
                              </p:par>
                            </p:childTnLst>
                          </p:cTn>
                        </p:par>
                        <p:par>
                          <p:cTn id="38" fill="hold">
                            <p:stCondLst>
                              <p:cond delay="1500"/>
                            </p:stCondLst>
                            <p:childTnLst>
                              <p:par>
                                <p:cTn id="39" presetID="10" presetClass="entr" presetSubtype="0" fill="hold" nodeType="afterEffect">
                                  <p:stCondLst>
                                    <p:cond delay="0"/>
                                  </p:stCondLst>
                                  <p:childTnLst>
                                    <p:set>
                                      <p:cBhvr>
                                        <p:cTn id="40" dur="1" fill="hold">
                                          <p:stCondLst>
                                            <p:cond delay="0"/>
                                          </p:stCondLst>
                                        </p:cTn>
                                        <p:tgtEl>
                                          <p:spTgt spid="46"/>
                                        </p:tgtEl>
                                        <p:attrNameLst>
                                          <p:attrName>style.visibility</p:attrName>
                                        </p:attrNameLst>
                                      </p:cBhvr>
                                      <p:to>
                                        <p:strVal val="visible"/>
                                      </p:to>
                                    </p:set>
                                    <p:animEffect transition="in" filter="fade">
                                      <p:cBhvr>
                                        <p:cTn id="41" dur="500"/>
                                        <p:tgtEl>
                                          <p:spTgt spid="46"/>
                                        </p:tgtEl>
                                      </p:cBhvr>
                                    </p:animEffect>
                                  </p:childTnLst>
                                </p:cTn>
                              </p:par>
                            </p:childTnLst>
                          </p:cTn>
                        </p:par>
                        <p:par>
                          <p:cTn id="42" fill="hold">
                            <p:stCondLst>
                              <p:cond delay="2000"/>
                            </p:stCondLst>
                            <p:childTnLst>
                              <p:par>
                                <p:cTn id="43" presetID="10" presetClass="entr" presetSubtype="0" fill="hold" grpId="0" nodeType="afterEffect">
                                  <p:stCondLst>
                                    <p:cond delay="0"/>
                                  </p:stCondLst>
                                  <p:childTnLst>
                                    <p:set>
                                      <p:cBhvr>
                                        <p:cTn id="44" dur="1" fill="hold">
                                          <p:stCondLst>
                                            <p:cond delay="0"/>
                                          </p:stCondLst>
                                        </p:cTn>
                                        <p:tgtEl>
                                          <p:spTgt spid="32"/>
                                        </p:tgtEl>
                                        <p:attrNameLst>
                                          <p:attrName>style.visibility</p:attrName>
                                        </p:attrNameLst>
                                      </p:cBhvr>
                                      <p:to>
                                        <p:strVal val="visible"/>
                                      </p:to>
                                    </p:set>
                                    <p:animEffect transition="in" filter="fade">
                                      <p:cBhvr>
                                        <p:cTn id="45" dur="500"/>
                                        <p:tgtEl>
                                          <p:spTgt spid="32"/>
                                        </p:tgtEl>
                                      </p:cBhvr>
                                    </p:animEffect>
                                  </p:childTnLst>
                                </p:cTn>
                              </p:par>
                            </p:childTnLst>
                          </p:cTn>
                        </p:par>
                        <p:par>
                          <p:cTn id="46" fill="hold">
                            <p:stCondLst>
                              <p:cond delay="2500"/>
                            </p:stCondLst>
                            <p:childTnLst>
                              <p:par>
                                <p:cTn id="47" presetID="10" presetClass="entr" presetSubtype="0" fill="hold" nodeType="afterEffect">
                                  <p:stCondLst>
                                    <p:cond delay="0"/>
                                  </p:stCondLst>
                                  <p:childTnLst>
                                    <p:set>
                                      <p:cBhvr>
                                        <p:cTn id="48" dur="1" fill="hold">
                                          <p:stCondLst>
                                            <p:cond delay="0"/>
                                          </p:stCondLst>
                                        </p:cTn>
                                        <p:tgtEl>
                                          <p:spTgt spid="49"/>
                                        </p:tgtEl>
                                        <p:attrNameLst>
                                          <p:attrName>style.visibility</p:attrName>
                                        </p:attrNameLst>
                                      </p:cBhvr>
                                      <p:to>
                                        <p:strVal val="visible"/>
                                      </p:to>
                                    </p:set>
                                    <p:animEffect transition="in" filter="fade">
                                      <p:cBhvr>
                                        <p:cTn id="49" dur="500"/>
                                        <p:tgtEl>
                                          <p:spTgt spid="49"/>
                                        </p:tgtEl>
                                      </p:cBhvr>
                                    </p:animEffect>
                                  </p:childTnLst>
                                </p:cTn>
                              </p:par>
                            </p:childTnLst>
                          </p:cTn>
                        </p:par>
                        <p:par>
                          <p:cTn id="50" fill="hold">
                            <p:stCondLst>
                              <p:cond delay="3000"/>
                            </p:stCondLst>
                            <p:childTnLst>
                              <p:par>
                                <p:cTn id="51" presetID="10" presetClass="entr" presetSubtype="0" fill="hold" grpId="0" nodeType="afterEffect">
                                  <p:stCondLst>
                                    <p:cond delay="0"/>
                                  </p:stCondLst>
                                  <p:childTnLst>
                                    <p:set>
                                      <p:cBhvr>
                                        <p:cTn id="52" dur="1" fill="hold">
                                          <p:stCondLst>
                                            <p:cond delay="0"/>
                                          </p:stCondLst>
                                        </p:cTn>
                                        <p:tgtEl>
                                          <p:spTgt spid="33"/>
                                        </p:tgtEl>
                                        <p:attrNameLst>
                                          <p:attrName>style.visibility</p:attrName>
                                        </p:attrNameLst>
                                      </p:cBhvr>
                                      <p:to>
                                        <p:strVal val="visible"/>
                                      </p:to>
                                    </p:set>
                                    <p:animEffect transition="in" filter="fade">
                                      <p:cBhvr>
                                        <p:cTn id="53" dur="500"/>
                                        <p:tgtEl>
                                          <p:spTgt spid="33"/>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fade">
                                      <p:cBhvr>
                                        <p:cTn id="58"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17" grpId="0" build="p"/>
      <p:bldP spid="27" grpId="0" animBg="1"/>
      <p:bldP spid="31" grpId="0" animBg="1"/>
      <p:bldP spid="32" grpId="0" animBg="1"/>
      <p:bldP spid="33" grpId="0" animBg="1"/>
      <p:bldP spid="35" grpId="0" animBg="1"/>
      <p:bldP spid="10" grpId="0"/>
      <p:bldP spid="3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3. Certification in the German VET system</a:t>
            </a:r>
            <a:endParaRPr lang="de-DE" noProof="0" dirty="0"/>
          </a:p>
        </p:txBody>
      </p:sp>
      <p:pic>
        <p:nvPicPr>
          <p:cNvPr id="7" name="Grafik 6">
            <a:extLst>
              <a:ext uri="{FF2B5EF4-FFF2-40B4-BE49-F238E27FC236}">
                <a16:creationId xmlns:a16="http://schemas.microsoft.com/office/drawing/2014/main" id="{7E628D93-8531-48E5-A862-73F0ABE7FD9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2963" y="2854325"/>
            <a:ext cx="1985546" cy="1929876"/>
          </a:xfrm>
          <a:prstGeom prst="rect">
            <a:avLst/>
          </a:prstGeom>
        </p:spPr>
      </p:pic>
      <p:sp>
        <p:nvSpPr>
          <p:cNvPr id="6" name="Textfeld 5">
            <a:extLst>
              <a:ext uri="{FF2B5EF4-FFF2-40B4-BE49-F238E27FC236}">
                <a16:creationId xmlns:a16="http://schemas.microsoft.com/office/drawing/2014/main" id="{FFD9DD2E-701F-443A-A6DB-1ADD7B8F0378}"/>
              </a:ext>
            </a:extLst>
          </p:cNvPr>
          <p:cNvSpPr txBox="1"/>
          <p:nvPr/>
        </p:nvSpPr>
        <p:spPr>
          <a:xfrm>
            <a:off x="658809" y="1572161"/>
            <a:ext cx="9000001" cy="3693319"/>
          </a:xfrm>
          <a:prstGeom prst="rect">
            <a:avLst/>
          </a:prstGeom>
          <a:noFill/>
        </p:spPr>
        <p:txBody>
          <a:bodyPr wrap="square" lIns="0" tIns="0" rIns="0" bIns="0" rtlCol="0">
            <a:spAutoFit/>
          </a:bodyPr>
          <a:lstStyle/>
          <a:p>
            <a:pPr>
              <a:spcAft>
                <a:spcPts val="1200"/>
              </a:spcAft>
            </a:pPr>
            <a:r>
              <a:rPr lang="en-GB" sz="2000" b="1" dirty="0"/>
              <a:t>Examples: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Accreditation and licensing ordinance for employment promotion (AZAV) of the Federal Employment Agency. Since 2012, the Deutsche Akkreditierungsstelle (Dakks) has accredited “expert bodies”. These first certify the provider in accordance with AZAV requirements and then the relevant individual measures. </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Due to building inspection regulations, welding work in steel construction must be carried out by certified companies and certified skilled workers. The basis for this is a comprehensive series of DIN-EN standards. In vehicle construction, these same standards are not binding but are demanded by the market.</a:t>
            </a:r>
          </a:p>
          <a:p>
            <a:pPr>
              <a:spcBef>
                <a:spcPts val="1200"/>
              </a:spcBef>
              <a:spcAft>
                <a:spcPts val="1200"/>
              </a:spcAft>
            </a:pPr>
            <a:endParaRPr lang="de-DE" sz="2000" dirty="0"/>
          </a:p>
        </p:txBody>
      </p:sp>
      <p:sp>
        <p:nvSpPr>
          <p:cNvPr id="8" name="Textfeld 7">
            <a:extLst>
              <a:ext uri="{FF2B5EF4-FFF2-40B4-BE49-F238E27FC236}">
                <a16:creationId xmlns:a16="http://schemas.microsoft.com/office/drawing/2014/main" id="{E7B03F85-C849-414D-8F2C-C4D922454B88}"/>
              </a:ext>
            </a:extLst>
          </p:cNvPr>
          <p:cNvSpPr txBox="1"/>
          <p:nvPr/>
        </p:nvSpPr>
        <p:spPr>
          <a:xfrm>
            <a:off x="658813" y="816225"/>
            <a:ext cx="9829800" cy="755936"/>
          </a:xfrm>
          <a:prstGeom prst="rect">
            <a:avLst/>
          </a:prstGeom>
          <a:noFill/>
        </p:spPr>
        <p:txBody>
          <a:bodyPr wrap="square" lIns="0" tIns="0" rIns="0" bIns="0" rtlCol="0">
            <a:noAutofit/>
          </a:bodyPr>
          <a:lstStyle/>
          <a:p>
            <a:r>
              <a:rPr lang="en-GB" sz="2000" b="1" dirty="0"/>
              <a:t>3.2 Certification by certified/accredited organisations in the context of </a:t>
            </a:r>
            <a:br>
              <a:rPr lang="en-GB" sz="2000" b="1" dirty="0"/>
            </a:br>
            <a:r>
              <a:rPr lang="en-GB" sz="2000" b="1" dirty="0"/>
              <a:t>quality management systems </a:t>
            </a:r>
            <a:r>
              <a:rPr lang="en-GB" sz="2000" b="1" dirty="0">
                <a:highlight>
                  <a:srgbClr val="EAC28D"/>
                </a:highlight>
              </a:rPr>
              <a:t>based on legal requirements</a:t>
            </a:r>
            <a:r>
              <a:rPr lang="en-GB" sz="2000" b="1" dirty="0">
                <a:solidFill>
                  <a:srgbClr val="EAC28D"/>
                </a:solidFill>
                <a:highlight>
                  <a:srgbClr val="EAC28D"/>
                </a:highlight>
              </a:rPr>
              <a:t>.</a:t>
            </a:r>
            <a:r>
              <a:rPr lang="en-GB" sz="2000" b="1" dirty="0"/>
              <a:t> </a:t>
            </a:r>
          </a:p>
          <a:p>
            <a:endParaRPr lang="de-DE" sz="2000" b="1" dirty="0"/>
          </a:p>
        </p:txBody>
      </p:sp>
    </p:spTree>
    <p:extLst>
      <p:ext uri="{BB962C8B-B14F-4D97-AF65-F5344CB8AC3E}">
        <p14:creationId xmlns:p14="http://schemas.microsoft.com/office/powerpoint/2010/main" val="8948280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500"/>
                                        <p:tgtEl>
                                          <p:spTgt spid="6">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6">
                                            <p:txEl>
                                              <p:pRg st="1" end="1"/>
                                            </p:txEl>
                                          </p:spTgt>
                                        </p:tgtEl>
                                        <p:attrNameLst>
                                          <p:attrName>style.visibility</p:attrName>
                                        </p:attrNameLst>
                                      </p:cBhvr>
                                      <p:to>
                                        <p:strVal val="visible"/>
                                      </p:to>
                                    </p:set>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Effect transition="in" filter="fade">
                                      <p:cBhvr>
                                        <p:cTn id="21"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P spid="8"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3. Certification in the German vocational education and training system</a:t>
            </a:r>
          </a:p>
        </p:txBody>
      </p:sp>
      <p:sp>
        <p:nvSpPr>
          <p:cNvPr id="5" name="Textfeld 4">
            <a:extLst>
              <a:ext uri="{FF2B5EF4-FFF2-40B4-BE49-F238E27FC236}">
                <a16:creationId xmlns:a16="http://schemas.microsoft.com/office/drawing/2014/main" id="{AB3C3475-B906-4D8E-96AB-18C2745D156B}"/>
              </a:ext>
            </a:extLst>
          </p:cNvPr>
          <p:cNvSpPr txBox="1"/>
          <p:nvPr/>
        </p:nvSpPr>
        <p:spPr>
          <a:xfrm>
            <a:off x="658809" y="1790819"/>
            <a:ext cx="10323929" cy="3693319"/>
          </a:xfrm>
          <a:prstGeom prst="rect">
            <a:avLst/>
          </a:prstGeom>
          <a:noFill/>
        </p:spPr>
        <p:txBody>
          <a:bodyPr wrap="square" lIns="0" tIns="0" rIns="0" bIns="0" rtlCol="0">
            <a:spAutoFit/>
          </a:bodyPr>
          <a:lstStyle/>
          <a:p>
            <a:pPr>
              <a:spcAft>
                <a:spcPts val="1200"/>
              </a:spcAft>
            </a:pPr>
            <a:r>
              <a:rPr lang="en-GB" sz="2000" dirty="0"/>
              <a:t>For non-government funded continuing training offers, whose participants receive no financial support or non-cash benefits, there are no legally binding stipulations in terms of quality assurance. </a:t>
            </a:r>
          </a:p>
          <a:p>
            <a:pPr>
              <a:spcAft>
                <a:spcPts val="1200"/>
              </a:spcAft>
            </a:pPr>
            <a:r>
              <a:rPr lang="en-GB" sz="2000" dirty="0"/>
              <a:t>Quality assurance certificates however remain an important marketing tool for providers and have become a criterion for those interested in continuing vocational education training when making their decisions.</a:t>
            </a:r>
          </a:p>
          <a:p>
            <a:pPr marL="285750" indent="-285750">
              <a:lnSpc>
                <a:spcPts val="2400"/>
              </a:lnSpc>
              <a:spcAft>
                <a:spcPts val="800"/>
              </a:spcAft>
              <a:buClr>
                <a:srgbClr val="D6851B"/>
              </a:buClr>
              <a:buSzPct val="65000"/>
              <a:buFont typeface="Wingdings 3" panose="05040102010807070707" pitchFamily="18" charset="2"/>
              <a:buChar char=""/>
            </a:pPr>
            <a:r>
              <a:rPr lang="en-GB" sz="2000" dirty="0"/>
              <a:t>Quality management systems have also become accepted outside the publicly funded sector (2017 Continuing Training Monitor: 80% with QM system, 52% with certification) </a:t>
            </a:r>
          </a:p>
          <a:p>
            <a:pPr marL="285750" indent="-285750">
              <a:lnSpc>
                <a:spcPts val="2400"/>
              </a:lnSpc>
              <a:spcAft>
                <a:spcPts val="800"/>
              </a:spcAft>
              <a:buClr>
                <a:srgbClr val="D6851B"/>
              </a:buClr>
              <a:buSzPct val="65000"/>
              <a:buFont typeface="Wingdings 3" panose="05040102010807070707" pitchFamily="18" charset="2"/>
              <a:buChar char=""/>
            </a:pPr>
            <a:r>
              <a:rPr lang="en-GB" sz="2000" dirty="0"/>
              <a:t>There are a large number of QM systems for continuing education and training</a:t>
            </a:r>
          </a:p>
          <a:p>
            <a:pPr marL="285750" indent="-285750">
              <a:lnSpc>
                <a:spcPts val="2400"/>
              </a:lnSpc>
              <a:spcAft>
                <a:spcPts val="800"/>
              </a:spcAft>
              <a:buClr>
                <a:srgbClr val="D6851B"/>
              </a:buClr>
              <a:buSzPct val="65000"/>
              <a:buFont typeface="Wingdings 3" panose="05040102010807070707" pitchFamily="18" charset="2"/>
              <a:buChar char=""/>
            </a:pPr>
            <a:r>
              <a:rPr lang="en-GB" sz="2000" dirty="0"/>
              <a:t>Cost is the reason given for not using QM systems</a:t>
            </a:r>
          </a:p>
          <a:p>
            <a:pPr>
              <a:spcAft>
                <a:spcPts val="1200"/>
              </a:spcAft>
            </a:pPr>
            <a:endParaRPr lang="de-DE" sz="2000" dirty="0"/>
          </a:p>
        </p:txBody>
      </p:sp>
      <p:sp>
        <p:nvSpPr>
          <p:cNvPr id="11" name="Textfeld 10">
            <a:extLst>
              <a:ext uri="{FF2B5EF4-FFF2-40B4-BE49-F238E27FC236}">
                <a16:creationId xmlns:a16="http://schemas.microsoft.com/office/drawing/2014/main" id="{38895B8B-8BC0-4F02-83C1-0175B9E2BA8D}"/>
              </a:ext>
            </a:extLst>
          </p:cNvPr>
          <p:cNvSpPr txBox="1"/>
          <p:nvPr/>
        </p:nvSpPr>
        <p:spPr>
          <a:xfrm>
            <a:off x="861585" y="5640388"/>
            <a:ext cx="4244975" cy="307777"/>
          </a:xfrm>
          <a:prstGeom prst="rect">
            <a:avLst/>
          </a:prstGeom>
          <a:noFill/>
        </p:spPr>
        <p:txBody>
          <a:bodyPr wrap="square" rtlCol="0">
            <a:spAutoFit/>
          </a:bodyPr>
          <a:lstStyle/>
          <a:p>
            <a:r>
              <a:rPr lang="en-GB" sz="1400" dirty="0"/>
              <a:t>Source: </a:t>
            </a:r>
            <a:r>
              <a:rPr lang="en-GB" sz="1400" dirty="0">
                <a:hlinkClick r:id="rId3"/>
              </a:rPr>
              <a:t>BIBB 2017 Continuing Training Monitor</a:t>
            </a:r>
            <a:r>
              <a:rPr lang="en-GB" sz="1400" dirty="0"/>
              <a:t> </a:t>
            </a:r>
          </a:p>
        </p:txBody>
      </p:sp>
      <p:sp>
        <p:nvSpPr>
          <p:cNvPr id="3" name="Rechteck 2">
            <a:extLst>
              <a:ext uri="{FF2B5EF4-FFF2-40B4-BE49-F238E27FC236}">
                <a16:creationId xmlns:a16="http://schemas.microsoft.com/office/drawing/2014/main" id="{308C4DB4-F133-48B8-8D7E-3FAE4BFD51A9}"/>
              </a:ext>
            </a:extLst>
          </p:cNvPr>
          <p:cNvSpPr/>
          <p:nvPr/>
        </p:nvSpPr>
        <p:spPr>
          <a:xfrm>
            <a:off x="559753" y="885292"/>
            <a:ext cx="9829800" cy="707886"/>
          </a:xfrm>
          <a:prstGeom prst="rect">
            <a:avLst/>
          </a:prstGeom>
        </p:spPr>
        <p:txBody>
          <a:bodyPr wrap="square">
            <a:spAutoFit/>
          </a:bodyPr>
          <a:lstStyle/>
          <a:p>
            <a:pPr>
              <a:spcAft>
                <a:spcPts val="1200"/>
              </a:spcAft>
            </a:pPr>
            <a:r>
              <a:rPr lang="en-GB" sz="2000" b="1" dirty="0">
                <a:highlight>
                  <a:srgbClr val="EAC28D"/>
                </a:highlight>
              </a:rPr>
              <a:t>Voluntary </a:t>
            </a:r>
            <a:r>
              <a:rPr lang="en-GB" sz="2000" b="1" dirty="0"/>
              <a:t>certification by certified/accredited organisations </a:t>
            </a:r>
            <a:br>
              <a:rPr lang="en-GB" sz="2000" b="1" dirty="0"/>
            </a:br>
            <a:r>
              <a:rPr lang="en-GB" sz="2000" b="1" dirty="0"/>
              <a:t>in the context of quality management systems</a:t>
            </a:r>
          </a:p>
        </p:txBody>
      </p:sp>
    </p:spTree>
    <p:extLst>
      <p:ext uri="{BB962C8B-B14F-4D97-AF65-F5344CB8AC3E}">
        <p14:creationId xmlns:p14="http://schemas.microsoft.com/office/powerpoint/2010/main" val="41851604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1" end="1"/>
                                            </p:txEl>
                                          </p:spTgt>
                                        </p:tgtEl>
                                        <p:attrNameLst>
                                          <p:attrName>style.visibility</p:attrName>
                                        </p:attrNameLst>
                                      </p:cBhvr>
                                      <p:to>
                                        <p:strVal val="visible"/>
                                      </p:to>
                                    </p:set>
                                    <p:animEffect transition="in" filter="fade">
                                      <p:cBhvr>
                                        <p:cTn id="10" dur="500"/>
                                        <p:tgtEl>
                                          <p:spTgt spid="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xEl>
                                              <p:pRg st="3" end="3"/>
                                            </p:txEl>
                                          </p:spTgt>
                                        </p:tgtEl>
                                        <p:attrNameLst>
                                          <p:attrName>style.visibility</p:attrName>
                                        </p:attrNameLst>
                                      </p:cBhvr>
                                      <p:to>
                                        <p:strVal val="visible"/>
                                      </p:to>
                                    </p:set>
                                    <p:animEffect transition="in" filter="fade">
                                      <p:cBhvr>
                                        <p:cTn id="24" dur="500"/>
                                        <p:tgtEl>
                                          <p:spTgt spid="5">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animEffect transition="in" filter="fade">
                                      <p:cBhvr>
                                        <p:cTn id="29"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1" y="296863"/>
            <a:ext cx="9074151" cy="885166"/>
          </a:xfrm>
        </p:spPr>
        <p:txBody>
          <a:bodyPr>
            <a:noAutofit/>
          </a:bodyPr>
          <a:lstStyle/>
          <a:p>
            <a:pPr>
              <a:tabLst>
                <a:tab pos="306000" algn="l"/>
              </a:tabLst>
            </a:pPr>
            <a:r>
              <a:rPr lang="en-GB" dirty="0"/>
              <a:t>4. Relevance to international VET cooperation (iBBZ)</a:t>
            </a:r>
          </a:p>
        </p:txBody>
      </p:sp>
      <p:sp>
        <p:nvSpPr>
          <p:cNvPr id="5" name="Textfeld 4">
            <a:extLst>
              <a:ext uri="{FF2B5EF4-FFF2-40B4-BE49-F238E27FC236}">
                <a16:creationId xmlns:a16="http://schemas.microsoft.com/office/drawing/2014/main" id="{AB3C3475-B906-4D8E-96AB-18C2745D156B}"/>
              </a:ext>
            </a:extLst>
          </p:cNvPr>
          <p:cNvSpPr txBox="1"/>
          <p:nvPr/>
        </p:nvSpPr>
        <p:spPr>
          <a:xfrm>
            <a:off x="658811" y="1027215"/>
            <a:ext cx="10291689" cy="4206280"/>
          </a:xfrm>
          <a:prstGeom prst="rect">
            <a:avLst/>
          </a:prstGeom>
          <a:noFill/>
        </p:spPr>
        <p:txBody>
          <a:bodyPr wrap="square" lIns="0" tIns="0" rIns="0" bIns="0" rtlCol="0">
            <a:spAutoFit/>
          </a:bodyPr>
          <a:lstStyle/>
          <a:p>
            <a:pPr marL="285750" indent="-285750">
              <a:lnSpc>
                <a:spcPts val="2400"/>
              </a:lnSpc>
              <a:spcAft>
                <a:spcPts val="600"/>
              </a:spcAft>
              <a:buClr>
                <a:srgbClr val="D6851B"/>
              </a:buClr>
              <a:buSzPct val="65000"/>
              <a:buFont typeface="Wingdings 3" panose="05040102010807070707" pitchFamily="18" charset="2"/>
              <a:buChar char=""/>
            </a:pPr>
            <a:r>
              <a:rPr lang="en-GB" sz="2000" dirty="0"/>
              <a:t>Use of best practice</a:t>
            </a:r>
          </a:p>
          <a:p>
            <a:pPr marL="285750" indent="-285750">
              <a:lnSpc>
                <a:spcPts val="2400"/>
              </a:lnSpc>
              <a:spcAft>
                <a:spcPts val="400"/>
              </a:spcAft>
              <a:buClr>
                <a:srgbClr val="D6851B"/>
              </a:buClr>
              <a:buSzPct val="65000"/>
              <a:buFont typeface="Wingdings 3" panose="05040102010807070707" pitchFamily="18" charset="2"/>
              <a:buChar char=""/>
            </a:pPr>
            <a:r>
              <a:rPr lang="en-GB" sz="2000" dirty="0"/>
              <a:t>Choice of certification procedure</a:t>
            </a:r>
          </a:p>
          <a:p>
            <a:pPr marL="576000" lvl="1" indent="-285750">
              <a:lnSpc>
                <a:spcPts val="2400"/>
              </a:lnSpc>
              <a:buClr>
                <a:srgbClr val="D6851B"/>
              </a:buClr>
              <a:buSzPct val="65000"/>
              <a:buFont typeface="Wingdings 3" panose="05040102010807070707" pitchFamily="18" charset="2"/>
              <a:buChar char=""/>
            </a:pPr>
            <a:r>
              <a:rPr lang="en-GB" sz="2000" dirty="0"/>
              <a:t>Legal requirements in the partner country</a:t>
            </a:r>
          </a:p>
          <a:p>
            <a:pPr marL="576000" lvl="1" indent="-285750">
              <a:lnSpc>
                <a:spcPts val="2400"/>
              </a:lnSpc>
              <a:buClr>
                <a:srgbClr val="D6851B"/>
              </a:buClr>
              <a:buSzPct val="65000"/>
              <a:buFont typeface="Wingdings 3" panose="05040102010807070707" pitchFamily="18" charset="2"/>
              <a:buChar char=""/>
            </a:pPr>
            <a:r>
              <a:rPr lang="en-GB" sz="2000" dirty="0"/>
              <a:t>Certification with/without cooperation partner</a:t>
            </a:r>
          </a:p>
          <a:p>
            <a:pPr marL="576000" lvl="1" indent="-285750">
              <a:lnSpc>
                <a:spcPts val="2400"/>
              </a:lnSpc>
              <a:buClr>
                <a:srgbClr val="D6851B"/>
              </a:buClr>
              <a:buSzPct val="65000"/>
              <a:buFont typeface="Wingdings 3" panose="05040102010807070707" pitchFamily="18" charset="2"/>
              <a:buChar char=""/>
            </a:pPr>
            <a:r>
              <a:rPr lang="en-GB" sz="2000" dirty="0"/>
              <a:t>Interests of the partner organisation</a:t>
            </a:r>
          </a:p>
          <a:p>
            <a:pPr marL="576000" lvl="1" indent="-285750">
              <a:lnSpc>
                <a:spcPts val="2400"/>
              </a:lnSpc>
              <a:spcAft>
                <a:spcPts val="1200"/>
              </a:spcAft>
              <a:buClr>
                <a:srgbClr val="D6851B"/>
              </a:buClr>
              <a:buSzPct val="65000"/>
              <a:buFont typeface="Wingdings 3" panose="05040102010807070707" pitchFamily="18" charset="2"/>
              <a:buChar char=""/>
            </a:pPr>
            <a:r>
              <a:rPr lang="en-GB" sz="2000" dirty="0"/>
              <a:t>Costs and financing!</a:t>
            </a:r>
          </a:p>
          <a:p>
            <a:pPr marL="285750" indent="-285750">
              <a:lnSpc>
                <a:spcPts val="2400"/>
              </a:lnSpc>
              <a:spcAft>
                <a:spcPts val="600"/>
              </a:spcAft>
              <a:buClr>
                <a:srgbClr val="D6851B"/>
              </a:buClr>
              <a:buSzPct val="65000"/>
              <a:buFont typeface="Wingdings 3" panose="05040102010807070707" pitchFamily="18" charset="2"/>
              <a:buChar char=""/>
            </a:pPr>
            <a:r>
              <a:rPr lang="en-GB" sz="2000" dirty="0"/>
              <a:t>Impact on graduate opportunities in the labour market</a:t>
            </a:r>
          </a:p>
          <a:p>
            <a:pPr marL="285750" indent="-285750">
              <a:lnSpc>
                <a:spcPts val="2400"/>
              </a:lnSpc>
              <a:spcAft>
                <a:spcPts val="400"/>
              </a:spcAft>
              <a:buClr>
                <a:srgbClr val="D6851B"/>
              </a:buClr>
              <a:buSzPct val="65000"/>
              <a:buFont typeface="Wingdings 3" panose="05040102010807070707" pitchFamily="18" charset="2"/>
              <a:buChar char=""/>
            </a:pPr>
            <a:r>
              <a:rPr lang="en-GB" sz="2000" dirty="0"/>
              <a:t>Impact on potential labour migration</a:t>
            </a:r>
          </a:p>
          <a:p>
            <a:pPr marL="576000" lvl="1" indent="-285750">
              <a:lnSpc>
                <a:spcPts val="2400"/>
              </a:lnSpc>
              <a:buClr>
                <a:srgbClr val="D6851B"/>
              </a:buClr>
              <a:buSzPct val="65000"/>
              <a:buFont typeface="Wingdings 3" panose="05040102010807070707" pitchFamily="18" charset="2"/>
              <a:buChar char=""/>
            </a:pPr>
            <a:r>
              <a:rPr lang="en-GB" sz="2000" dirty="0"/>
              <a:t>Germany: </a:t>
            </a:r>
          </a:p>
          <a:p>
            <a:pPr marL="1033200" lvl="2" indent="-285750">
              <a:lnSpc>
                <a:spcPts val="2400"/>
              </a:lnSpc>
              <a:buClr>
                <a:srgbClr val="D6851B"/>
              </a:buClr>
              <a:buSzPct val="65000"/>
              <a:buFont typeface="Wingdings 3" panose="05040102010807070707" pitchFamily="18" charset="2"/>
              <a:buChar char=""/>
            </a:pPr>
            <a:r>
              <a:rPr lang="en-GB" sz="2000" dirty="0"/>
              <a:t>Only qualifications recognised by the state in the partner country can go through the recognition procedure</a:t>
            </a:r>
          </a:p>
          <a:p>
            <a:pPr marL="1033200" lvl="2" indent="-285750">
              <a:lnSpc>
                <a:spcPts val="2400"/>
              </a:lnSpc>
              <a:buClr>
                <a:srgbClr val="D6851B"/>
              </a:buClr>
              <a:buSzPct val="65000"/>
              <a:buFont typeface="Wingdings 3" panose="05040102010807070707" pitchFamily="18" charset="2"/>
              <a:buChar char=""/>
            </a:pPr>
            <a:r>
              <a:rPr lang="en-GB" sz="2000" dirty="0"/>
              <a:t>In some circumstances, certificates from chambers of commerce abroad (AHKs) make residence permits possible.</a:t>
            </a:r>
          </a:p>
          <a:p>
            <a:pPr marL="576000" lvl="1" indent="-285750">
              <a:lnSpc>
                <a:spcPts val="2400"/>
              </a:lnSpc>
              <a:spcBef>
                <a:spcPts val="400"/>
              </a:spcBef>
              <a:buClr>
                <a:srgbClr val="D6851B"/>
              </a:buClr>
              <a:buSzPct val="65000"/>
              <a:buFont typeface="Wingdings 3" panose="05040102010807070707" pitchFamily="18" charset="2"/>
              <a:buChar char=""/>
            </a:pPr>
            <a:r>
              <a:rPr lang="en-GB" sz="2000" dirty="0"/>
              <a:t>Requirements of international employers</a:t>
            </a:r>
          </a:p>
        </p:txBody>
      </p:sp>
    </p:spTree>
    <p:extLst>
      <p:ext uri="{BB962C8B-B14F-4D97-AF65-F5344CB8AC3E}">
        <p14:creationId xmlns:p14="http://schemas.microsoft.com/office/powerpoint/2010/main" val="61835233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fade">
                                      <p:cBhvr>
                                        <p:cTn id="11" dur="500"/>
                                        <p:tgtEl>
                                          <p:spTgt spid="5">
                                            <p:txEl>
                                              <p:pRg st="1" end="1"/>
                                            </p:tx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fade">
                                      <p:cBhvr>
                                        <p:cTn id="15" dur="500"/>
                                        <p:tgtEl>
                                          <p:spTgt spid="5">
                                            <p:txEl>
                                              <p:pRg st="2" end="2"/>
                                            </p:tx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fade">
                                      <p:cBhvr>
                                        <p:cTn id="19" dur="500"/>
                                        <p:tgtEl>
                                          <p:spTgt spid="5">
                                            <p:txEl>
                                              <p:pRg st="3" end="3"/>
                                            </p:tx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animEffect transition="in" filter="fade">
                                      <p:cBhvr>
                                        <p:cTn id="27" dur="500"/>
                                        <p:tgtEl>
                                          <p:spTgt spid="5">
                                            <p:txEl>
                                              <p:pRg st="5" end="5"/>
                                            </p:tx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animEffect transition="in" filter="fade">
                                      <p:cBhvr>
                                        <p:cTn id="31" dur="500"/>
                                        <p:tgtEl>
                                          <p:spTgt spid="5">
                                            <p:txEl>
                                              <p:pRg st="6" end="6"/>
                                            </p:tx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fade">
                                      <p:cBhvr>
                                        <p:cTn id="35" dur="500"/>
                                        <p:tgtEl>
                                          <p:spTgt spid="5">
                                            <p:txEl>
                                              <p:pRg st="7" end="7"/>
                                            </p:tx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5">
                                            <p:txEl>
                                              <p:pRg st="8" end="8"/>
                                            </p:txEl>
                                          </p:spTgt>
                                        </p:tgtEl>
                                        <p:attrNameLst>
                                          <p:attrName>style.visibility</p:attrName>
                                        </p:attrNameLst>
                                      </p:cBhvr>
                                      <p:to>
                                        <p:strVal val="visible"/>
                                      </p:to>
                                    </p:set>
                                    <p:animEffect transition="in" filter="fade">
                                      <p:cBhvr>
                                        <p:cTn id="39" dur="500"/>
                                        <p:tgtEl>
                                          <p:spTgt spid="5">
                                            <p:txEl>
                                              <p:pRg st="8" end="8"/>
                                            </p:tx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5">
                                            <p:txEl>
                                              <p:pRg st="9" end="9"/>
                                            </p:txEl>
                                          </p:spTgt>
                                        </p:tgtEl>
                                        <p:attrNameLst>
                                          <p:attrName>style.visibility</p:attrName>
                                        </p:attrNameLst>
                                      </p:cBhvr>
                                      <p:to>
                                        <p:strVal val="visible"/>
                                      </p:to>
                                    </p:set>
                                    <p:animEffect transition="in" filter="fade">
                                      <p:cBhvr>
                                        <p:cTn id="43" dur="500"/>
                                        <p:tgtEl>
                                          <p:spTgt spid="5">
                                            <p:txEl>
                                              <p:pRg st="9" end="9"/>
                                            </p:tx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5">
                                            <p:txEl>
                                              <p:pRg st="10" end="10"/>
                                            </p:txEl>
                                          </p:spTgt>
                                        </p:tgtEl>
                                        <p:attrNameLst>
                                          <p:attrName>style.visibility</p:attrName>
                                        </p:attrNameLst>
                                      </p:cBhvr>
                                      <p:to>
                                        <p:strVal val="visible"/>
                                      </p:to>
                                    </p:set>
                                    <p:animEffect transition="in" filter="fade">
                                      <p:cBhvr>
                                        <p:cTn id="47" dur="500"/>
                                        <p:tgtEl>
                                          <p:spTgt spid="5">
                                            <p:txEl>
                                              <p:pRg st="10" end="10"/>
                                            </p:tx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5">
                                            <p:txEl>
                                              <p:pRg st="11" end="11"/>
                                            </p:txEl>
                                          </p:spTgt>
                                        </p:tgtEl>
                                        <p:attrNameLst>
                                          <p:attrName>style.visibility</p:attrName>
                                        </p:attrNameLst>
                                      </p:cBhvr>
                                      <p:to>
                                        <p:strVal val="visible"/>
                                      </p:to>
                                    </p:set>
                                    <p:animEffect transition="in" filter="fade">
                                      <p:cBhvr>
                                        <p:cTn id="51"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6049C5C-5E1A-4218-8EDC-96B7677EF47E}"/>
              </a:ext>
            </a:extLst>
          </p:cNvPr>
          <p:cNvSpPr>
            <a:spLocks noGrp="1"/>
          </p:cNvSpPr>
          <p:nvPr>
            <p:ph type="ctrTitle"/>
          </p:nvPr>
        </p:nvSpPr>
        <p:spPr/>
        <p:txBody>
          <a:bodyPr/>
          <a:lstStyle/>
          <a:p>
            <a:r>
              <a:rPr lang="de-DE" b="1" noProof="0" dirty="0"/>
              <a:t>GOVET at BIBB</a:t>
            </a:r>
          </a:p>
        </p:txBody>
      </p:sp>
    </p:spTree>
    <p:extLst>
      <p:ext uri="{BB962C8B-B14F-4D97-AF65-F5344CB8AC3E}">
        <p14:creationId xmlns:p14="http://schemas.microsoft.com/office/powerpoint/2010/main" val="317927380"/>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a:xfrm>
            <a:off x="658812" y="173575"/>
            <a:ext cx="9000000" cy="446715"/>
          </a:xfrm>
        </p:spPr>
        <p:txBody>
          <a:bodyPr>
            <a:noAutofit/>
          </a:bodyPr>
          <a:lstStyle/>
          <a:p>
            <a:r>
              <a:rPr lang="de-DE" sz="3600" noProof="0" dirty="0">
                <a:solidFill>
                  <a:srgbClr val="D6851B"/>
                </a:solidFill>
              </a:rPr>
              <a:t>Contents</a:t>
            </a:r>
          </a:p>
        </p:txBody>
      </p:sp>
      <p:pic>
        <p:nvPicPr>
          <p:cNvPr id="4" name="Grafik 3">
            <a:extLst>
              <a:ext uri="{FF2B5EF4-FFF2-40B4-BE49-F238E27FC236}">
                <a16:creationId xmlns:a16="http://schemas.microsoft.com/office/drawing/2014/main" id="{3AB38637-157A-4128-9DD1-E8D423A42FF4}"/>
              </a:ext>
            </a:extLst>
          </p:cNvPr>
          <p:cNvPicPr>
            <a:picLocks noChangeAspect="1"/>
          </p:cNvPicPr>
          <p:nvPr/>
        </p:nvPicPr>
        <p:blipFill rotWithShape="1">
          <a:blip r:embed="rId3">
            <a:extLst>
              <a:ext uri="{28A0092B-C50C-407E-A947-70E740481C1C}">
                <a14:useLocalDpi xmlns:a14="http://schemas.microsoft.com/office/drawing/2010/main" val="0"/>
              </a:ext>
            </a:extLst>
          </a:blip>
          <a:srcRect l="28299" t="15757" r="29662" b="19290"/>
          <a:stretch/>
        </p:blipFill>
        <p:spPr>
          <a:xfrm rot="21106392">
            <a:off x="7119332" y="874662"/>
            <a:ext cx="3416317" cy="4454423"/>
          </a:xfrm>
          <a:prstGeom prst="rect">
            <a:avLst/>
          </a:prstGeom>
        </p:spPr>
      </p:pic>
      <p:sp>
        <p:nvSpPr>
          <p:cNvPr id="7" name="Textfeld 6">
            <a:extLst>
              <a:ext uri="{FF2B5EF4-FFF2-40B4-BE49-F238E27FC236}">
                <a16:creationId xmlns:a16="http://schemas.microsoft.com/office/drawing/2014/main" id="{9DCFA2AE-6382-4701-8464-DDB8CF517227}"/>
              </a:ext>
            </a:extLst>
          </p:cNvPr>
          <p:cNvSpPr txBox="1"/>
          <p:nvPr/>
        </p:nvSpPr>
        <p:spPr>
          <a:xfrm>
            <a:off x="658812" y="1573553"/>
            <a:ext cx="6970153" cy="2000548"/>
          </a:xfrm>
          <a:prstGeom prst="rect">
            <a:avLst/>
          </a:prstGeom>
          <a:noFill/>
        </p:spPr>
        <p:txBody>
          <a:bodyPr wrap="square" lIns="0" tIns="0" rIns="0" bIns="0" rtlCol="0">
            <a:spAutoFit/>
          </a:bodyPr>
          <a:lstStyle/>
          <a:p>
            <a:pPr lvl="1" indent="-360000">
              <a:lnSpc>
                <a:spcPts val="2400"/>
              </a:lnSpc>
              <a:spcAft>
                <a:spcPts val="1200"/>
              </a:spcAft>
              <a:buFont typeface="+mj-lt"/>
              <a:buAutoNum type="arabicPeriod"/>
            </a:pPr>
            <a:r>
              <a:rPr lang="en-GB" sz="2000" dirty="0">
                <a:latin typeface="+mj-lt"/>
              </a:rPr>
              <a:t>Definitions</a:t>
            </a:r>
          </a:p>
          <a:p>
            <a:pPr lvl="1" indent="-360000">
              <a:lnSpc>
                <a:spcPts val="2400"/>
              </a:lnSpc>
              <a:spcAft>
                <a:spcPts val="1200"/>
              </a:spcAft>
              <a:buFont typeface="+mj-lt"/>
              <a:buAutoNum type="arabicPeriod"/>
            </a:pPr>
            <a:r>
              <a:rPr lang="en-GB" sz="2000" dirty="0">
                <a:latin typeface="+mj-lt"/>
              </a:rPr>
              <a:t>Reasons for the certification of individuals</a:t>
            </a:r>
          </a:p>
          <a:p>
            <a:pPr lvl="1" indent="-360000">
              <a:lnSpc>
                <a:spcPts val="2400"/>
              </a:lnSpc>
              <a:spcAft>
                <a:spcPts val="1200"/>
              </a:spcAft>
              <a:buFont typeface="+mj-lt"/>
              <a:buAutoNum type="arabicPeriod"/>
            </a:pPr>
            <a:r>
              <a:rPr lang="en-GB" sz="2000" dirty="0">
                <a:latin typeface="+mj-lt"/>
              </a:rPr>
              <a:t>Certification in the German vocational education and </a:t>
            </a:r>
            <a:br>
              <a:rPr lang="en-GB" sz="2000" dirty="0">
                <a:latin typeface="+mj-lt"/>
              </a:rPr>
            </a:br>
            <a:r>
              <a:rPr lang="en-GB" sz="2000" dirty="0">
                <a:latin typeface="+mj-lt"/>
              </a:rPr>
              <a:t>training system</a:t>
            </a:r>
          </a:p>
          <a:p>
            <a:pPr lvl="1" indent="-360000">
              <a:lnSpc>
                <a:spcPts val="2400"/>
              </a:lnSpc>
              <a:spcAft>
                <a:spcPts val="1200"/>
              </a:spcAft>
              <a:buFont typeface="+mj-lt"/>
              <a:buAutoNum type="arabicPeriod"/>
            </a:pPr>
            <a:r>
              <a:rPr lang="en-GB" sz="2000" dirty="0">
                <a:latin typeface="+mj-lt"/>
              </a:rPr>
              <a:t>Relevance to German international VET cooperation (iBBZ)</a:t>
            </a:r>
          </a:p>
        </p:txBody>
      </p:sp>
    </p:spTree>
    <p:extLst>
      <p:ext uri="{BB962C8B-B14F-4D97-AF65-F5344CB8AC3E}">
        <p14:creationId xmlns:p14="http://schemas.microsoft.com/office/powerpoint/2010/main" val="281869360"/>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de-DE" dirty="0"/>
              <a:t>Defintions</a:t>
            </a:r>
            <a:endParaRPr lang="de-DE" noProof="0" dirty="0"/>
          </a:p>
        </p:txBody>
      </p:sp>
      <p:sp>
        <p:nvSpPr>
          <p:cNvPr id="8" name="Textplatzhalter 3">
            <a:extLst>
              <a:ext uri="{FF2B5EF4-FFF2-40B4-BE49-F238E27FC236}">
                <a16:creationId xmlns:a16="http://schemas.microsoft.com/office/drawing/2014/main" id="{13E4C75B-BB4F-40AD-9114-8EE90F157CCD}"/>
              </a:ext>
            </a:extLst>
          </p:cNvPr>
          <p:cNvSpPr txBox="1">
            <a:spLocks/>
          </p:cNvSpPr>
          <p:nvPr/>
        </p:nvSpPr>
        <p:spPr>
          <a:xfrm>
            <a:off x="658813" y="2587924"/>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Individuals</a:t>
            </a:r>
          </a:p>
        </p:txBody>
      </p:sp>
      <p:sp>
        <p:nvSpPr>
          <p:cNvPr id="9" name="Textplatzhalter 3">
            <a:extLst>
              <a:ext uri="{FF2B5EF4-FFF2-40B4-BE49-F238E27FC236}">
                <a16:creationId xmlns:a16="http://schemas.microsoft.com/office/drawing/2014/main" id="{006A7EBF-F4C7-4C12-ACBE-F36F6FBB5D20}"/>
              </a:ext>
            </a:extLst>
          </p:cNvPr>
          <p:cNvSpPr txBox="1">
            <a:spLocks/>
          </p:cNvSpPr>
          <p:nvPr/>
        </p:nvSpPr>
        <p:spPr>
          <a:xfrm>
            <a:off x="8282996"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Organisations</a:t>
            </a:r>
          </a:p>
        </p:txBody>
      </p:sp>
      <p:sp>
        <p:nvSpPr>
          <p:cNvPr id="10" name="Textplatzhalter 3">
            <a:extLst>
              <a:ext uri="{FF2B5EF4-FFF2-40B4-BE49-F238E27FC236}">
                <a16:creationId xmlns:a16="http://schemas.microsoft.com/office/drawing/2014/main" id="{6FE6A40E-F79D-40DA-9188-B6FFACB97541}"/>
              </a:ext>
            </a:extLst>
          </p:cNvPr>
          <p:cNvSpPr txBox="1">
            <a:spLocks/>
          </p:cNvSpPr>
          <p:nvPr/>
        </p:nvSpPr>
        <p:spPr>
          <a:xfrm>
            <a:off x="4470904" y="2586873"/>
            <a:ext cx="3440692" cy="504000"/>
          </a:xfrm>
          <a:prstGeom prst="rect">
            <a:avLst/>
          </a:prstGeom>
          <a:solidFill>
            <a:srgbClr val="EAC28D"/>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de-DE" sz="1600" spc="20" dirty="0">
                <a:solidFill>
                  <a:schemeClr val="tx1"/>
                </a:solidFill>
              </a:rPr>
              <a:t>Measures</a:t>
            </a:r>
          </a:p>
        </p:txBody>
      </p:sp>
      <p:pic>
        <p:nvPicPr>
          <p:cNvPr id="5" name="Grafik 4">
            <a:extLst>
              <a:ext uri="{FF2B5EF4-FFF2-40B4-BE49-F238E27FC236}">
                <a16:creationId xmlns:a16="http://schemas.microsoft.com/office/drawing/2014/main" id="{A03BC147-9237-4D84-B54F-27BAA1BA03FD}"/>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tretch>
            <a:fillRect/>
          </a:stretch>
        </p:blipFill>
        <p:spPr>
          <a:xfrm>
            <a:off x="2500243" y="1538029"/>
            <a:ext cx="1458020" cy="1048844"/>
          </a:xfrm>
          <a:prstGeom prst="rect">
            <a:avLst/>
          </a:prstGeom>
        </p:spPr>
      </p:pic>
      <p:pic>
        <p:nvPicPr>
          <p:cNvPr id="6" name="Grafik 5">
            <a:extLst>
              <a:ext uri="{FF2B5EF4-FFF2-40B4-BE49-F238E27FC236}">
                <a16:creationId xmlns:a16="http://schemas.microsoft.com/office/drawing/2014/main" id="{E5C16BD3-E1FA-4594-8B1D-8B37E65B581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40319" y="1267684"/>
            <a:ext cx="2752502" cy="1548282"/>
          </a:xfrm>
          <a:prstGeom prst="rect">
            <a:avLst/>
          </a:prstGeom>
        </p:spPr>
      </p:pic>
      <p:pic>
        <p:nvPicPr>
          <p:cNvPr id="7" name="Grafik 6">
            <a:extLst>
              <a:ext uri="{FF2B5EF4-FFF2-40B4-BE49-F238E27FC236}">
                <a16:creationId xmlns:a16="http://schemas.microsoft.com/office/drawing/2014/main" id="{A96DD095-2A62-4BE4-8855-BF900FB33063}"/>
              </a:ext>
            </a:extLst>
          </p:cNvPr>
          <p:cNvPicPr>
            <a:picLocks noChangeAspect="1"/>
          </p:cNvPicPr>
          <p:nvPr/>
        </p:nvPicPr>
        <p:blipFill rotWithShape="1">
          <a:blip r:embed="rId6">
            <a:extLst>
              <a:ext uri="{28A0092B-C50C-407E-A947-70E740481C1C}">
                <a14:useLocalDpi xmlns:a14="http://schemas.microsoft.com/office/drawing/2010/main" val="0"/>
              </a:ext>
            </a:extLst>
          </a:blip>
          <a:srcRect t="22254"/>
          <a:stretch/>
        </p:blipFill>
        <p:spPr>
          <a:xfrm>
            <a:off x="9470521" y="1752321"/>
            <a:ext cx="1065642" cy="819957"/>
          </a:xfrm>
          <a:prstGeom prst="rect">
            <a:avLst/>
          </a:prstGeom>
          <a:noFill/>
          <a:ln w="76200">
            <a:noFill/>
          </a:ln>
        </p:spPr>
      </p:pic>
      <p:sp>
        <p:nvSpPr>
          <p:cNvPr id="14" name="Textfeld 13">
            <a:extLst>
              <a:ext uri="{FF2B5EF4-FFF2-40B4-BE49-F238E27FC236}">
                <a16:creationId xmlns:a16="http://schemas.microsoft.com/office/drawing/2014/main" id="{1F056F7C-480D-462B-B086-A30674DC9D0A}"/>
              </a:ext>
            </a:extLst>
          </p:cNvPr>
          <p:cNvSpPr txBox="1"/>
          <p:nvPr/>
        </p:nvSpPr>
        <p:spPr>
          <a:xfrm>
            <a:off x="658811" y="1572161"/>
            <a:ext cx="9074152" cy="30777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Certification</a:t>
            </a:r>
          </a:p>
        </p:txBody>
      </p:sp>
      <p:sp>
        <p:nvSpPr>
          <p:cNvPr id="15" name="Rechteck 14">
            <a:extLst>
              <a:ext uri="{FF2B5EF4-FFF2-40B4-BE49-F238E27FC236}">
                <a16:creationId xmlns:a16="http://schemas.microsoft.com/office/drawing/2014/main" id="{F9FD0678-2AD5-4070-A7B3-BF88B859C2D1}"/>
              </a:ext>
            </a:extLst>
          </p:cNvPr>
          <p:cNvSpPr/>
          <p:nvPr/>
        </p:nvSpPr>
        <p:spPr>
          <a:xfrm>
            <a:off x="580432" y="3190687"/>
            <a:ext cx="3519325" cy="1922962"/>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en-GB" dirty="0"/>
              <a:t>Checking and authentication of technical competencies and qualifications of individuals, ensuring conformity with the relevant underlying certification programme. </a:t>
            </a:r>
          </a:p>
        </p:txBody>
      </p:sp>
      <p:sp>
        <p:nvSpPr>
          <p:cNvPr id="16" name="Rechteck 15">
            <a:extLst>
              <a:ext uri="{FF2B5EF4-FFF2-40B4-BE49-F238E27FC236}">
                <a16:creationId xmlns:a16="http://schemas.microsoft.com/office/drawing/2014/main" id="{C5A473C3-44C1-4DAF-A45C-F9D693B586D0}"/>
              </a:ext>
            </a:extLst>
          </p:cNvPr>
          <p:cNvSpPr/>
          <p:nvPr/>
        </p:nvSpPr>
        <p:spPr>
          <a:xfrm>
            <a:off x="4392526" y="3190687"/>
            <a:ext cx="3519324" cy="1615186"/>
          </a:xfrm>
          <a:prstGeom prst="rect">
            <a:avLst/>
          </a:prstGeom>
        </p:spPr>
        <p:txBody>
          <a:bodyPr wrap="square">
            <a:noAutofit/>
          </a:bodyPr>
          <a:lstStyle/>
          <a:p>
            <a:pPr marL="285750" indent="-285750">
              <a:lnSpc>
                <a:spcPts val="2400"/>
              </a:lnSpc>
              <a:spcAft>
                <a:spcPts val="1200"/>
              </a:spcAft>
              <a:buClr>
                <a:srgbClr val="D6851B"/>
              </a:buClr>
              <a:buSzPct val="65000"/>
              <a:buFont typeface="Wingdings 3" panose="05040102010807070707" pitchFamily="18" charset="2"/>
              <a:buChar char=""/>
            </a:pPr>
            <a:r>
              <a:rPr lang="en-GB" dirty="0"/>
              <a:t>Checking and confirming that training measures conform to a specified standard.</a:t>
            </a:r>
          </a:p>
        </p:txBody>
      </p:sp>
      <p:sp>
        <p:nvSpPr>
          <p:cNvPr id="17" name="Rechteck 16">
            <a:extLst>
              <a:ext uri="{FF2B5EF4-FFF2-40B4-BE49-F238E27FC236}">
                <a16:creationId xmlns:a16="http://schemas.microsoft.com/office/drawing/2014/main" id="{AA0F1265-B9B4-45EC-A422-0C7CC1832DB9}"/>
              </a:ext>
            </a:extLst>
          </p:cNvPr>
          <p:cNvSpPr/>
          <p:nvPr/>
        </p:nvSpPr>
        <p:spPr>
          <a:xfrm>
            <a:off x="8204614" y="3190687"/>
            <a:ext cx="3507961" cy="1615186"/>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en-GB" dirty="0"/>
              <a:t>Checking and confirming that an organisation's structures and processes conform to a specified standard </a:t>
            </a:r>
          </a:p>
        </p:txBody>
      </p:sp>
      <p:sp>
        <p:nvSpPr>
          <p:cNvPr id="18" name="Rechteck 17">
            <a:extLst>
              <a:ext uri="{FF2B5EF4-FFF2-40B4-BE49-F238E27FC236}">
                <a16:creationId xmlns:a16="http://schemas.microsoft.com/office/drawing/2014/main" id="{778BC0E8-656C-4A24-9F4F-B2422D9402E0}"/>
              </a:ext>
            </a:extLst>
          </p:cNvPr>
          <p:cNvSpPr/>
          <p:nvPr/>
        </p:nvSpPr>
        <p:spPr>
          <a:xfrm>
            <a:off x="580432" y="5370596"/>
            <a:ext cx="11064877" cy="384080"/>
          </a:xfrm>
          <a:prstGeom prst="rect">
            <a:avLst/>
          </a:prstGeom>
        </p:spPr>
        <p:txBody>
          <a:bodyPr wrap="square">
            <a:spAutoFit/>
          </a:bodyPr>
          <a:lstStyle/>
          <a:p>
            <a:pPr marL="285750" indent="-285750">
              <a:lnSpc>
                <a:spcPts val="2400"/>
              </a:lnSpc>
              <a:spcAft>
                <a:spcPts val="1200"/>
              </a:spcAft>
              <a:buClr>
                <a:srgbClr val="D6851B"/>
              </a:buClr>
              <a:buSzPct val="65000"/>
              <a:buFont typeface="Wingdings 3" panose="05040102010807070707" pitchFamily="18" charset="2"/>
              <a:buChar char=""/>
            </a:pPr>
            <a:r>
              <a:rPr lang="en-GB" b="1" dirty="0"/>
              <a:t>In the context of initial VET the term is rarely used in Germany.</a:t>
            </a:r>
          </a:p>
        </p:txBody>
      </p:sp>
    </p:spTree>
    <p:extLst>
      <p:ext uri="{BB962C8B-B14F-4D97-AF65-F5344CB8AC3E}">
        <p14:creationId xmlns:p14="http://schemas.microsoft.com/office/powerpoint/2010/main" val="42441661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500"/>
                            </p:stCondLst>
                            <p:childTnLst>
                              <p:par>
                                <p:cTn id="25" presetID="10"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A2686D83-5B3C-4AAF-87AD-D43B23A2ED8C}"/>
              </a:ext>
            </a:extLst>
          </p:cNvPr>
          <p:cNvPicPr>
            <a:picLocks noChangeAspect="1"/>
          </p:cNvPicPr>
          <p:nvPr/>
        </p:nvPicPr>
        <p:blipFill>
          <a:blip r:embed="rId3"/>
          <a:stretch>
            <a:fillRect/>
          </a:stretch>
        </p:blipFill>
        <p:spPr>
          <a:xfrm>
            <a:off x="9029713" y="2781456"/>
            <a:ext cx="2682862" cy="1120840"/>
          </a:xfrm>
          <a:prstGeom prst="rect">
            <a:avLst/>
          </a:prstGeom>
        </p:spPr>
      </p:pic>
      <p:sp>
        <p:nvSpPr>
          <p:cNvPr id="7" name="Titel 1">
            <a:extLst>
              <a:ext uri="{FF2B5EF4-FFF2-40B4-BE49-F238E27FC236}">
                <a16:creationId xmlns:a16="http://schemas.microsoft.com/office/drawing/2014/main" id="{9263332C-47D6-47DF-972C-4483B639B44B}"/>
              </a:ext>
            </a:extLst>
          </p:cNvPr>
          <p:cNvSpPr txBox="1">
            <a:spLocks/>
          </p:cNvSpPr>
          <p:nvPr/>
        </p:nvSpPr>
        <p:spPr>
          <a:xfrm>
            <a:off x="658812" y="296863"/>
            <a:ext cx="9000000" cy="446715"/>
          </a:xfrm>
          <a:prstGeom prst="rect">
            <a:avLst/>
          </a:prstGeom>
        </p:spPr>
        <p:txBody>
          <a:bodyPr vert="horz" lIns="0" tIns="0" rIns="0" bIns="0" rtlCol="0" anchor="t" anchorCtr="0">
            <a:normAutofit/>
          </a:bodyPr>
          <a:lstStyle>
            <a:lvl1pPr algn="l" defTabSz="914400" rtl="0" eaLnBrk="1" latinLnBrk="0" hangingPunct="1">
              <a:lnSpc>
                <a:spcPct val="100000"/>
              </a:lnSpc>
              <a:spcBef>
                <a:spcPct val="0"/>
              </a:spcBef>
              <a:buNone/>
              <a:defRPr sz="2400" kern="1200">
                <a:solidFill>
                  <a:srgbClr val="D6851B"/>
                </a:solidFill>
                <a:latin typeface="+mj-lt"/>
                <a:ea typeface="+mj-ea"/>
                <a:cs typeface="+mj-cs"/>
              </a:defRPr>
            </a:lvl1pPr>
          </a:lstStyle>
          <a:p>
            <a:r>
              <a:rPr lang="en-GB" dirty="0"/>
              <a:t>1. Definitions</a:t>
            </a:r>
          </a:p>
        </p:txBody>
      </p:sp>
      <p:sp>
        <p:nvSpPr>
          <p:cNvPr id="9" name="Textfeld 8">
            <a:extLst>
              <a:ext uri="{FF2B5EF4-FFF2-40B4-BE49-F238E27FC236}">
                <a16:creationId xmlns:a16="http://schemas.microsoft.com/office/drawing/2014/main" id="{D0AB3AE7-B1DC-4BEE-8043-FA4AA206C5B6}"/>
              </a:ext>
            </a:extLst>
          </p:cNvPr>
          <p:cNvSpPr txBox="1"/>
          <p:nvPr/>
        </p:nvSpPr>
        <p:spPr>
          <a:xfrm>
            <a:off x="658812" y="1572161"/>
            <a:ext cx="8370902" cy="3847207"/>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Accreditation</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Approval, from an accreditation body, for organisations to carry out certifications (certification bodies)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Germany's national accreditation body is the German Accreditation Body (DAkkS, see </a:t>
            </a:r>
            <a:r>
              <a:rPr lang="en-GB" sz="2000" dirty="0">
                <a:hlinkClick r:id="rId4"/>
              </a:rPr>
              <a:t>Home – DAkkS – Deutsche Akkreditierungsstelle</a:t>
            </a:r>
            <a:r>
              <a:rPr lang="en-GB" sz="2000" dirty="0"/>
              <a:t>). Since </a:t>
            </a:r>
            <a:br>
              <a:rPr lang="en-GB" sz="2000" dirty="0"/>
            </a:br>
            <a:r>
              <a:rPr lang="en-GB" sz="2000" dirty="0"/>
              <a:t>1 January 2010, all EU member states have had to appoint a single national accreditation body.</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Accreditation confirms that certification bodies are able to carry out their work competently in accordance with the requirements of internationally applicable standards, legal principles and relevant regulations. </a:t>
            </a:r>
            <a:br>
              <a:rPr lang="en-GB" sz="2000" dirty="0"/>
            </a:br>
            <a:r>
              <a:rPr lang="en-GB" sz="2000" dirty="0"/>
              <a:t>It always refers to a specific scope of application”.</a:t>
            </a:r>
          </a:p>
        </p:txBody>
      </p:sp>
    </p:spTree>
    <p:extLst>
      <p:ext uri="{BB962C8B-B14F-4D97-AF65-F5344CB8AC3E}">
        <p14:creationId xmlns:p14="http://schemas.microsoft.com/office/powerpoint/2010/main" val="25531045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noProof="0" dirty="0">
                <a:solidFill>
                  <a:srgbClr val="D6851B"/>
                </a:solidFill>
              </a:rPr>
              <a:t>1. </a:t>
            </a:r>
            <a:r>
              <a:rPr lang="en-GB" dirty="0"/>
              <a:t>Definitions</a:t>
            </a:r>
            <a:endParaRPr lang="de-DE" noProof="0" dirty="0"/>
          </a:p>
        </p:txBody>
      </p:sp>
      <p:sp>
        <p:nvSpPr>
          <p:cNvPr id="5" name="Textfeld 4">
            <a:extLst>
              <a:ext uri="{FF2B5EF4-FFF2-40B4-BE49-F238E27FC236}">
                <a16:creationId xmlns:a16="http://schemas.microsoft.com/office/drawing/2014/main" id="{74585C08-AF06-4649-A85A-2954DC0AEE47}"/>
              </a:ext>
            </a:extLst>
          </p:cNvPr>
          <p:cNvSpPr txBox="1"/>
          <p:nvPr/>
        </p:nvSpPr>
        <p:spPr>
          <a:xfrm>
            <a:off x="658811" y="1572161"/>
            <a:ext cx="8318934" cy="3385542"/>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Recognition</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Establishing that a foreign professional qualification is legally equivalent to a German professional qualification. </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A recognition procedure is usually completed for the professional recognition of individual qualifications.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The recognition process is always based on a specific German reference occupation.</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Some qualifications from specific countries are automatically recognised based on international agreements.</a:t>
            </a:r>
          </a:p>
        </p:txBody>
      </p:sp>
      <p:pic>
        <p:nvPicPr>
          <p:cNvPr id="6" name="Grafik 5">
            <a:extLst>
              <a:ext uri="{FF2B5EF4-FFF2-40B4-BE49-F238E27FC236}">
                <a16:creationId xmlns:a16="http://schemas.microsoft.com/office/drawing/2014/main" id="{121516DC-4C84-4327-BF3A-16D4122E2E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8249" y="2752165"/>
            <a:ext cx="4320000" cy="3194616"/>
          </a:xfrm>
          <a:prstGeom prst="rect">
            <a:avLst/>
          </a:prstGeom>
        </p:spPr>
      </p:pic>
    </p:spTree>
    <p:extLst>
      <p:ext uri="{BB962C8B-B14F-4D97-AF65-F5344CB8AC3E}">
        <p14:creationId xmlns:p14="http://schemas.microsoft.com/office/powerpoint/2010/main" val="779084049"/>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46CD52-B1DC-4DF7-8FCC-44740D0CFA9B}"/>
              </a:ext>
            </a:extLst>
          </p:cNvPr>
          <p:cNvSpPr>
            <a:spLocks noGrp="1"/>
          </p:cNvSpPr>
          <p:nvPr>
            <p:ph type="title"/>
          </p:nvPr>
        </p:nvSpPr>
        <p:spPr/>
        <p:txBody>
          <a:bodyPr/>
          <a:lstStyle/>
          <a:p>
            <a:r>
              <a:rPr lang="en-GB" dirty="0"/>
              <a:t>2. Reasons for the certification of individuals</a:t>
            </a:r>
            <a:endParaRPr lang="de-DE" noProof="0" dirty="0">
              <a:solidFill>
                <a:srgbClr val="D6851B"/>
              </a:solidFill>
            </a:endParaRPr>
          </a:p>
        </p:txBody>
      </p:sp>
      <p:sp>
        <p:nvSpPr>
          <p:cNvPr id="13" name="Textplatzhalter 3">
            <a:extLst>
              <a:ext uri="{FF2B5EF4-FFF2-40B4-BE49-F238E27FC236}">
                <a16:creationId xmlns:a16="http://schemas.microsoft.com/office/drawing/2014/main" id="{F346070D-C7A2-4F9D-B982-4601854E90E4}"/>
              </a:ext>
            </a:extLst>
          </p:cNvPr>
          <p:cNvSpPr txBox="1">
            <a:spLocks/>
          </p:cNvSpPr>
          <p:nvPr/>
        </p:nvSpPr>
        <p:spPr>
          <a:xfrm>
            <a:off x="4836000" y="1052513"/>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2400" dirty="0"/>
              <a:t>Legal requirements</a:t>
            </a:r>
          </a:p>
        </p:txBody>
      </p:sp>
      <p:sp>
        <p:nvSpPr>
          <p:cNvPr id="16" name="Textplatzhalter 3">
            <a:extLst>
              <a:ext uri="{FF2B5EF4-FFF2-40B4-BE49-F238E27FC236}">
                <a16:creationId xmlns:a16="http://schemas.microsoft.com/office/drawing/2014/main" id="{92BCD959-D558-4FDE-A7C7-625BA65DCDFC}"/>
              </a:ext>
            </a:extLst>
          </p:cNvPr>
          <p:cNvSpPr txBox="1">
            <a:spLocks/>
          </p:cNvSpPr>
          <p:nvPr/>
        </p:nvSpPr>
        <p:spPr>
          <a:xfrm>
            <a:off x="944179"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2400" dirty="0"/>
              <a:t>Labour market</a:t>
            </a:r>
          </a:p>
        </p:txBody>
      </p:sp>
      <p:sp>
        <p:nvSpPr>
          <p:cNvPr id="24" name="Textplatzhalter 3">
            <a:extLst>
              <a:ext uri="{FF2B5EF4-FFF2-40B4-BE49-F238E27FC236}">
                <a16:creationId xmlns:a16="http://schemas.microsoft.com/office/drawing/2014/main" id="{8BD8F998-4E1F-4672-93EB-E7E71FEF0698}"/>
              </a:ext>
            </a:extLst>
          </p:cNvPr>
          <p:cNvSpPr txBox="1">
            <a:spLocks/>
          </p:cNvSpPr>
          <p:nvPr/>
        </p:nvSpPr>
        <p:spPr>
          <a:xfrm>
            <a:off x="8829673" y="3599811"/>
            <a:ext cx="2520000" cy="1080000"/>
          </a:xfrm>
          <a:prstGeom prst="rect">
            <a:avLst/>
          </a:prstGeom>
          <a:solidFill>
            <a:srgbClr val="D6851B"/>
          </a:solidFill>
          <a:ln w="57150">
            <a:noFill/>
          </a:ln>
        </p:spPr>
        <p:txBody>
          <a:bodyPr vert="horz" lIns="0" tIns="0" rIns="0" bIns="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r>
              <a:rPr lang="en-GB" sz="2400" dirty="0"/>
              <a:t>Ensuring quality</a:t>
            </a:r>
          </a:p>
        </p:txBody>
      </p:sp>
      <p:pic>
        <p:nvPicPr>
          <p:cNvPr id="15" name="Grafik 14">
            <a:extLst>
              <a:ext uri="{FF2B5EF4-FFF2-40B4-BE49-F238E27FC236}">
                <a16:creationId xmlns:a16="http://schemas.microsoft.com/office/drawing/2014/main" id="{2229449A-D0CC-4EE0-AA1B-A8A16423065B}"/>
              </a:ext>
            </a:extLst>
          </p:cNvPr>
          <p:cNvPicPr>
            <a:picLocks noChangeAspect="1"/>
          </p:cNvPicPr>
          <p:nvPr/>
        </p:nvPicPr>
        <p:blipFill rotWithShape="1">
          <a:blip r:embed="rId3">
            <a:extLst>
              <a:ext uri="{28A0092B-C50C-407E-A947-70E740481C1C}">
                <a14:useLocalDpi xmlns:a14="http://schemas.microsoft.com/office/drawing/2010/main" val="0"/>
              </a:ext>
            </a:extLst>
          </a:blip>
          <a:srcRect t="23290"/>
          <a:stretch/>
        </p:blipFill>
        <p:spPr>
          <a:xfrm>
            <a:off x="5379589" y="2690589"/>
            <a:ext cx="1506472" cy="909222"/>
          </a:xfrm>
          <a:prstGeom prst="rect">
            <a:avLst/>
          </a:prstGeom>
        </p:spPr>
      </p:pic>
      <p:pic>
        <p:nvPicPr>
          <p:cNvPr id="25" name="Grafik 24">
            <a:extLst>
              <a:ext uri="{FF2B5EF4-FFF2-40B4-BE49-F238E27FC236}">
                <a16:creationId xmlns:a16="http://schemas.microsoft.com/office/drawing/2014/main" id="{B6AC5B2A-0308-4E39-BC76-2FD0DB096E0F}"/>
              </a:ext>
            </a:extLst>
          </p:cNvPr>
          <p:cNvPicPr>
            <a:picLocks noChangeAspect="1"/>
          </p:cNvPicPr>
          <p:nvPr/>
        </p:nvPicPr>
        <p:blipFill rotWithShape="1">
          <a:blip r:embed="rId4">
            <a:extLst>
              <a:ext uri="{28A0092B-C50C-407E-A947-70E740481C1C}">
                <a14:useLocalDpi xmlns:a14="http://schemas.microsoft.com/office/drawing/2010/main" val="0"/>
              </a:ext>
            </a:extLst>
          </a:blip>
          <a:srcRect l="63613" t="26563" r="7174" b="17342"/>
          <a:stretch/>
        </p:blipFill>
        <p:spPr>
          <a:xfrm>
            <a:off x="7220210" y="3121410"/>
            <a:ext cx="1353833" cy="2015366"/>
          </a:xfrm>
          <a:prstGeom prst="rect">
            <a:avLst/>
          </a:prstGeom>
        </p:spPr>
      </p:pic>
      <p:sp>
        <p:nvSpPr>
          <p:cNvPr id="27" name="Rechteck: eine Ecke abgeschnitten 26">
            <a:extLst>
              <a:ext uri="{FF2B5EF4-FFF2-40B4-BE49-F238E27FC236}">
                <a16:creationId xmlns:a16="http://schemas.microsoft.com/office/drawing/2014/main" id="{C4B3DE59-00EB-48A3-BCAE-D17C75B6D36E}"/>
              </a:ext>
            </a:extLst>
          </p:cNvPr>
          <p:cNvSpPr/>
          <p:nvPr/>
        </p:nvSpPr>
        <p:spPr>
          <a:xfrm>
            <a:off x="3725948" y="3179763"/>
            <a:ext cx="1575121" cy="1957014"/>
          </a:xfrm>
          <a:custGeom>
            <a:avLst/>
            <a:gdLst>
              <a:gd name="connsiteX0" fmla="*/ 0 w 1589258"/>
              <a:gd name="connsiteY0" fmla="*/ 0 h 2373179"/>
              <a:gd name="connsiteX1" fmla="*/ 962423 w 1589258"/>
              <a:gd name="connsiteY1" fmla="*/ 0 h 2373179"/>
              <a:gd name="connsiteX2" fmla="*/ 1589258 w 1589258"/>
              <a:gd name="connsiteY2" fmla="*/ 626835 h 2373179"/>
              <a:gd name="connsiteX3" fmla="*/ 1589258 w 1589258"/>
              <a:gd name="connsiteY3" fmla="*/ 2373179 h 2373179"/>
              <a:gd name="connsiteX4" fmla="*/ 0 w 1589258"/>
              <a:gd name="connsiteY4" fmla="*/ 2373179 h 2373179"/>
              <a:gd name="connsiteX5" fmla="*/ 0 w 1589258"/>
              <a:gd name="connsiteY5" fmla="*/ 0 h 2373179"/>
              <a:gd name="connsiteX0" fmla="*/ 0 w 1601958"/>
              <a:gd name="connsiteY0" fmla="*/ 0 h 2373179"/>
              <a:gd name="connsiteX1" fmla="*/ 962423 w 1601958"/>
              <a:gd name="connsiteY1" fmla="*/ 0 h 2373179"/>
              <a:gd name="connsiteX2" fmla="*/ 1601958 w 1601958"/>
              <a:gd name="connsiteY2" fmla="*/ 1230085 h 2373179"/>
              <a:gd name="connsiteX3" fmla="*/ 1589258 w 1601958"/>
              <a:gd name="connsiteY3" fmla="*/ 2373179 h 2373179"/>
              <a:gd name="connsiteX4" fmla="*/ 0 w 1601958"/>
              <a:gd name="connsiteY4" fmla="*/ 2373179 h 2373179"/>
              <a:gd name="connsiteX5" fmla="*/ 0 w 1601958"/>
              <a:gd name="connsiteY5" fmla="*/ 0 h 2373179"/>
              <a:gd name="connsiteX0" fmla="*/ 0 w 1608308"/>
              <a:gd name="connsiteY0" fmla="*/ 0 h 2373179"/>
              <a:gd name="connsiteX1" fmla="*/ 962423 w 1608308"/>
              <a:gd name="connsiteY1" fmla="*/ 0 h 2373179"/>
              <a:gd name="connsiteX2" fmla="*/ 1608308 w 1608308"/>
              <a:gd name="connsiteY2" fmla="*/ 1820635 h 2373179"/>
              <a:gd name="connsiteX3" fmla="*/ 1589258 w 1608308"/>
              <a:gd name="connsiteY3" fmla="*/ 2373179 h 2373179"/>
              <a:gd name="connsiteX4" fmla="*/ 0 w 1608308"/>
              <a:gd name="connsiteY4" fmla="*/ 2373179 h 2373179"/>
              <a:gd name="connsiteX5" fmla="*/ 0 w 1608308"/>
              <a:gd name="connsiteY5" fmla="*/ 0 h 2373179"/>
              <a:gd name="connsiteX0" fmla="*/ 0 w 1589258"/>
              <a:gd name="connsiteY0" fmla="*/ 0 h 2373179"/>
              <a:gd name="connsiteX1" fmla="*/ 962423 w 1589258"/>
              <a:gd name="connsiteY1" fmla="*/ 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258"/>
              <a:gd name="connsiteY0" fmla="*/ 0 h 2373179"/>
              <a:gd name="connsiteX1" fmla="*/ 1076723 w 1589258"/>
              <a:gd name="connsiteY1" fmla="*/ 6350 h 2373179"/>
              <a:gd name="connsiteX2" fmla="*/ 1582908 w 1589258"/>
              <a:gd name="connsiteY2" fmla="*/ 1395185 h 2373179"/>
              <a:gd name="connsiteX3" fmla="*/ 1589258 w 1589258"/>
              <a:gd name="connsiteY3" fmla="*/ 2373179 h 2373179"/>
              <a:gd name="connsiteX4" fmla="*/ 0 w 1589258"/>
              <a:gd name="connsiteY4" fmla="*/ 2373179 h 2373179"/>
              <a:gd name="connsiteX5" fmla="*/ 0 w 1589258"/>
              <a:gd name="connsiteY5" fmla="*/ 0 h 2373179"/>
              <a:gd name="connsiteX0" fmla="*/ 0 w 1589869"/>
              <a:gd name="connsiteY0" fmla="*/ 0 h 2373179"/>
              <a:gd name="connsiteX1" fmla="*/ 1076723 w 1589869"/>
              <a:gd name="connsiteY1" fmla="*/ 6350 h 2373179"/>
              <a:gd name="connsiteX2" fmla="*/ 1589258 w 1589869"/>
              <a:gd name="connsiteY2" fmla="*/ 1503135 h 2373179"/>
              <a:gd name="connsiteX3" fmla="*/ 1589258 w 1589869"/>
              <a:gd name="connsiteY3" fmla="*/ 2373179 h 2373179"/>
              <a:gd name="connsiteX4" fmla="*/ 0 w 1589869"/>
              <a:gd name="connsiteY4" fmla="*/ 2373179 h 2373179"/>
              <a:gd name="connsiteX5" fmla="*/ 0 w 1589869"/>
              <a:gd name="connsiteY5" fmla="*/ 0 h 2373179"/>
              <a:gd name="connsiteX0" fmla="*/ 0 w 1589258"/>
              <a:gd name="connsiteY0" fmla="*/ 0 h 2373179"/>
              <a:gd name="connsiteX1" fmla="*/ 1076723 w 1589258"/>
              <a:gd name="connsiteY1" fmla="*/ 6350 h 2373179"/>
              <a:gd name="connsiteX2" fmla="*/ 1259058 w 1589258"/>
              <a:gd name="connsiteY2" fmla="*/ 963385 h 2373179"/>
              <a:gd name="connsiteX3" fmla="*/ 1589258 w 1589258"/>
              <a:gd name="connsiteY3" fmla="*/ 2373179 h 2373179"/>
              <a:gd name="connsiteX4" fmla="*/ 0 w 1589258"/>
              <a:gd name="connsiteY4" fmla="*/ 2373179 h 2373179"/>
              <a:gd name="connsiteX5" fmla="*/ 0 w 1589258"/>
              <a:gd name="connsiteY5" fmla="*/ 0 h 2373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9258" h="2373179">
                <a:moveTo>
                  <a:pt x="0" y="0"/>
                </a:moveTo>
                <a:lnTo>
                  <a:pt x="1076723" y="6350"/>
                </a:lnTo>
                <a:lnTo>
                  <a:pt x="1259058" y="963385"/>
                </a:lnTo>
                <a:cubicBezTo>
                  <a:pt x="1261175" y="1289383"/>
                  <a:pt x="1587141" y="2047181"/>
                  <a:pt x="1589258" y="2373179"/>
                </a:cubicBezTo>
                <a:lnTo>
                  <a:pt x="0" y="2373179"/>
                </a:lnTo>
                <a:lnTo>
                  <a:pt x="0" y="0"/>
                </a:lnTo>
                <a:close/>
              </a:path>
            </a:pathLst>
          </a:custGeom>
          <a:blipFill dpi="0" rotWithShape="1">
            <a:blip r:embed="rId5"/>
            <a:srcRect/>
            <a:stretch>
              <a:fillRect l="-16879" t="-49447" r="10331" b="-3059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9" name="Grafik 28">
            <a:extLst>
              <a:ext uri="{FF2B5EF4-FFF2-40B4-BE49-F238E27FC236}">
                <a16:creationId xmlns:a16="http://schemas.microsoft.com/office/drawing/2014/main" id="{CAD09DE3-3036-4EDD-A2C1-BA80BE61E979}"/>
              </a:ext>
            </a:extLst>
          </p:cNvPr>
          <p:cNvPicPr>
            <a:picLocks noChangeAspect="1"/>
          </p:cNvPicPr>
          <p:nvPr/>
        </p:nvPicPr>
        <p:blipFill rotWithShape="1">
          <a:blip r:embed="rId6">
            <a:extLst>
              <a:ext uri="{28A0092B-C50C-407E-A947-70E740481C1C}">
                <a14:useLocalDpi xmlns:a14="http://schemas.microsoft.com/office/drawing/2010/main" val="0"/>
              </a:ext>
            </a:extLst>
          </a:blip>
          <a:srcRect l="34320" t="38881" r="33981" b="35410"/>
          <a:stretch/>
        </p:blipFill>
        <p:spPr>
          <a:xfrm>
            <a:off x="5387587" y="3737838"/>
            <a:ext cx="1754103" cy="1227765"/>
          </a:xfrm>
          <a:prstGeom prst="rect">
            <a:avLst/>
          </a:prstGeom>
        </p:spPr>
      </p:pic>
      <p:sp>
        <p:nvSpPr>
          <p:cNvPr id="10" name="Textfeld 9">
            <a:extLst>
              <a:ext uri="{FF2B5EF4-FFF2-40B4-BE49-F238E27FC236}">
                <a16:creationId xmlns:a16="http://schemas.microsoft.com/office/drawing/2014/main" id="{85215CF7-2DCE-440D-89B2-AD6AF13CB56B}"/>
              </a:ext>
            </a:extLst>
          </p:cNvPr>
          <p:cNvSpPr txBox="1"/>
          <p:nvPr/>
        </p:nvSpPr>
        <p:spPr>
          <a:xfrm>
            <a:off x="5387587" y="2305455"/>
            <a:ext cx="1498474" cy="369332"/>
          </a:xfrm>
          <a:prstGeom prst="rect">
            <a:avLst/>
          </a:prstGeom>
          <a:noFill/>
        </p:spPr>
        <p:txBody>
          <a:bodyPr wrap="square" rtlCol="0">
            <a:spAutoFit/>
          </a:bodyPr>
          <a:lstStyle/>
          <a:p>
            <a:pPr algn="ctr"/>
            <a:r>
              <a:rPr lang="de-DE" dirty="0">
                <a:latin typeface="Comic Sans MS" panose="030F0702030302020204" pitchFamily="66" charset="0"/>
              </a:rPr>
              <a:t>Government</a:t>
            </a:r>
          </a:p>
        </p:txBody>
      </p:sp>
      <p:sp>
        <p:nvSpPr>
          <p:cNvPr id="11" name="Textfeld 10">
            <a:extLst>
              <a:ext uri="{FF2B5EF4-FFF2-40B4-BE49-F238E27FC236}">
                <a16:creationId xmlns:a16="http://schemas.microsoft.com/office/drawing/2014/main" id="{ADAF07B1-2FFC-49C8-838F-2565FCF02E07}"/>
              </a:ext>
            </a:extLst>
          </p:cNvPr>
          <p:cNvSpPr txBox="1"/>
          <p:nvPr/>
        </p:nvSpPr>
        <p:spPr>
          <a:xfrm>
            <a:off x="7076088" y="5127017"/>
            <a:ext cx="1498474" cy="369332"/>
          </a:xfrm>
          <a:prstGeom prst="rect">
            <a:avLst/>
          </a:prstGeom>
          <a:noFill/>
        </p:spPr>
        <p:txBody>
          <a:bodyPr wrap="square" rtlCol="0">
            <a:spAutoFit/>
          </a:bodyPr>
          <a:lstStyle/>
          <a:p>
            <a:pPr algn="ctr"/>
            <a:r>
              <a:rPr lang="de-DE" dirty="0">
                <a:latin typeface="Comic Sans MS" panose="030F0702030302020204" pitchFamily="66" charset="0"/>
              </a:rPr>
              <a:t>Employees </a:t>
            </a:r>
          </a:p>
        </p:txBody>
      </p:sp>
      <p:sp>
        <p:nvSpPr>
          <p:cNvPr id="12" name="Textfeld 11">
            <a:extLst>
              <a:ext uri="{FF2B5EF4-FFF2-40B4-BE49-F238E27FC236}">
                <a16:creationId xmlns:a16="http://schemas.microsoft.com/office/drawing/2014/main" id="{A91D551C-1FFC-43CB-B83F-75624D601A1F}"/>
              </a:ext>
            </a:extLst>
          </p:cNvPr>
          <p:cNvSpPr txBox="1"/>
          <p:nvPr/>
        </p:nvSpPr>
        <p:spPr>
          <a:xfrm>
            <a:off x="3757681" y="5111563"/>
            <a:ext cx="1498474" cy="369332"/>
          </a:xfrm>
          <a:prstGeom prst="rect">
            <a:avLst/>
          </a:prstGeom>
          <a:noFill/>
        </p:spPr>
        <p:txBody>
          <a:bodyPr wrap="square" rtlCol="0">
            <a:spAutoFit/>
          </a:bodyPr>
          <a:lstStyle/>
          <a:p>
            <a:pPr algn="ctr"/>
            <a:r>
              <a:rPr lang="de-DE" dirty="0">
                <a:latin typeface="Comic Sans MS" panose="030F0702030302020204" pitchFamily="66" charset="0"/>
              </a:rPr>
              <a:t>Employers</a:t>
            </a:r>
          </a:p>
        </p:txBody>
      </p:sp>
    </p:spTree>
    <p:extLst>
      <p:ext uri="{BB962C8B-B14F-4D97-AF65-F5344CB8AC3E}">
        <p14:creationId xmlns:p14="http://schemas.microsoft.com/office/powerpoint/2010/main" val="340557580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bg/>
                                          </p:spTgt>
                                        </p:tgtEl>
                                        <p:attrNameLst>
                                          <p:attrName>style.visibility</p:attrName>
                                        </p:attrNameLst>
                                      </p:cBhvr>
                                      <p:to>
                                        <p:strVal val="visible"/>
                                      </p:to>
                                    </p:set>
                                    <p:animEffect transition="in" filter="fade">
                                      <p:cBhvr>
                                        <p:cTn id="7" dur="1000"/>
                                        <p:tgtEl>
                                          <p:spTgt spid="1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xEl>
                                              <p:pRg st="0" end="0"/>
                                            </p:txEl>
                                          </p:spTgt>
                                        </p:tgtEl>
                                        <p:attrNameLst>
                                          <p:attrName>style.visibility</p:attrName>
                                        </p:attrNameLst>
                                      </p:cBhvr>
                                      <p:to>
                                        <p:strVal val="visible"/>
                                      </p:to>
                                    </p:set>
                                    <p:animEffect transition="in" filter="fade">
                                      <p:cBhvr>
                                        <p:cTn id="10" dur="1000"/>
                                        <p:tgtEl>
                                          <p:spTgt spid="13">
                                            <p:txEl>
                                              <p:pRg st="0" end="0"/>
                                            </p:txEl>
                                          </p:spTgt>
                                        </p:tgtEl>
                                      </p:cBhvr>
                                    </p:animEffect>
                                  </p:childTnLst>
                                </p:cTn>
                              </p:par>
                              <p:par>
                                <p:cTn id="11" presetID="22" presetClass="entr" presetSubtype="1" fill="hold" nodeType="with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wipe(up)">
                                      <p:cBhvr>
                                        <p:cTn id="13" dur="500"/>
                                        <p:tgtEl>
                                          <p:spTgt spid="29"/>
                                        </p:tgtEl>
                                      </p:cBhvr>
                                    </p:animEffect>
                                  </p:childTnLst>
                                </p:cTn>
                              </p:par>
                              <p:par>
                                <p:cTn id="14" presetID="10" presetClass="entr" presetSubtype="0"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fade">
                                      <p:cBhvr>
                                        <p:cTn id="16" dur="500"/>
                                        <p:tgtEl>
                                          <p:spTgt spid="15"/>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6">
                                            <p:bg/>
                                          </p:spTgt>
                                        </p:tgtEl>
                                        <p:attrNameLst>
                                          <p:attrName>style.visibility</p:attrName>
                                        </p:attrNameLst>
                                      </p:cBhvr>
                                      <p:to>
                                        <p:strVal val="visible"/>
                                      </p:to>
                                    </p:set>
                                    <p:animEffect transition="in" filter="fade">
                                      <p:cBhvr>
                                        <p:cTn id="20" dur="1000"/>
                                        <p:tgtEl>
                                          <p:spTgt spid="16">
                                            <p:bg/>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6">
                                            <p:txEl>
                                              <p:pRg st="0" end="0"/>
                                            </p:txEl>
                                          </p:spTgt>
                                        </p:tgtEl>
                                        <p:attrNameLst>
                                          <p:attrName>style.visibility</p:attrName>
                                        </p:attrNameLst>
                                      </p:cBhvr>
                                      <p:to>
                                        <p:strVal val="visible"/>
                                      </p:to>
                                    </p:set>
                                    <p:animEffect transition="in" filter="fade">
                                      <p:cBhvr>
                                        <p:cTn id="25" dur="1000"/>
                                        <p:tgtEl>
                                          <p:spTgt spid="16">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fade">
                                      <p:cBhvr>
                                        <p:cTn id="28" dur="500"/>
                                        <p:tgtEl>
                                          <p:spTgt spid="27"/>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24">
                                            <p:bg/>
                                          </p:spTgt>
                                        </p:tgtEl>
                                        <p:attrNameLst>
                                          <p:attrName>style.visibility</p:attrName>
                                        </p:attrNameLst>
                                      </p:cBhvr>
                                      <p:to>
                                        <p:strVal val="visible"/>
                                      </p:to>
                                    </p:set>
                                    <p:animEffect transition="in" filter="fade">
                                      <p:cBhvr>
                                        <p:cTn id="32" dur="1000"/>
                                        <p:tgtEl>
                                          <p:spTgt spid="24">
                                            <p:bg/>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4">
                                            <p:txEl>
                                              <p:pRg st="0" end="0"/>
                                            </p:txEl>
                                          </p:spTgt>
                                        </p:tgtEl>
                                        <p:attrNameLst>
                                          <p:attrName>style.visibility</p:attrName>
                                        </p:attrNameLst>
                                      </p:cBhvr>
                                      <p:to>
                                        <p:strVal val="visible"/>
                                      </p:to>
                                    </p:set>
                                    <p:animEffect transition="in" filter="fade">
                                      <p:cBhvr>
                                        <p:cTn id="35" dur="1000"/>
                                        <p:tgtEl>
                                          <p:spTgt spid="24">
                                            <p:txEl>
                                              <p:pRg st="0" end="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uiExpand="1" build="allAtOnce" animBg="1"/>
      <p:bldP spid="16" grpId="0" uiExpand="1" build="p" animBg="1"/>
      <p:bldP spid="24" grpId="0" uiExpand="1" build="p" animBg="1"/>
      <p:bldP spid="2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a:t>
            </a:r>
            <a:r>
              <a:rPr lang="en-GB" dirty="0"/>
              <a:t>Reasons for the certification of individuals</a:t>
            </a:r>
            <a:endParaRPr lang="de-DE" noProof="0" dirty="0"/>
          </a:p>
        </p:txBody>
      </p:sp>
      <p:grpSp>
        <p:nvGrpSpPr>
          <p:cNvPr id="3" name="Gruppieren 2">
            <a:extLst>
              <a:ext uri="{FF2B5EF4-FFF2-40B4-BE49-F238E27FC236}">
                <a16:creationId xmlns:a16="http://schemas.microsoft.com/office/drawing/2014/main" id="{BDF22348-3F6D-47C5-AE94-13D2994E494F}"/>
              </a:ext>
            </a:extLst>
          </p:cNvPr>
          <p:cNvGrpSpPr/>
          <p:nvPr/>
        </p:nvGrpSpPr>
        <p:grpSpPr>
          <a:xfrm>
            <a:off x="8781997" y="1844674"/>
            <a:ext cx="2038403" cy="2725504"/>
            <a:chOff x="8781997" y="1844673"/>
            <a:chExt cx="2306823" cy="3084403"/>
          </a:xfrm>
        </p:grpSpPr>
        <p:pic>
          <p:nvPicPr>
            <p:cNvPr id="5" name="Grafik 4">
              <a:extLst>
                <a:ext uri="{FF2B5EF4-FFF2-40B4-BE49-F238E27FC236}">
                  <a16:creationId xmlns:a16="http://schemas.microsoft.com/office/drawing/2014/main" id="{E68055BA-2185-4B04-96D8-C1200DD543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384802">
              <a:off x="8781997" y="1844673"/>
              <a:ext cx="2306823" cy="3084403"/>
            </a:xfrm>
            <a:prstGeom prst="rect">
              <a:avLst/>
            </a:prstGeom>
          </p:spPr>
        </p:pic>
        <p:sp>
          <p:nvSpPr>
            <p:cNvPr id="7" name="Rechteck 6">
              <a:extLst>
                <a:ext uri="{FF2B5EF4-FFF2-40B4-BE49-F238E27FC236}">
                  <a16:creationId xmlns:a16="http://schemas.microsoft.com/office/drawing/2014/main" id="{C9C38758-38A9-40D8-9582-B249E735DA9F}"/>
                </a:ext>
              </a:extLst>
            </p:cNvPr>
            <p:cNvSpPr/>
            <p:nvPr/>
          </p:nvSpPr>
          <p:spPr>
            <a:xfrm rot="370133">
              <a:off x="10358064" y="2876456"/>
              <a:ext cx="396113" cy="19456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8ADEAF7B-F7F8-48E5-9A0D-0A511DBF3A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401127" y="2823567"/>
            <a:ext cx="204242" cy="204242"/>
          </a:xfrm>
          <a:prstGeom prst="rect">
            <a:avLst/>
          </a:prstGeom>
        </p:spPr>
      </p:pic>
      <p:pic>
        <p:nvPicPr>
          <p:cNvPr id="9" name="Grafik 8">
            <a:extLst>
              <a:ext uri="{FF2B5EF4-FFF2-40B4-BE49-F238E27FC236}">
                <a16:creationId xmlns:a16="http://schemas.microsoft.com/office/drawing/2014/main" id="{167941CE-60C0-453D-8C86-F9A1300137E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81827">
            <a:off x="10280616" y="3811528"/>
            <a:ext cx="174270" cy="174270"/>
          </a:xfrm>
          <a:prstGeom prst="rect">
            <a:avLst/>
          </a:prstGeom>
        </p:spPr>
      </p:pic>
      <p:pic>
        <p:nvPicPr>
          <p:cNvPr id="10" name="Grafik 9">
            <a:extLst>
              <a:ext uri="{FF2B5EF4-FFF2-40B4-BE49-F238E27FC236}">
                <a16:creationId xmlns:a16="http://schemas.microsoft.com/office/drawing/2014/main" id="{658B5A28-CF7E-457D-8B11-F0D0EE3C7E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333228" y="3358883"/>
            <a:ext cx="208536" cy="238326"/>
          </a:xfrm>
          <a:prstGeom prst="rect">
            <a:avLst/>
          </a:prstGeom>
        </p:spPr>
      </p:pic>
      <p:pic>
        <p:nvPicPr>
          <p:cNvPr id="11" name="Grafik 10">
            <a:extLst>
              <a:ext uri="{FF2B5EF4-FFF2-40B4-BE49-F238E27FC236}">
                <a16:creationId xmlns:a16="http://schemas.microsoft.com/office/drawing/2014/main" id="{4105097A-3C62-49AF-B7BE-943F87BC17E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240769">
            <a:off x="10207751" y="4158956"/>
            <a:ext cx="223299" cy="221103"/>
          </a:xfrm>
          <a:prstGeom prst="rect">
            <a:avLst/>
          </a:prstGeom>
        </p:spPr>
      </p:pic>
      <p:sp>
        <p:nvSpPr>
          <p:cNvPr id="12" name="Textfeld 11">
            <a:extLst>
              <a:ext uri="{FF2B5EF4-FFF2-40B4-BE49-F238E27FC236}">
                <a16:creationId xmlns:a16="http://schemas.microsoft.com/office/drawing/2014/main" id="{8297BEDF-20D2-493F-BD02-E84A08AA8D11}"/>
              </a:ext>
            </a:extLst>
          </p:cNvPr>
          <p:cNvSpPr txBox="1"/>
          <p:nvPr/>
        </p:nvSpPr>
        <p:spPr>
          <a:xfrm>
            <a:off x="658812" y="1572161"/>
            <a:ext cx="7958138" cy="2616101"/>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Legal requirements – examples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Regulated professions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Practising of a craft trade which requires a licence</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Specific technical activities in the craft trades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Tasks undertaken by experts</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Immigration to Germany</a:t>
            </a:r>
          </a:p>
        </p:txBody>
      </p:sp>
    </p:spTree>
    <p:extLst>
      <p:ext uri="{BB962C8B-B14F-4D97-AF65-F5344CB8AC3E}">
        <p14:creationId xmlns:p14="http://schemas.microsoft.com/office/powerpoint/2010/main" val="20574818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26" presetClass="emph" presetSubtype="0" fill="hold" nodeType="withEffect">
                                  <p:stCondLst>
                                    <p:cond delay="0"/>
                                  </p:stCondLst>
                                  <p:childTnLst>
                                    <p:animEffect transition="out" filter="fade">
                                      <p:cBhvr>
                                        <p:cTn id="9" dur="1000" tmFilter="0, 0; .2, .5; .8, .5; 1, 0"/>
                                        <p:tgtEl>
                                          <p:spTgt spid="8"/>
                                        </p:tgtEl>
                                      </p:cBhvr>
                                    </p:animEffect>
                                    <p:animScale>
                                      <p:cBhvr>
                                        <p:cTn id="10" dur="500" autoRev="1" fill="hold"/>
                                        <p:tgtEl>
                                          <p:spTgt spid="8"/>
                                        </p:tgtEl>
                                      </p:cBhvr>
                                      <p:by x="105000" y="105000"/>
                                    </p:animScale>
                                  </p:childTnLst>
                                </p:cTn>
                              </p:par>
                            </p:childTnLst>
                          </p:cTn>
                        </p:par>
                        <p:par>
                          <p:cTn id="11" fill="hold">
                            <p:stCondLst>
                              <p:cond delay="1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par>
                                <p:cTn id="15" presetID="26" presetClass="emph" presetSubtype="0" fill="hold" nodeType="withEffect">
                                  <p:stCondLst>
                                    <p:cond delay="0"/>
                                  </p:stCondLst>
                                  <p:childTnLst>
                                    <p:animEffect transition="out" filter="fade">
                                      <p:cBhvr>
                                        <p:cTn id="16" dur="1000" tmFilter="0, 0; .2, .5; .8, .5; 1, 0"/>
                                        <p:tgtEl>
                                          <p:spTgt spid="10"/>
                                        </p:tgtEl>
                                      </p:cBhvr>
                                    </p:animEffect>
                                    <p:animScale>
                                      <p:cBhvr>
                                        <p:cTn id="17" dur="500" autoRev="1" fill="hold"/>
                                        <p:tgtEl>
                                          <p:spTgt spid="10"/>
                                        </p:tgtEl>
                                      </p:cBhvr>
                                      <p:by x="105000" y="105000"/>
                                    </p:animScale>
                                  </p:childTnLst>
                                </p:cTn>
                              </p:par>
                            </p:childTnLst>
                          </p:cTn>
                        </p:par>
                        <p:par>
                          <p:cTn id="18" fill="hold">
                            <p:stCondLst>
                              <p:cond delay="2000"/>
                            </p:stCondLst>
                            <p:childTnLst>
                              <p:par>
                                <p:cTn id="19" presetID="10" presetClass="entr" presetSubtype="0"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par>
                                <p:cTn id="22" presetID="26" presetClass="emph" presetSubtype="0" fill="hold" nodeType="withEffect">
                                  <p:stCondLst>
                                    <p:cond delay="0"/>
                                  </p:stCondLst>
                                  <p:childTnLst>
                                    <p:animEffect transition="out" filter="fade">
                                      <p:cBhvr>
                                        <p:cTn id="23" dur="1000" tmFilter="0, 0; .2, .5; .8, .5; 1, 0"/>
                                        <p:tgtEl>
                                          <p:spTgt spid="9"/>
                                        </p:tgtEl>
                                      </p:cBhvr>
                                    </p:animEffect>
                                    <p:animScale>
                                      <p:cBhvr>
                                        <p:cTn id="24" dur="500" autoRev="1" fill="hold"/>
                                        <p:tgtEl>
                                          <p:spTgt spid="9"/>
                                        </p:tgtEl>
                                      </p:cBhvr>
                                      <p:by x="105000" y="105000"/>
                                    </p:animScale>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par>
                                <p:cTn id="29" presetID="26" presetClass="emph" presetSubtype="0" fill="hold" nodeType="withEffect">
                                  <p:stCondLst>
                                    <p:cond delay="0"/>
                                  </p:stCondLst>
                                  <p:childTnLst>
                                    <p:animEffect transition="out" filter="fade">
                                      <p:cBhvr>
                                        <p:cTn id="30" dur="1000" tmFilter="0, 0; .2, .5; .8, .5; 1, 0"/>
                                        <p:tgtEl>
                                          <p:spTgt spid="11"/>
                                        </p:tgtEl>
                                      </p:cBhvr>
                                    </p:animEffect>
                                    <p:animScale>
                                      <p:cBhvr>
                                        <p:cTn id="31" dur="500" autoRev="1" fill="hold"/>
                                        <p:tgtEl>
                                          <p:spTgt spid="11"/>
                                        </p:tgtEl>
                                      </p:cBhvr>
                                      <p:by x="105000" y="105000"/>
                                    </p:animScale>
                                  </p:childTnLst>
                                </p:cTn>
                              </p:par>
                            </p:childTnLst>
                          </p:cTn>
                        </p:par>
                        <p:par>
                          <p:cTn id="32" fill="hold">
                            <p:stCondLst>
                              <p:cond delay="40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de-DE" dirty="0"/>
              <a:t>2. </a:t>
            </a:r>
            <a:r>
              <a:rPr lang="en-GB" dirty="0"/>
              <a:t>Reasons for the certification of individuals</a:t>
            </a:r>
            <a:endParaRPr lang="de-DE" noProof="0" dirty="0"/>
          </a:p>
        </p:txBody>
      </p:sp>
      <p:pic>
        <p:nvPicPr>
          <p:cNvPr id="5" name="Grafik 4">
            <a:extLst>
              <a:ext uri="{FF2B5EF4-FFF2-40B4-BE49-F238E27FC236}">
                <a16:creationId xmlns:a16="http://schemas.microsoft.com/office/drawing/2014/main" id="{5A669CDA-7AD8-4B1B-808B-0266D7BF8D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3662" y="918203"/>
            <a:ext cx="5141655" cy="4338962"/>
          </a:xfrm>
          <a:prstGeom prst="rect">
            <a:avLst/>
          </a:prstGeom>
        </p:spPr>
      </p:pic>
      <p:sp>
        <p:nvSpPr>
          <p:cNvPr id="6" name="Textfeld 5">
            <a:extLst>
              <a:ext uri="{FF2B5EF4-FFF2-40B4-BE49-F238E27FC236}">
                <a16:creationId xmlns:a16="http://schemas.microsoft.com/office/drawing/2014/main" id="{4AD7344C-99DE-4E51-8E90-6528E40C51CF}"/>
              </a:ext>
            </a:extLst>
          </p:cNvPr>
          <p:cNvSpPr txBox="1"/>
          <p:nvPr/>
        </p:nvSpPr>
        <p:spPr>
          <a:xfrm>
            <a:off x="658811" y="1572161"/>
            <a:ext cx="7958139" cy="3693319"/>
          </a:xfrm>
          <a:prstGeom prst="rect">
            <a:avLst/>
          </a:prstGeom>
          <a:noFill/>
        </p:spPr>
        <p:txBody>
          <a:bodyPr wrap="square" lIns="0" tIns="0" rIns="0" bIns="0" rtlCol="0">
            <a:spAutoFit/>
          </a:bodyPr>
          <a:lstStyle/>
          <a:p>
            <a:pPr>
              <a:lnSpc>
                <a:spcPts val="2400"/>
              </a:lnSpc>
              <a:spcAft>
                <a:spcPts val="1200"/>
              </a:spcAft>
            </a:pPr>
            <a:r>
              <a:rPr lang="en-GB" sz="2000" b="1" dirty="0">
                <a:latin typeface="+mj-lt"/>
              </a:rPr>
              <a:t>Impacts on the labour market</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Transparency and mobility</a:t>
            </a:r>
          </a:p>
          <a:p>
            <a:pPr marL="285750" indent="-285750">
              <a:lnSpc>
                <a:spcPts val="2400"/>
              </a:lnSpc>
              <a:spcAft>
                <a:spcPts val="1200"/>
              </a:spcAft>
              <a:buClr>
                <a:srgbClr val="D6851B"/>
              </a:buClr>
              <a:buSzPct val="65000"/>
              <a:buFont typeface="Wingdings 3" panose="05040102010807070707" pitchFamily="18" charset="2"/>
              <a:buChar char=""/>
            </a:pPr>
            <a:r>
              <a:rPr lang="en-GB" sz="2000" dirty="0"/>
              <a:t>Opportunities for advancement</a:t>
            </a:r>
          </a:p>
          <a:p>
            <a:pPr marL="576000" lvl="1" indent="-285750">
              <a:lnSpc>
                <a:spcPts val="2400"/>
              </a:lnSpc>
              <a:spcAft>
                <a:spcPts val="1200"/>
              </a:spcAft>
              <a:buClr>
                <a:srgbClr val="D6851B"/>
              </a:buClr>
              <a:buSzPct val="65000"/>
              <a:buFont typeface="Wingdings 3" panose="05040102010807070707" pitchFamily="18" charset="2"/>
              <a:buChar char=""/>
            </a:pPr>
            <a:r>
              <a:rPr lang="en-GB" sz="2000" dirty="0"/>
              <a:t>Salary category grouping in the public sector</a:t>
            </a:r>
          </a:p>
          <a:p>
            <a:pPr marL="576000" lvl="1" indent="-285750">
              <a:lnSpc>
                <a:spcPts val="2400"/>
              </a:lnSpc>
              <a:spcAft>
                <a:spcPts val="1200"/>
              </a:spcAft>
              <a:buClr>
                <a:srgbClr val="D6851B"/>
              </a:buClr>
              <a:buSzPct val="65000"/>
              <a:buFont typeface="Wingdings 3" panose="05040102010807070707" pitchFamily="18" charset="2"/>
              <a:buChar char=""/>
            </a:pPr>
            <a:r>
              <a:rPr lang="en-GB" sz="2000" dirty="0"/>
              <a:t>Collective bargaining agreements</a:t>
            </a:r>
          </a:p>
          <a:p>
            <a:pPr marL="576000" lvl="1" indent="-285750">
              <a:lnSpc>
                <a:spcPts val="2400"/>
              </a:lnSpc>
              <a:spcAft>
                <a:spcPts val="1200"/>
              </a:spcAft>
              <a:buClr>
                <a:srgbClr val="D6851B"/>
              </a:buClr>
              <a:buSzPct val="65000"/>
              <a:buFont typeface="Wingdings 3" panose="05040102010807070707" pitchFamily="18" charset="2"/>
              <a:buChar char=""/>
            </a:pPr>
            <a:r>
              <a:rPr lang="en-GB" sz="2000" dirty="0"/>
              <a:t>Individual company-based regulations</a:t>
            </a:r>
          </a:p>
          <a:p>
            <a:pPr marL="576000" lvl="1" indent="-285750">
              <a:lnSpc>
                <a:spcPts val="2400"/>
              </a:lnSpc>
              <a:spcAft>
                <a:spcPts val="1200"/>
              </a:spcAft>
              <a:buClr>
                <a:srgbClr val="D6851B"/>
              </a:buClr>
              <a:buSzPct val="65000"/>
              <a:buFont typeface="Wingdings 3" panose="05040102010807070707" pitchFamily="18" charset="2"/>
              <a:buChar char=""/>
            </a:pPr>
            <a:r>
              <a:rPr lang="en-GB" sz="2000" dirty="0"/>
              <a:t>Opportunity for higher-level vocational education and training (upgrading training)</a:t>
            </a:r>
            <a:br>
              <a:rPr lang="en-GB" sz="2000" dirty="0"/>
            </a:br>
            <a:endParaRPr lang="en-GB" sz="2000" dirty="0"/>
          </a:p>
        </p:txBody>
      </p:sp>
    </p:spTree>
    <p:extLst>
      <p:ext uri="{BB962C8B-B14F-4D97-AF65-F5344CB8AC3E}">
        <p14:creationId xmlns:p14="http://schemas.microsoft.com/office/powerpoint/2010/main" val="13936005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3A7DCDE-9502-4DE6-A0E5-133FBAA22CD9}"/>
              </a:ext>
            </a:extLst>
          </p:cNvPr>
          <p:cNvSpPr>
            <a:spLocks noGrp="1"/>
          </p:cNvSpPr>
          <p:nvPr>
            <p:ph type="title"/>
          </p:nvPr>
        </p:nvSpPr>
        <p:spPr/>
        <p:txBody>
          <a:bodyPr>
            <a:normAutofit/>
          </a:bodyPr>
          <a:lstStyle/>
          <a:p>
            <a:r>
              <a:rPr lang="en-GB" dirty="0"/>
              <a:t>2. Reasons for the certification of individuals</a:t>
            </a:r>
            <a:endParaRPr lang="de-DE" noProof="0" dirty="0"/>
          </a:p>
        </p:txBody>
      </p:sp>
      <p:sp>
        <p:nvSpPr>
          <p:cNvPr id="4" name="Textfeld 3">
            <a:extLst>
              <a:ext uri="{FF2B5EF4-FFF2-40B4-BE49-F238E27FC236}">
                <a16:creationId xmlns:a16="http://schemas.microsoft.com/office/drawing/2014/main" id="{134A5880-57F5-4196-A904-4211D6EF3921}"/>
              </a:ext>
            </a:extLst>
          </p:cNvPr>
          <p:cNvSpPr txBox="1"/>
          <p:nvPr/>
        </p:nvSpPr>
        <p:spPr>
          <a:xfrm>
            <a:off x="658811" y="1572161"/>
            <a:ext cx="9829802" cy="307777"/>
          </a:xfrm>
          <a:prstGeom prst="rect">
            <a:avLst/>
          </a:prstGeom>
          <a:noFill/>
        </p:spPr>
        <p:txBody>
          <a:bodyPr wrap="square" lIns="0" tIns="0" rIns="0" bIns="0" rtlCol="0">
            <a:spAutoFit/>
          </a:bodyPr>
          <a:lstStyle/>
          <a:p>
            <a:pPr>
              <a:lnSpc>
                <a:spcPts val="2400"/>
              </a:lnSpc>
              <a:spcAft>
                <a:spcPts val="1200"/>
              </a:spcAft>
            </a:pPr>
            <a:r>
              <a:rPr lang="en-GB" sz="2000" b="1" dirty="0"/>
              <a:t>Certification is a tool for increasing the quality of initial and continuing VET</a:t>
            </a:r>
          </a:p>
        </p:txBody>
      </p:sp>
      <p:sp>
        <p:nvSpPr>
          <p:cNvPr id="7" name="Textfeld 6">
            <a:extLst>
              <a:ext uri="{FF2B5EF4-FFF2-40B4-BE49-F238E27FC236}">
                <a16:creationId xmlns:a16="http://schemas.microsoft.com/office/drawing/2014/main" id="{CCAF0E35-DF43-4240-BE81-29572205F701}"/>
              </a:ext>
            </a:extLst>
          </p:cNvPr>
          <p:cNvSpPr txBox="1"/>
          <p:nvPr/>
        </p:nvSpPr>
        <p:spPr>
          <a:xfrm>
            <a:off x="861585" y="5640388"/>
            <a:ext cx="4244975" cy="307777"/>
          </a:xfrm>
          <a:prstGeom prst="rect">
            <a:avLst/>
          </a:prstGeom>
          <a:noFill/>
        </p:spPr>
        <p:txBody>
          <a:bodyPr wrap="square" rtlCol="0">
            <a:spAutoFit/>
          </a:bodyPr>
          <a:lstStyle/>
          <a:p>
            <a:r>
              <a:rPr lang="de-DE" sz="1400" dirty="0"/>
              <a:t>Source: </a:t>
            </a:r>
            <a:r>
              <a:rPr lang="de-DE" sz="1400" dirty="0">
                <a:hlinkClick r:id="rId3"/>
              </a:rPr>
              <a:t>BIBB 2019</a:t>
            </a:r>
            <a:r>
              <a:rPr lang="de-DE" sz="1400" dirty="0"/>
              <a:t> </a:t>
            </a:r>
          </a:p>
        </p:txBody>
      </p:sp>
      <p:sp>
        <p:nvSpPr>
          <p:cNvPr id="11" name="Textplatzhalter 3">
            <a:extLst>
              <a:ext uri="{FF2B5EF4-FFF2-40B4-BE49-F238E27FC236}">
                <a16:creationId xmlns:a16="http://schemas.microsoft.com/office/drawing/2014/main" id="{E86681AF-F974-48BF-A91F-E8DE23A9EAC1}"/>
              </a:ext>
            </a:extLst>
          </p:cNvPr>
          <p:cNvSpPr txBox="1">
            <a:spLocks/>
          </p:cNvSpPr>
          <p:nvPr/>
        </p:nvSpPr>
        <p:spPr>
          <a:xfrm>
            <a:off x="658813"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dirty="0">
                <a:solidFill>
                  <a:schemeClr val="tx1">
                    <a:lumMod val="95000"/>
                    <a:lumOff val="5000"/>
                  </a:schemeClr>
                </a:solidFill>
              </a:rPr>
              <a:t>Regulatory requirements</a:t>
            </a:r>
          </a:p>
        </p:txBody>
      </p:sp>
      <p:sp>
        <p:nvSpPr>
          <p:cNvPr id="13" name="Textplatzhalter 3">
            <a:extLst>
              <a:ext uri="{FF2B5EF4-FFF2-40B4-BE49-F238E27FC236}">
                <a16:creationId xmlns:a16="http://schemas.microsoft.com/office/drawing/2014/main" id="{295DFC02-B6E4-47FC-A146-D5D0A2B2F639}"/>
              </a:ext>
            </a:extLst>
          </p:cNvPr>
          <p:cNvSpPr txBox="1">
            <a:spLocks/>
          </p:cNvSpPr>
          <p:nvPr/>
        </p:nvSpPr>
        <p:spPr>
          <a:xfrm>
            <a:off x="6240464" y="2168525"/>
            <a:ext cx="4447748" cy="504000"/>
          </a:xfrm>
          <a:prstGeom prst="rect">
            <a:avLst/>
          </a:prstGeom>
          <a:solidFill>
            <a:srgbClr val="EAC28D">
              <a:alpha val="80000"/>
            </a:srgbClr>
          </a:solidFill>
        </p:spPr>
        <p:txBody>
          <a:bodyPr vert="horz" wrap="square" lIns="36000" tIns="72000" rIns="36000" bIns="72000" rtlCol="0" anchor="ctr">
            <a:noAutofit/>
          </a:bodyPr>
          <a:lstStyle>
            <a:lvl1pPr marL="0" indent="0" algn="l" defTabSz="357188" rtl="0" eaLnBrk="1" latinLnBrk="0" hangingPunct="1">
              <a:lnSpc>
                <a:spcPct val="90000"/>
              </a:lnSpc>
              <a:spcBef>
                <a:spcPts val="1000"/>
              </a:spcBef>
              <a:buClr>
                <a:schemeClr val="accent1"/>
              </a:buClr>
              <a:buSzPct val="90000"/>
              <a:buFont typeface="Wingdings 3" panose="05040102010807070707" pitchFamily="18" charset="2"/>
              <a:buNone/>
              <a:tabLst/>
              <a:defRPr sz="2000" b="0" kern="1200">
                <a:solidFill>
                  <a:schemeClr val="bg1"/>
                </a:solidFill>
                <a:latin typeface="+mj-lt"/>
                <a:ea typeface="+mn-ea"/>
                <a:cs typeface="+mn-cs"/>
              </a:defRPr>
            </a:lvl1pPr>
            <a:lvl2pPr marL="457200" indent="0" algn="l" defTabSz="536575" rtl="0" eaLnBrk="1" latinLnBrk="0" hangingPunct="1">
              <a:lnSpc>
                <a:spcPct val="90000"/>
              </a:lnSpc>
              <a:spcBef>
                <a:spcPts val="500"/>
              </a:spcBef>
              <a:buClr>
                <a:schemeClr val="accent1"/>
              </a:buClr>
              <a:buSzPct val="90000"/>
              <a:buFont typeface="Wingdings 3" panose="05040102010807070707" pitchFamily="18" charset="2"/>
              <a:buNone/>
              <a:tabLst/>
              <a:defRPr sz="2000" b="1" kern="1200">
                <a:solidFill>
                  <a:schemeClr val="tx1"/>
                </a:solidFill>
                <a:latin typeface="+mj-lt"/>
                <a:ea typeface="+mn-ea"/>
                <a:cs typeface="+mn-cs"/>
              </a:defRPr>
            </a:lvl2pPr>
            <a:lvl3pPr marL="914400" indent="0" algn="l" defTabSz="479425" rtl="0" eaLnBrk="1" latinLnBrk="0" hangingPunct="1">
              <a:lnSpc>
                <a:spcPct val="90000"/>
              </a:lnSpc>
              <a:spcBef>
                <a:spcPts val="500"/>
              </a:spcBef>
              <a:buClr>
                <a:schemeClr val="accent1"/>
              </a:buClr>
              <a:buSzPct val="90000"/>
              <a:buFont typeface="Wingdings 3" panose="05040102010807070707" pitchFamily="18" charset="2"/>
              <a:buNone/>
              <a:tabLst/>
              <a:defRPr sz="1800" b="1" kern="1200">
                <a:solidFill>
                  <a:schemeClr val="tx1"/>
                </a:solidFill>
                <a:latin typeface="+mj-lt"/>
                <a:ea typeface="+mn-ea"/>
                <a:cs typeface="+mn-cs"/>
              </a:defRPr>
            </a:lvl3pPr>
            <a:lvl4pPr marL="1371600" indent="0" algn="l" defTabSz="357188"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4pPr>
            <a:lvl5pPr marL="1828800" indent="0" algn="l" defTabSz="360363" rtl="0" eaLnBrk="1" latinLnBrk="0" hangingPunct="1">
              <a:lnSpc>
                <a:spcPct val="90000"/>
              </a:lnSpc>
              <a:spcBef>
                <a:spcPts val="500"/>
              </a:spcBef>
              <a:buClr>
                <a:schemeClr val="accent1"/>
              </a:buClr>
              <a:buSzPct val="90000"/>
              <a:buFont typeface="Wingdings 3" panose="05040102010807070707" pitchFamily="18" charset="2"/>
              <a:buNone/>
              <a:tabLst/>
              <a:defRPr sz="1600" b="1" kern="1200">
                <a:solidFill>
                  <a:schemeClr val="tx1"/>
                </a:solidFill>
                <a:latin typeface="+mj-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algn="ctr">
              <a:lnSpc>
                <a:spcPct val="100000"/>
              </a:lnSpc>
              <a:spcBef>
                <a:spcPts val="600"/>
              </a:spcBef>
            </a:pPr>
            <a:r>
              <a:rPr lang="en-GB" dirty="0">
                <a:solidFill>
                  <a:schemeClr val="tx1">
                    <a:lumMod val="95000"/>
                    <a:lumOff val="5000"/>
                  </a:schemeClr>
                </a:solidFill>
              </a:rPr>
              <a:t>Quality management systems</a:t>
            </a:r>
          </a:p>
        </p:txBody>
      </p:sp>
      <p:pic>
        <p:nvPicPr>
          <p:cNvPr id="15" name="Grafik 14">
            <a:extLst>
              <a:ext uri="{FF2B5EF4-FFF2-40B4-BE49-F238E27FC236}">
                <a16:creationId xmlns:a16="http://schemas.microsoft.com/office/drawing/2014/main" id="{1E35DC5F-BBA8-47FE-BB57-17BA88E72CF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72744" y="2250140"/>
            <a:ext cx="403503" cy="774725"/>
          </a:xfrm>
          <a:prstGeom prst="rect">
            <a:avLst/>
          </a:prstGeom>
        </p:spPr>
      </p:pic>
      <p:pic>
        <p:nvPicPr>
          <p:cNvPr id="16" name="Grafik 15">
            <a:extLst>
              <a:ext uri="{FF2B5EF4-FFF2-40B4-BE49-F238E27FC236}">
                <a16:creationId xmlns:a16="http://schemas.microsoft.com/office/drawing/2014/main" id="{D7330458-5C4B-45AB-8FB1-5DC53351C6A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985015" y="2009442"/>
            <a:ext cx="474375" cy="910799"/>
          </a:xfrm>
          <a:prstGeom prst="rect">
            <a:avLst/>
          </a:prstGeom>
        </p:spPr>
      </p:pic>
      <p:pic>
        <p:nvPicPr>
          <p:cNvPr id="3" name="Grafik 2">
            <a:extLst>
              <a:ext uri="{FF2B5EF4-FFF2-40B4-BE49-F238E27FC236}">
                <a16:creationId xmlns:a16="http://schemas.microsoft.com/office/drawing/2014/main" id="{B7EE3357-B175-4E94-8DCB-69A94F25FD0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25100" y="1966708"/>
            <a:ext cx="1393409" cy="1354341"/>
          </a:xfrm>
          <a:prstGeom prst="rect">
            <a:avLst/>
          </a:prstGeom>
        </p:spPr>
      </p:pic>
      <p:sp>
        <p:nvSpPr>
          <p:cNvPr id="19" name="Rechteck 18">
            <a:extLst>
              <a:ext uri="{FF2B5EF4-FFF2-40B4-BE49-F238E27FC236}">
                <a16:creationId xmlns:a16="http://schemas.microsoft.com/office/drawing/2014/main" id="{607F09A0-B38E-49B3-9B01-2D5A19846136}"/>
              </a:ext>
            </a:extLst>
          </p:cNvPr>
          <p:cNvSpPr/>
          <p:nvPr/>
        </p:nvSpPr>
        <p:spPr>
          <a:xfrm>
            <a:off x="658810" y="2789589"/>
            <a:ext cx="5085497" cy="1724190"/>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dirty="0"/>
              <a:t>Government standards</a:t>
            </a:r>
          </a:p>
          <a:p>
            <a:pPr marL="285750" indent="-285750">
              <a:lnSpc>
                <a:spcPts val="2200"/>
              </a:lnSpc>
              <a:spcAft>
                <a:spcPts val="600"/>
              </a:spcAft>
              <a:buClr>
                <a:srgbClr val="D6851B"/>
              </a:buClr>
              <a:buSzPct val="65000"/>
              <a:buFont typeface="Wingdings 3" panose="05040102010807070707" pitchFamily="18" charset="2"/>
              <a:buChar char=""/>
            </a:pPr>
            <a:r>
              <a:rPr lang="en-GB" dirty="0"/>
              <a:t>Negotiated by policymakers</a:t>
            </a:r>
          </a:p>
          <a:p>
            <a:pPr marL="285750" indent="-285750">
              <a:lnSpc>
                <a:spcPts val="2200"/>
              </a:lnSpc>
              <a:spcAft>
                <a:spcPts val="600"/>
              </a:spcAft>
              <a:buClr>
                <a:srgbClr val="D6851B"/>
              </a:buClr>
              <a:buSzPct val="65000"/>
              <a:buFont typeface="Wingdings 3" panose="05040102010807070707" pitchFamily="18" charset="2"/>
              <a:buChar char=""/>
            </a:pPr>
            <a:r>
              <a:rPr lang="en-GB" dirty="0"/>
              <a:t>Involvement of social partners</a:t>
            </a:r>
          </a:p>
          <a:p>
            <a:pPr marL="285750" indent="-285750">
              <a:lnSpc>
                <a:spcPts val="2200"/>
              </a:lnSpc>
              <a:spcAft>
                <a:spcPts val="600"/>
              </a:spcAft>
              <a:buClr>
                <a:srgbClr val="D6851B"/>
              </a:buClr>
              <a:buSzPct val="65000"/>
              <a:buFont typeface="Wingdings 3" panose="05040102010807070707" pitchFamily="18" charset="2"/>
              <a:buChar char=""/>
            </a:pPr>
            <a:r>
              <a:rPr lang="en-US" dirty="0"/>
              <a:t>Options for monitoring and intervention by stakeholders</a:t>
            </a:r>
            <a:endParaRPr lang="en-GB" dirty="0"/>
          </a:p>
        </p:txBody>
      </p:sp>
      <p:sp>
        <p:nvSpPr>
          <p:cNvPr id="20" name="Rechteck 19">
            <a:extLst>
              <a:ext uri="{FF2B5EF4-FFF2-40B4-BE49-F238E27FC236}">
                <a16:creationId xmlns:a16="http://schemas.microsoft.com/office/drawing/2014/main" id="{C26B5540-9655-4D4F-8587-4C3BA91355E9}"/>
              </a:ext>
            </a:extLst>
          </p:cNvPr>
          <p:cNvSpPr/>
          <p:nvPr/>
        </p:nvSpPr>
        <p:spPr>
          <a:xfrm>
            <a:off x="6240463" y="2789589"/>
            <a:ext cx="3440692" cy="1082989"/>
          </a:xfrm>
          <a:prstGeom prst="rect">
            <a:avLst/>
          </a:prstGeom>
        </p:spPr>
        <p:txBody>
          <a:bodyPr wrap="square">
            <a:spAutoFit/>
          </a:bodyPr>
          <a:lstStyle/>
          <a:p>
            <a:pPr marL="285750" indent="-285750">
              <a:lnSpc>
                <a:spcPts val="2200"/>
              </a:lnSpc>
              <a:spcAft>
                <a:spcPts val="600"/>
              </a:spcAft>
              <a:buClr>
                <a:srgbClr val="D6851B"/>
              </a:buClr>
              <a:buSzPct val="65000"/>
              <a:buFont typeface="Wingdings 3" panose="05040102010807070707" pitchFamily="18" charset="2"/>
              <a:buChar char=""/>
            </a:pPr>
            <a:r>
              <a:rPr lang="en-GB" dirty="0"/>
              <a:t>Compulsory or voluntary</a:t>
            </a:r>
          </a:p>
          <a:p>
            <a:pPr marL="285750" indent="-285750">
              <a:lnSpc>
                <a:spcPts val="2200"/>
              </a:lnSpc>
              <a:spcAft>
                <a:spcPts val="600"/>
              </a:spcAft>
              <a:buClr>
                <a:srgbClr val="D6851B"/>
              </a:buClr>
              <a:buSzPct val="65000"/>
              <a:buFont typeface="Wingdings 3" panose="05040102010807070707" pitchFamily="18" charset="2"/>
              <a:buChar char=""/>
            </a:pPr>
            <a:r>
              <a:rPr lang="en-GB" dirty="0"/>
              <a:t>Compliance with standards</a:t>
            </a:r>
          </a:p>
          <a:p>
            <a:pPr marL="285750" indent="-285750">
              <a:lnSpc>
                <a:spcPts val="2200"/>
              </a:lnSpc>
              <a:spcAft>
                <a:spcPts val="600"/>
              </a:spcAft>
              <a:buClr>
                <a:srgbClr val="D6851B"/>
              </a:buClr>
              <a:buSzPct val="65000"/>
              <a:buFont typeface="Wingdings 3" panose="05040102010807070707" pitchFamily="18" charset="2"/>
              <a:buChar char=""/>
            </a:pPr>
            <a:r>
              <a:rPr lang="en-GB" dirty="0"/>
              <a:t>Transparency</a:t>
            </a:r>
          </a:p>
        </p:txBody>
      </p:sp>
    </p:spTree>
    <p:extLst>
      <p:ext uri="{BB962C8B-B14F-4D97-AF65-F5344CB8AC3E}">
        <p14:creationId xmlns:p14="http://schemas.microsoft.com/office/powerpoint/2010/main" val="9668662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par>
                                <p:cTn id="12" presetID="10" presetClass="entr" presetSubtype="0" fill="hold" nodeType="with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childTnLst>
                                </p:cTn>
                              </p:par>
                              <p:par>
                                <p:cTn id="15" presetID="10" presetClass="entr" presetSubtype="0" fill="hold"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600"/>
                                        <p:tgtEl>
                                          <p:spTgt spid="16"/>
                                        </p:tgtEl>
                                      </p:cBhvr>
                                    </p:animEffect>
                                  </p:childTnLst>
                                </p:cTn>
                              </p:par>
                            </p:childTnLst>
                          </p:cTn>
                        </p:par>
                        <p:par>
                          <p:cTn id="18" fill="hold">
                            <p:stCondLst>
                              <p:cond delay="1500"/>
                            </p:stCondLst>
                            <p:childTnLst>
                              <p:par>
                                <p:cTn id="19" presetID="10" presetClass="entr" presetSubtype="0"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fade">
                                      <p:cBhvr>
                                        <p:cTn id="26" dur="500"/>
                                        <p:tgtEl>
                                          <p:spTgt spid="13"/>
                                        </p:tgtEl>
                                      </p:cBhvr>
                                    </p:animEffect>
                                  </p:childTnLst>
                                </p:cTn>
                              </p:par>
                            </p:childTnLst>
                          </p:cTn>
                        </p:par>
                        <p:par>
                          <p:cTn id="27" fill="hold">
                            <p:stCondLst>
                              <p:cond delay="500"/>
                            </p:stCondLst>
                            <p:childTnLst>
                              <p:par>
                                <p:cTn id="28" presetID="10" presetClass="entr" presetSubtype="0" fill="hold" nodeType="after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fade">
                                      <p:cBhvr>
                                        <p:cTn id="30" dur="500"/>
                                        <p:tgtEl>
                                          <p:spTgt spid="3"/>
                                        </p:tgtEl>
                                      </p:cBhvr>
                                    </p:animEffect>
                                  </p:childTnLst>
                                </p:cTn>
                              </p:par>
                            </p:childTnLst>
                          </p:cTn>
                        </p:par>
                        <p:par>
                          <p:cTn id="31" fill="hold">
                            <p:stCondLst>
                              <p:cond delay="1000"/>
                            </p:stCondLst>
                            <p:childTnLst>
                              <p:par>
                                <p:cTn id="32" presetID="10" presetClass="entr" presetSubtype="0" fill="hold" grpId="0" nodeType="after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childTnLst>
                          </p:cTn>
                        </p:par>
                        <p:par>
                          <p:cTn id="35" fill="hold">
                            <p:stCondLst>
                              <p:cond delay="1500"/>
                            </p:stCondLst>
                            <p:childTnLst>
                              <p:par>
                                <p:cTn id="36" presetID="10" presetClass="entr" presetSubtype="0" fill="hold" grpId="0" nodeType="after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fade">
                                      <p:cBhvr>
                                        <p:cTn id="3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1" grpId="0" animBg="1"/>
      <p:bldP spid="13" grpId="0" animBg="1"/>
      <p:bldP spid="19" grpId="0"/>
      <p:bldP spid="20" grpId="0"/>
    </p:bldLst>
  </p:timing>
</p:sld>
</file>

<file path=ppt/theme/theme1.xml><?xml version="1.0" encoding="utf-8"?>
<a:theme xmlns:a="http://schemas.openxmlformats.org/drawingml/2006/main" name="Office">
  <a:themeElements>
    <a:clrScheme name="BIBB">
      <a:dk1>
        <a:sysClr val="windowText" lastClr="000000"/>
      </a:dk1>
      <a:lt1>
        <a:sysClr val="window" lastClr="FFFFFF"/>
      </a:lt1>
      <a:dk2>
        <a:srgbClr val="585858"/>
      </a:dk2>
      <a:lt2>
        <a:srgbClr val="E7E6E6"/>
      </a:lt2>
      <a:accent1>
        <a:srgbClr val="D37230"/>
      </a:accent1>
      <a:accent2>
        <a:srgbClr val="7FC200"/>
      </a:accent2>
      <a:accent3>
        <a:srgbClr val="00306B"/>
      </a:accent3>
      <a:accent4>
        <a:srgbClr val="FFC000"/>
      </a:accent4>
      <a:accent5>
        <a:srgbClr val="85C0FB"/>
      </a:accent5>
      <a:accent6>
        <a:srgbClr val="BFBFBF"/>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1271</Words>
  <Application>Microsoft Office PowerPoint</Application>
  <PresentationFormat>Breitbild</PresentationFormat>
  <Paragraphs>180</Paragraphs>
  <Slides>19</Slides>
  <Notes>15</Notes>
  <HiddenSlides>0</HiddenSlides>
  <MMClips>0</MMClips>
  <ScaleCrop>false</ScaleCrop>
  <HeadingPairs>
    <vt:vector size="6" baseType="variant">
      <vt:variant>
        <vt:lpstr>Verwendete Schriftarten</vt:lpstr>
      </vt:variant>
      <vt:variant>
        <vt:i4>4</vt:i4>
      </vt:variant>
      <vt:variant>
        <vt:lpstr>Design</vt:lpstr>
      </vt:variant>
      <vt:variant>
        <vt:i4>2</vt:i4>
      </vt:variant>
      <vt:variant>
        <vt:lpstr>Folientitel</vt:lpstr>
      </vt:variant>
      <vt:variant>
        <vt:i4>19</vt:i4>
      </vt:variant>
    </vt:vector>
  </HeadingPairs>
  <TitlesOfParts>
    <vt:vector size="25" baseType="lpstr">
      <vt:lpstr>Calibri</vt:lpstr>
      <vt:lpstr>Wingdings 3</vt:lpstr>
      <vt:lpstr>Arial</vt:lpstr>
      <vt:lpstr>Comic Sans MS</vt:lpstr>
      <vt:lpstr>Office</vt:lpstr>
      <vt:lpstr>1_Office</vt:lpstr>
      <vt:lpstr> </vt:lpstr>
      <vt:lpstr>Contents</vt:lpstr>
      <vt:lpstr>1. Defintions</vt:lpstr>
      <vt:lpstr>PowerPoint-Präsentation</vt:lpstr>
      <vt:lpstr>1. Definitions</vt:lpstr>
      <vt:lpstr>2. Reasons for the certification of individuals</vt:lpstr>
      <vt:lpstr>2. Reasons for the certification of individuals</vt:lpstr>
      <vt:lpstr>2. Reasons for the certification of individuals</vt:lpstr>
      <vt:lpstr>2. Reasons for the certification of individuals</vt:lpstr>
      <vt:lpstr>3. Certification in the German VET system</vt:lpstr>
      <vt:lpstr>3. Certification in the German VET system</vt:lpstr>
      <vt:lpstr>3. Certification in the German VET system</vt:lpstr>
      <vt:lpstr>3. Certification in the German VET system</vt:lpstr>
      <vt:lpstr>3. Certification in the German VET system</vt:lpstr>
      <vt:lpstr>PowerPoint-Präsentation</vt:lpstr>
      <vt:lpstr>3. Certification in the German VET system</vt:lpstr>
      <vt:lpstr>3. Certification in the German vocational education and training system</vt:lpstr>
      <vt:lpstr>4. Relevance to international VET cooperation (iBBZ)</vt:lpstr>
      <vt:lpstr>GOVET at BIBB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danyel</dc:creator>
  <cp:lastModifiedBy>Wilkes, Maria</cp:lastModifiedBy>
  <cp:revision>397</cp:revision>
  <dcterms:created xsi:type="dcterms:W3CDTF">2020-12-18T10:19:10Z</dcterms:created>
  <dcterms:modified xsi:type="dcterms:W3CDTF">2025-01-28T10:44:48Z</dcterms:modified>
</cp:coreProperties>
</file>