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8.xml" ContentType="application/inkml+xml"/>
  <Override PartName="/ppt/notesSlides/notesSlide19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91" r:id="rId4"/>
    <p:sldId id="308" r:id="rId5"/>
    <p:sldId id="280" r:id="rId6"/>
    <p:sldId id="276" r:id="rId7"/>
    <p:sldId id="282" r:id="rId8"/>
    <p:sldId id="290" r:id="rId9"/>
    <p:sldId id="277" r:id="rId10"/>
    <p:sldId id="299" r:id="rId11"/>
    <p:sldId id="300" r:id="rId12"/>
    <p:sldId id="267" r:id="rId13"/>
    <p:sldId id="278" r:id="rId14"/>
    <p:sldId id="296" r:id="rId15"/>
    <p:sldId id="289" r:id="rId16"/>
    <p:sldId id="306" r:id="rId17"/>
    <p:sldId id="298" r:id="rId18"/>
    <p:sldId id="264" r:id="rId19"/>
    <p:sldId id="295" r:id="rId20"/>
    <p:sldId id="262" r:id="rId21"/>
    <p:sldId id="302" r:id="rId22"/>
    <p:sldId id="269" r:id="rId23"/>
    <p:sldId id="270" r:id="rId24"/>
    <p:sldId id="275" r:id="rId25"/>
    <p:sldId id="307" r:id="rId26"/>
    <p:sldId id="258" r:id="rId2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113">
          <p15:clr>
            <a:srgbClr val="A4A3A4"/>
          </p15:clr>
        </p15:guide>
        <p15:guide id="4" orient="horz" pos="12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Lassig" initials="PL" lastIdx="7" clrIdx="0">
    <p:extLst/>
  </p:cmAuthor>
  <p:cmAuthor id="2" name="Schlich, Thorsten" initials="TS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000"/>
    <a:srgbClr val="FF3300"/>
    <a:srgbClr val="6B6B6B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3084" autoAdjust="0"/>
  </p:normalViewPr>
  <p:slideViewPr>
    <p:cSldViewPr showGuides="1">
      <p:cViewPr varScale="1">
        <p:scale>
          <a:sx n="71" d="100"/>
          <a:sy n="71" d="100"/>
        </p:scale>
        <p:origin x="916" y="56"/>
      </p:cViewPr>
      <p:guideLst>
        <p:guide orient="horz" pos="2160"/>
        <p:guide pos="2880"/>
        <p:guide orient="horz" pos="3113"/>
        <p:guide orient="horz" pos="12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52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453B7F-C1CF-4FD1-92E5-F35E81B952BF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1600" b="1" dirty="0" smtClean="0"/>
            <a:t>Вклад</a:t>
          </a:r>
          <a:endParaRPr lang="de-DE" sz="1600" b="1" dirty="0"/>
        </a:p>
      </dgm:t>
    </dgm:pt>
    <dgm:pt modelId="{F05453A2-C83F-4945-86BA-1B76E2B825FB}" type="parTrans" cxnId="{035AA96F-2131-4E63-906F-7118FF2A494C}">
      <dgm:prSet/>
      <dgm:spPr/>
      <dgm:t>
        <a:bodyPr/>
        <a:lstStyle/>
        <a:p>
          <a:endParaRPr lang="de-DE"/>
        </a:p>
      </dgm:t>
    </dgm:pt>
    <dgm:pt modelId="{F6C2D69E-C5FB-400D-A6D6-BD09FAEBB0B8}" type="sibTrans" cxnId="{035AA96F-2131-4E63-906F-7118FF2A494C}">
      <dgm:prSet/>
      <dgm:spPr/>
      <dgm:t>
        <a:bodyPr/>
        <a:lstStyle/>
        <a:p>
          <a:endParaRPr lang="de-DE"/>
        </a:p>
      </dgm:t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  <dgm:pt modelId="{FFA81548-D99A-4D44-91AA-5DD3298A6FFE}" type="pres">
      <dgm:prSet presAssocID="{9B453B7F-C1CF-4FD1-92E5-F35E81B952BF}" presName="parTxOnly" presStyleLbl="node1" presStyleIdx="0" presStyleCnt="1" custScaleX="100000" custScaleY="135843" custLinFactY="200000" custLinFactNeighborX="-3013" custLinFactNeighborY="200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B991F85-335C-41E0-95C0-5A6AB83001F0}" type="presOf" srcId="{9B453B7F-C1CF-4FD1-92E5-F35E81B952BF}" destId="{FFA81548-D99A-4D44-91AA-5DD3298A6FFE}" srcOrd="0" destOrd="0" presId="urn:microsoft.com/office/officeart/2005/8/layout/chevron1"/>
    <dgm:cxn modelId="{CC3DB75C-E563-41FD-AA57-33D1CB0C6BF5}" type="presOf" srcId="{35856D8C-59CA-43B1-87FD-F9C5744E7782}" destId="{CDADACF2-9995-43BF-A4ED-1A31BDC16BE4}" srcOrd="0" destOrd="0" presId="urn:microsoft.com/office/officeart/2005/8/layout/chevron1"/>
    <dgm:cxn modelId="{035AA96F-2131-4E63-906F-7118FF2A494C}" srcId="{35856D8C-59CA-43B1-87FD-F9C5744E7782}" destId="{9B453B7F-C1CF-4FD1-92E5-F35E81B952BF}" srcOrd="0" destOrd="0" parTransId="{F05453A2-C83F-4945-86BA-1B76E2B825FB}" sibTransId="{F6C2D69E-C5FB-400D-A6D6-BD09FAEBB0B8}"/>
    <dgm:cxn modelId="{FBA83E92-9FD0-4431-8EF7-43EA20130CA6}" type="presParOf" srcId="{CDADACF2-9995-43BF-A4ED-1A31BDC16BE4}" destId="{FFA81548-D99A-4D44-91AA-5DD3298A6F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856D8C-59CA-43B1-87FD-F9C5744E77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B453B7F-C1CF-4FD1-92E5-F35E81B952BF}">
      <dgm:prSet phldrT="[Text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Вклад</a:t>
          </a:r>
          <a:endParaRPr lang="de-DE" sz="1600" b="1" dirty="0">
            <a:solidFill>
              <a:schemeClr val="bg1"/>
            </a:solidFill>
          </a:endParaRPr>
        </a:p>
      </dgm:t>
    </dgm:pt>
    <dgm:pt modelId="{F6C2D69E-C5FB-400D-A6D6-BD09FAEBB0B8}" type="sibTrans" cxnId="{035AA96F-2131-4E63-906F-7118FF2A494C}">
      <dgm:prSet/>
      <dgm:spPr/>
      <dgm:t>
        <a:bodyPr/>
        <a:lstStyle/>
        <a:p>
          <a:endParaRPr lang="de-DE"/>
        </a:p>
      </dgm:t>
    </dgm:pt>
    <dgm:pt modelId="{F05453A2-C83F-4945-86BA-1B76E2B825FB}" type="parTrans" cxnId="{035AA96F-2131-4E63-906F-7118FF2A494C}">
      <dgm:prSet/>
      <dgm:spPr/>
      <dgm:t>
        <a:bodyPr/>
        <a:lstStyle/>
        <a:p>
          <a:endParaRPr lang="de-DE"/>
        </a:p>
      </dgm:t>
    </dgm:pt>
    <dgm:pt modelId="{CDADACF2-9995-43BF-A4ED-1A31BDC16BE4}" type="pres">
      <dgm:prSet presAssocID="{35856D8C-59CA-43B1-87FD-F9C5744E7782}" presName="Name0" presStyleCnt="0">
        <dgm:presLayoutVars>
          <dgm:dir/>
          <dgm:animLvl val="lvl"/>
          <dgm:resizeHandles val="exact"/>
        </dgm:presLayoutVars>
      </dgm:prSet>
      <dgm:spPr/>
    </dgm:pt>
    <dgm:pt modelId="{FFA81548-D99A-4D44-91AA-5DD3298A6FFE}" type="pres">
      <dgm:prSet presAssocID="{9B453B7F-C1CF-4FD1-92E5-F35E81B952BF}" presName="parTxOnly" presStyleLbl="node1" presStyleIdx="0" presStyleCnt="1" custScaleX="100000" custScaleY="135843" custLinFactNeighborX="-4144" custLinFactNeighborY="-7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217158D-6F17-4D10-A5C9-D3CC95E0654B}" type="presOf" srcId="{35856D8C-59CA-43B1-87FD-F9C5744E7782}" destId="{CDADACF2-9995-43BF-A4ED-1A31BDC16BE4}" srcOrd="0" destOrd="0" presId="urn:microsoft.com/office/officeart/2005/8/layout/chevron1"/>
    <dgm:cxn modelId="{035AA96F-2131-4E63-906F-7118FF2A494C}" srcId="{35856D8C-59CA-43B1-87FD-F9C5744E7782}" destId="{9B453B7F-C1CF-4FD1-92E5-F35E81B952BF}" srcOrd="0" destOrd="0" parTransId="{F05453A2-C83F-4945-86BA-1B76E2B825FB}" sibTransId="{F6C2D69E-C5FB-400D-A6D6-BD09FAEBB0B8}"/>
    <dgm:cxn modelId="{376409E8-8643-4558-A576-8097A07A34AE}" type="presOf" srcId="{9B453B7F-C1CF-4FD1-92E5-F35E81B952BF}" destId="{FFA81548-D99A-4D44-91AA-5DD3298A6FFE}" srcOrd="0" destOrd="0" presId="urn:microsoft.com/office/officeart/2005/8/layout/chevron1"/>
    <dgm:cxn modelId="{633A779F-2C08-440E-892F-314A2E48A638}" type="presParOf" srcId="{CDADACF2-9995-43BF-A4ED-1A31BDC16BE4}" destId="{FFA81548-D99A-4D44-91AA-5DD3298A6FFE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1548-D99A-4D44-91AA-5DD3298A6FFE}">
      <dsp:nvSpPr>
        <dsp:cNvPr id="0" name=""/>
        <dsp:cNvSpPr/>
      </dsp:nvSpPr>
      <dsp:spPr>
        <a:xfrm>
          <a:off x="0" y="0"/>
          <a:ext cx="1552742" cy="229418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Вклад</a:t>
          </a:r>
          <a:endParaRPr lang="de-DE" sz="1600" b="1" kern="1200" dirty="0"/>
        </a:p>
      </dsp:txBody>
      <dsp:txXfrm>
        <a:off x="114709" y="0"/>
        <a:ext cx="1323324" cy="229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81548-D99A-4D44-91AA-5DD3298A6FFE}">
      <dsp:nvSpPr>
        <dsp:cNvPr id="0" name=""/>
        <dsp:cNvSpPr/>
      </dsp:nvSpPr>
      <dsp:spPr>
        <a:xfrm>
          <a:off x="0" y="0"/>
          <a:ext cx="1402783" cy="288566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Вклад</a:t>
          </a:r>
          <a:endParaRPr lang="de-DE" sz="1600" b="1" kern="1200" dirty="0">
            <a:solidFill>
              <a:schemeClr val="bg1"/>
            </a:solidFill>
          </a:endParaRPr>
        </a:p>
      </dsp:txBody>
      <dsp:txXfrm>
        <a:off x="144283" y="0"/>
        <a:ext cx="1114217" cy="288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A106-F91B-4C8F-B645-FF4D2976F54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A121F-AC36-4300-9B21-50C4D442AB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84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F6B04C6D-BB3F-41F5-9932-C04D60FADC5B}" emma:medium="tactile" emma:mode="ink">
          <msink:context xmlns:msink="http://schemas.microsoft.com/ink/2010/main" type="inkDrawing" rotatedBoundingBox="16353,11056 16368,11056 16368,11071 16353,11071" shapeName="Other"/>
        </emma:interpretation>
      </emma:emma>
    </inkml:annotationXML>
    <inkml:trace contextRef="#ctx0" brushRef="#br0">0 0 0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2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674 0 147 0,'13'24'114'16,"-13"-24"3"-16,15 12-29 16,-15-12-9-16,25 10 6 15,-2-5-1-15,-4-7-6 16,5 2-12-16,1-3-10 16,8 6-12-16,-5-1-5 15,2 5-13-15,-6 5-26 16,-2 7 0-16,-10 5 0 15,-7 6 0-15,-19 4 0 16,-8 9 0-16,-21 0 0 16,-9 9 0-16,-16-3 0 15,-7 3 0-15,-9-3 0 0,1-1 0 16,-2-2 0-16,1-15-12 16,10-5-156-16,1-8-11 15,1-16-6-15,5-11 0 16,-9-18-7-1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5.9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613 0 297 0,'-15'10'102'0,"-3"1"-45"16,0 1-50-16,-1 3-8 15,-1 2 11-15,-3 7 25 16,-3-6 34-16,1 10 5 15,-11 0 1-15,3 8 1 16,-8 0 0-16,3 5-1 16,-5 5-12-16,3 6-55 15,-2 6-8-15,5 0 0 0,0 6 0 16,4 0 0-16,0-2 0 16,14-1 0-16,3-1 0 15,13-11 0-15,19-5 0 16,17-10 0-16,19-11 0 15,19-15 0-15,32-5-14 16,19-17-126-16,29-15-35 16,10-5-8-16,4-12-5 15,9-1 3-15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41 149 134 0,'-17'17'58'0,"17"-17"12"0,-19 4-22 16,19-4-3-16,0 0 5 16,-17 9 3-16,17-9-5 15,0 0-3-15,0 0 0 16,0 0 0-16,0 0-3 16,0 0 7-16,0 0 9 15,0 0-5-15,0 0-5 16,28 15-5-16,1-15-5 0,25 6-7 15,26-6-11 1,37 0-20-16,42-4 0 16,37-1 0-16,50-3 0 15,35-1 0-15,41-1 0 0,20-1 0 16,15 3-42-16,0-5-93 16,-3-6-30-16,-18-7 2 15,-30-12 1-15,-28-11 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8.3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-8 0 240 0,'0'0'66'0,"0"0"1"0,12 19-26 16,12-8-3-16,3 8 13 15,11 7 12-15,13 1 10 16,11 10 2 0,10-3-1-16,3 8-4 15,-3-6-10-15,-6 13-6 0,-17-2-8 16,-18 5-41-16,-31 5-5 16,-23 3 0-16,-28 4 0 15,-13 2 0-15,-14 0 0 16,-9-2 0-16,4-7 0 15,6-16 0-15,20-1-69 16,19-19-84-16,16-21-12 16,22 0 3-16,13-46 0 0,15 5 1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0:49.17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943-2 286 0,'0'0'89'0,"0"0"3"15,0 0-40-15,0 0 11 16,-29 4 18-16,3 11 2 15,-8 8-11-15,-10-1-10 16,-3 16-2-16,-19-4-4 16,2 13-29-16,-21 0-27 15,-4 10 0-15,-6 1 0 16,7 1 0-16,2 5 0 16,13 2 0-16,12 0 0 15,22 1 0-15,22-6 0 0,26-9 0 16,33-6 0-16,24-14 0 15,23-6-13 1,15-18-125-16,16-12-24 16,9-11 2-16,-4-17-7 0,-6-6-4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3T17:01:10.99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0 88 0,'0'0'55'15,"0"0"-15"-15,0 0-16 0,0 0-7 16,2 21-4 0,-2-21-6-16,12 22-1 15,-5-5-2-15,3 2 1 0,1 2-2 16,0 3 2-16,1 3-1 16,5 3 0-16,-4 0-1 15,4 0 0-15,2 2 0 16,-4 2-1-16,6 0-4 15,0 0 10-15,-1 7-6 16,-1 1 5-16,4 1-3 16,3 4 3-16,-1-2-3 15,0 3 5-15,-3-1 8 16,1 0-5-16,-2-4 6 16,-1-1 5-16,-1 1 6 15,-2-5 6-15,2 3 3 16,2-1 5-16,-6-1-1 0,6 3 4 15,-2-5-2-15,0 5-4 16,0-4-8-16,0-3-3 16,-4 1-7-16,-2-9-6 15,-4-1-18-15,-1-7-35 16,-2 2-32-16,-3-3-30 16,-3-18-21-16,-2 27-20 15,2-27-3-15,0 0-3 16,-24 0 92-16</inkml:trace>
  <inkml:trace contextRef="#ctx0" brushRef="#br0" timeOffset="797">-34 454 28 0,'0'0'52'0,"-17"2"-7"15,17-2-15-15,0 0 8 16,0 0 1-16,-20-2-4 16,20 2 5-16,0 0-11 0,0 0 1 15,-10-19-10-15,10 19 3 16,0-26-10-16,0 5 1 16,0-2-8-1,0-9-2-15,0-3 0 0,-2-7-1 16,0 1 1-16,1-6 1 15,-1 3 3-15,-2 3 9 16,0 1 4-16,-2 6 5 16,3 6 5-16,-5 5 2 15,4 5 0-15,1-1-3 16,3 19-2-16,-8-27-7 16,8 27-4-16,-4-19-4 15,4 19 0-15,0 0 3 0,0 0 5 16,0 0 2-16,0 0 1 15,17-7 2 1,-17 7 3-16,25 13 1 16,-4-3-4-16,-4-3-5 0,5 2-6 15,8-1-2-15,3 1-1 16,-1-5-6-16,7 8-2 16,3-3-3-16,7 4 0 15,-4 4 0-15,6 0 0 16,1 2-22-16,-7-8-74 15,4 2-53-15,-6 2-15 16,-14-11-5-16,-7 2-5 16,-22-6-5-16</inkml:trace>
  <inkml:trace contextRef="#ctx0" brushRef="#br0" timeOffset="1593">509 1428 127 0,'0'0'110'15,"0"0"4"-15,-21-2-12 16,21 2 2-16,0 0-4 16,-17-3-10-16,17 3-13 15,0 0-7-15,0 0-17 16,0 0-13-16,0 0-19 16,0 0-16-16,0 0-7 15,15 22 2-15,0-5 3 16,4 6-5-16,2 1 7 15,4 3-6-15,3 7 6 16,2-2-5-16,0 2 2 0,2 1-2 16,-1-6 0-16,-1 3 0 15,-4-2 0-15,1-6 0 16,-4-3 0 0,-6-6 0-16,-17-15 0 0,22 10 0 15,-22-10 0-15,10-17 0 16,-8-6 0-16,-2-7 0 15,0-13 0-15,0-8 0 16,1-8 0-16,3-7 0 16,6-5 0-16,-3-8-27 15,12 1-111-15,-2 9-30 16,0-3-2-16,-2 13-5 16,-3 1-3-16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7T09:57:40.981"/>
    </inkml:context>
    <inkml:brush xml:id="br0">
      <inkml:brushProperty name="width" value="0.00882" units="cm"/>
      <inkml:brushProperty name="height" value="0.00882" units="cm"/>
      <inkml:brushProperty name="color" value="#FFFFFF"/>
      <inkml:brushProperty name="fitToCurve" value="1"/>
    </inkml:brush>
  </inkml:definitions>
  <inkml:trace contextRef="#ctx0" brushRef="#br0">818 1356 0,'218'-85'0,"-218"77"15,0 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5-27T12:49:47.4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844 0 88 0,'0'0'55'15,"0"0"-15"-15,0 0-16 0,0 0-7 16,-2 21-4 0,2-21-6-16,-12 22-1 15,5-5-2-15,-3 2 1 0,-1 2-2 16,0 3 2-16,-1 3-1 16,-5 3 0-16,4 0-1 15,-4 0 0-15,-2 2 0 16,4 2-1-16,-6 0-4 15,0 0 10-15,1 7-6 16,1 1 5-16,-4 1-3 16,-3 4 3-16,1-2-3 15,0 3 5-15,3-1 8 16,-1 0-5-16,2-4 6 16,1-1 5-16,1 1 6 15,2-5 6-15,-2 3 3 16,-2-1 5-16,6-1-1 0,-6 3 4 15,2-5-2-15,0 5-4 16,0-4-8-16,0-3-3 16,4 1-7-16,2-9-6 15,4-1-18-15,1-7-35 16,2 2-32-16,3-3-30 16,3-18-21-16,2 27-20 15,-2-27-3-15,0 0-3 16,24 0 92-16</inkml:trace>
  <inkml:trace contextRef="#ctx0" brushRef="#br0" timeOffset="1">878 454 28 0,'0'0'52'0,"17"2"-7"15,-17-2-15-15,0 0 8 16,0 0 1-16,20-2-4 16,-20 2 5-16,0 0-11 0,0 0 1 15,10-19-10-15,-10 19 3 16,0-26-10-16,0 5 1 16,0-2-8-1,0-9-2-15,0-3 0 0,2-7-1 16,0 1 1-16,-1-6 1 15,1 3 3-15,2 3 9 16,0 1 4-16,2 6 5 16,-3 6 5-16,5 5 2 15,-4 5 0-15,-1-1-3 16,-3 19-2-16,8-27-7 16,-8 27-4-16,4-19-4 15,-4 19 0-15,0 0 3 0,0 0 5 16,0 0 2-16,0 0 1 15,-17-7 2 1,17 7 3-16,-25 13 1 16,4-3-4-16,4-3-5 0,-5 2-6 15,-8-1-2-15,-3 1-1 16,1-5-6-16,-7 8-2 16,-3-3-3-16,-7 4 0 15,4 4 0-15,-6 0 0 16,-1 2-22-16,7-8-74 15,-4 2-53-15,6 2-15 16,14-11-5-16,7 2-5 16,22-6-5-16</inkml:trace>
  <inkml:trace contextRef="#ctx0" brushRef="#br0" timeOffset="2">335 1428 127 0,'0'0'110'15,"0"0"4"-15,21-2-12 16,-21 2 2-16,0 0-4 16,17-3-10-16,-17 3-13 15,0 0-7-15,0 0-17 16,0 0-13-16,0 0-19 16,0 0-16-16,0 0-7 15,-15 22 2-15,0-5 3 16,-4 6-5-16,-2 1 7 15,-4 3-6-15,-3 7 6 16,-2-2-5-16,0 2 2 0,-2 1-2 16,1-6 0-16,1 3 0 15,4-2 0-15,-1-6 0 16,4-3 0 0,6-6 0-16,17-15 0 0,-22 10 0 15,22-10 0-15,-10-17 0 16,8-6 0-16,2-7 0 15,0-13 0-15,0-8 0 16,-1-8 0-16,-3-7 0 16,-6-5 0-16,3-8-27 15,-12 1-111-15,2 9-30 16,0-3-2-16,2 13-5 16,3 1-3-16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Group>
    <inkml:annotationXML>
      <emma:emma xmlns:emma="http://www.w3.org/2003/04/emma" version="1.0">
        <emma:interpretation id="{69EA21FF-B473-4884-941A-A888C343F07B}" emma:medium="tactile" emma:mode="ink">
          <msink:context xmlns:msink="http://schemas.microsoft.com/ink/2010/main" type="inkDrawing" rotatedBoundingBox="18616,11660 18669,11602 18681,11613 18628,11670" shapeName="Other"/>
        </emma:interpretation>
      </emma:emma>
    </inkml:annotationXML>
    <inkml:trace contextRef="#ctx0" brushRef="#br0">53 0 0,'0'0'0,"0"0"0,0 0 0,-53 58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2:50.088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4-13T17:53:16.234"/>
    </inkml:context>
    <inkml:brush xml:id="br0">
      <inkml:brushProperty name="width" value="0.01764" units="cm"/>
      <inkml:brushProperty name="height" value="0.01764" units="cm"/>
      <inkml:brushProperty name="fitToCurve" value="1"/>
    </inkml:brush>
  </inkml:definitions>
  <inkml:trace contextRef="#ctx0" brushRef="#br0">53 0 0,'0'0'0,"0"0"0,0 0 0,-53 58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0" timeString="2014-05-17T10:12:05.909"/>
    </inkml:context>
    <inkml:brush xml:id="br0">
      <inkml:brushProperty name="width" value="0.01764" units="cm"/>
      <inkml:brushProperty name="height" value="0.01764" units="cm"/>
      <inkml:brushProperty name="color" value="#808080"/>
      <inkml:brushProperty name="fitToCurve" value="1"/>
    </inkml:brush>
    <inkml:context xml:id="ctx1">
      <inkml:inkSource xml:id="inkSrc1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4-05-17T10:05:57.517"/>
    </inkml:context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-5560-1758 0</inkml:trace>
  <inkml:trace contextRef="#ctx1" brushRef="#br1">1063-1342 0,'12'8'0,"-4"-5"15,-1 1-15,-7-4 16</inkml:trace>
  <inkml:trace contextRef="#ctx1" brushRef="#br0" timeOffset="97473.5574">-860-929 0,'4'-12'16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05:57.517"/>
    </inkml:context>
    <inkml:brush xml:id="br0">
      <inkml:brushProperty name="width" value="0.02646" units="cm"/>
      <inkml:brushProperty name="height" value="0.02646" units="cm"/>
      <inkml:brushProperty name="fitToCurve" value="1"/>
    </inkml:brush>
    <inkml:context xml:id="ctx1">
      <inkml:inkSource xml:id="inkSrc1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9.56522" units="1/cm"/>
          <inkml:channelProperty channel="Y" name="resolution" value="69.23077" units="1/cm"/>
          <inkml:channelProperty channel="T" name="resolution" value="1" units="1/dev"/>
        </inkml:channelProperties>
      </inkml:inkSource>
      <inkml:timestamp xml:id="ts1" timeString="2014-05-17T10:12:05.909"/>
    </inkml:context>
    <inkml:brush xml:id="br1">
      <inkml:brushProperty name="width" value="0.01764" units="cm"/>
      <inkml:brushProperty name="height" value="0.01764" units="cm"/>
      <inkml:brushProperty name="color" value="#808080"/>
      <inkml:brushProperty name="fitToCurve" value="1"/>
    </inkml:brush>
  </inkml:definitions>
  <inkml:trace contextRef="#ctx0" brushRef="#br0">1063-1342 0,'12'8'0,"-4"-5"15,-1 1-15,-7-4 16</inkml:trace>
  <inkml:trace contextRef="#ctx1" brushRef="#br1">-5560-1758 0</inkml:trace>
  <inkml:trace contextRef="#ctx0" brushRef="#br1" timeOffset="97473.5574">-860-929 0,'4'-12'16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0" timeString="2014-05-17T10:17:49.3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07D947D-D2D6-4971-B2F0-E2F66C330649}" emma:medium="tactile" emma:mode="ink">
          <msink:context xmlns:msink="http://schemas.microsoft.com/ink/2010/main" type="writingRegion" rotatedBoundingBox="9341,13315 8703,15326 8340,15211 8977,13200"/>
        </emma:interpretation>
      </emma:emma>
    </inkml:annotationXML>
    <inkml:traceGroup>
      <inkml:annotationXML>
        <emma:emma xmlns:emma="http://www.w3.org/2003/04/emma" version="1.0">
          <emma:interpretation id="{D9FAC79E-5FC9-4E5F-BCA4-B4E8F6601581}" emma:medium="tactile" emma:mode="ink">
            <msink:context xmlns:msink="http://schemas.microsoft.com/ink/2010/main" type="paragraph" rotatedBoundingBox="9341,13315 8703,15326 8340,15211 8977,13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C53DE-77C6-41CB-A3A7-D216766035B4}" emma:medium="tactile" emma:mode="ink">
              <msink:context xmlns:msink="http://schemas.microsoft.com/ink/2010/main" type="line" rotatedBoundingBox="9341,13315 8703,15326 8340,15211 8977,13200"/>
            </emma:interpretation>
          </emma:emma>
        </inkml:annotationXML>
        <inkml:traceGroup>
          <inkml:annotationXML>
            <emma:emma xmlns:emma="http://www.w3.org/2003/04/emma" version="1.0">
              <emma:interpretation id="{BBAA6FB4-B09F-4D54-80D3-0373D3E45D7A}" emma:medium="tactile" emma:mode="ink">
                <msink:context xmlns:msink="http://schemas.microsoft.com/ink/2010/main" type="inkWord" rotatedBoundingBox="8717,15284 8703,15326 8340,15211 8353,15169"/>
              </emma:interpretation>
            </emma:emma>
          </inkml:annotationXML>
          <inkml:trace contextRef="#ctx0" brushRef="#br0">6713 2750 0,'0'0'15,"0"0"-15,0 6 16,0-1-16</inkml:trace>
          <inkml:trace contextRef="#ctx0" brushRef="#br0" timeOffset="4843.321">7041 2888 0</inkml:trace>
          <inkml:trace contextRef="#ctx0" brushRef="#br0" timeOffset="-9037.6638">7081 2434 0,'0'6'0,"0"0"16,6 0 0,-6-1-16</inkml:trace>
          <inkml:trace contextRef="#ctx0" brushRef="#br0" timeOffset="54600.1612">7489 834 0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28839" units="1/cm"/>
          <inkml:channelProperty channel="Y" name="resolution" value="1000.1278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12T10:13:44.5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0 281 306 0,'0'0'107'16,"0"0"-26"-16,0 0-66 15,19 7-10 1,-2-10 6-16,5 2 8 15,5-5 10-15,4 3 8 0,8-6 7 16,2 1 4-16,9 0 1 16,8 0 0-16,1-2-3 15,5 4-8-15,9-6-7 16,11 3-8-16,-2-6-7 16,8 3-6-16,7-3-2 15,11 1-2-15,0-4 1 16,11 0-1-16,-1-1-2 15,10 1-1-15,3 1 1 0,5 0-1 16,1 3 2 0,4 4-1-16,4 4-1 15,2 1-1-15,10 7 1 16,-4 2-2-16,3 4-1 0,-2-1 0 16,4 4 0-16,4 0 0 15,0 0 0-15,-10 2 0 16,0-2 0-16,-7-1 0 15,-8-1 0-15,-9 3 0 16,-10 4-84-16,-17 1-69 16,-19-3-15-16,-14 4-6 15,-22-7-1-15,-4 3-9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B4EEB-2D78-44BD-9F65-F27353983D63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0E79B-7A3D-4728-8EAA-1040FFB333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07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 err="1" smtClean="0"/>
              <a:t>Presenation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provide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first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impression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Dual VET in Germany </a:t>
            </a:r>
            <a:r>
              <a:rPr lang="de-DE" b="0" baseline="0" dirty="0" err="1" smtClean="0"/>
              <a:t>works</a:t>
            </a:r>
            <a:r>
              <a:rPr lang="de-DE" b="0" baseline="0" dirty="0" smtClean="0"/>
              <a:t>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Focus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presentation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on: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Dual VET (not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forms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exist</a:t>
            </a:r>
            <a:r>
              <a:rPr lang="de-DE" b="0" baseline="0" dirty="0" smtClean="0"/>
              <a:t> in Germany)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Dual VET IN Germany (not Dual </a:t>
            </a:r>
            <a:r>
              <a:rPr lang="de-DE" b="0" baseline="0" dirty="0" err="1" smtClean="0"/>
              <a:t>Vet</a:t>
            </a:r>
            <a:r>
              <a:rPr lang="de-DE" b="0" baseline="0" dirty="0" smtClean="0"/>
              <a:t> in Austria,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Switzerland</a:t>
            </a:r>
            <a:r>
              <a:rPr lang="de-DE" b="0" baseline="0" dirty="0" smtClean="0"/>
              <a:t>)</a:t>
            </a:r>
          </a:p>
          <a:p>
            <a:pPr marL="685800" lvl="1" indent="-228600">
              <a:buAutoNum type="arabicPeriod"/>
            </a:pPr>
            <a:r>
              <a:rPr lang="de-DE" b="0" baseline="0" dirty="0" smtClean="0"/>
              <a:t>Initial TVET (not </a:t>
            </a:r>
            <a:r>
              <a:rPr lang="de-DE" b="0" baseline="0" dirty="0" err="1" smtClean="0"/>
              <a:t>further</a:t>
            </a:r>
            <a:r>
              <a:rPr lang="de-DE" b="0" baseline="0" dirty="0" smtClean="0"/>
              <a:t> VET)</a:t>
            </a:r>
          </a:p>
          <a:p>
            <a:pPr marL="228600" indent="-228600">
              <a:buAutoNum type="arabicPeriod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376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overview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over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2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venues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 an</a:t>
            </a:r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Dual VET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defined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principle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by</a:t>
            </a:r>
            <a:r>
              <a:rPr lang="de-DE" sz="1200" baseline="0" dirty="0" smtClean="0"/>
              <a:t> VET </a:t>
            </a:r>
            <a:r>
              <a:rPr lang="de-DE" sz="1200" baseline="0" dirty="0" err="1" smtClean="0"/>
              <a:t>taking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place</a:t>
            </a:r>
            <a:r>
              <a:rPr lang="de-DE" sz="1200" baseline="0" dirty="0" smtClean="0"/>
              <a:t> in a </a:t>
            </a:r>
            <a:r>
              <a:rPr lang="de-DE" sz="1200" baseline="0" dirty="0" err="1" smtClean="0"/>
              <a:t>coordinated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manner</a:t>
            </a:r>
            <a:r>
              <a:rPr lang="de-DE" sz="1200" baseline="0" dirty="0" smtClean="0"/>
              <a:t> 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2 </a:t>
            </a:r>
            <a:r>
              <a:rPr lang="de-DE" sz="1200" baseline="0" dirty="0" err="1" smtClean="0"/>
              <a:t>learning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venues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and </a:t>
            </a:r>
            <a:r>
              <a:rPr lang="de-DE" sz="1200" baseline="0" dirty="0" err="1" smtClean="0"/>
              <a:t>school</a:t>
            </a:r>
            <a:endParaRPr lang="de-DE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smtClean="0"/>
              <a:t>Dual VET </a:t>
            </a:r>
            <a:r>
              <a:rPr lang="de-DE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work-based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implemented</a:t>
            </a:r>
            <a:r>
              <a:rPr lang="de-DE" baseline="0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company</a:t>
            </a:r>
            <a:r>
              <a:rPr lang="de-DE" dirty="0" smtClean="0"/>
              <a:t> 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trainees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on „</a:t>
            </a:r>
            <a:r>
              <a:rPr lang="de-DE" baseline="0" dirty="0" err="1" smtClean="0"/>
              <a:t>real“duties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workplace</a:t>
            </a:r>
            <a:endParaRPr lang="de-DE" sz="120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</a:t>
            </a:r>
            <a:r>
              <a:rPr lang="de-DE" sz="1200" dirty="0" smtClean="0"/>
              <a:t>ual VET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based</a:t>
            </a:r>
            <a:r>
              <a:rPr lang="de-DE" sz="1200" baseline="0" dirty="0" smtClean="0"/>
              <a:t> on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principle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strong </a:t>
            </a:r>
            <a:r>
              <a:rPr lang="de-DE" sz="1200" baseline="0" dirty="0" err="1" smtClean="0"/>
              <a:t>involvement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business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community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because</a:t>
            </a:r>
            <a:r>
              <a:rPr lang="de-DE" sz="1200" baseline="0" dirty="0" smtClean="0"/>
              <a:t> </a:t>
            </a:r>
            <a:r>
              <a:rPr lang="de-DE" sz="1200" dirty="0" smtClean="0"/>
              <a:t>„</a:t>
            </a:r>
            <a:r>
              <a:rPr lang="de-DE" sz="1200" dirty="0" err="1" smtClean="0"/>
              <a:t>companies</a:t>
            </a:r>
            <a:r>
              <a:rPr lang="de-DE" sz="1200" dirty="0" smtClean="0"/>
              <a:t> </a:t>
            </a:r>
            <a:r>
              <a:rPr lang="de-DE" sz="1200" dirty="0" err="1" smtClean="0"/>
              <a:t>know</a:t>
            </a:r>
            <a:r>
              <a:rPr lang="de-DE" sz="1200" dirty="0" smtClean="0"/>
              <a:t> </a:t>
            </a:r>
            <a:r>
              <a:rPr lang="de-DE" sz="1200" dirty="0" err="1" smtClean="0"/>
              <a:t>best</a:t>
            </a:r>
            <a:r>
              <a:rPr lang="de-DE" sz="1200" dirty="0" smtClean="0"/>
              <a:t> </a:t>
            </a:r>
            <a:r>
              <a:rPr lang="de-DE" sz="1200" dirty="0" err="1" smtClean="0"/>
              <a:t>which</a:t>
            </a:r>
            <a:r>
              <a:rPr lang="de-DE" sz="1200" dirty="0" smtClean="0"/>
              <a:t> </a:t>
            </a:r>
            <a:r>
              <a:rPr lang="de-DE" sz="1200" dirty="0" err="1" smtClean="0"/>
              <a:t>competencies</a:t>
            </a:r>
            <a:r>
              <a:rPr lang="de-DE" sz="1200" dirty="0" smtClean="0"/>
              <a:t> </a:t>
            </a:r>
            <a:r>
              <a:rPr lang="de-DE" sz="1200" dirty="0" err="1" smtClean="0"/>
              <a:t>they</a:t>
            </a:r>
            <a:r>
              <a:rPr lang="de-DE" sz="1200" dirty="0" smtClean="0"/>
              <a:t> </a:t>
            </a:r>
            <a:r>
              <a:rPr lang="de-DE" sz="1200" dirty="0" err="1" smtClean="0"/>
              <a:t>need</a:t>
            </a:r>
            <a:r>
              <a:rPr lang="de-DE" sz="1200" dirty="0" smtClean="0"/>
              <a:t>/</a:t>
            </a:r>
            <a:r>
              <a:rPr lang="de-DE" sz="1200" dirty="0" err="1" smtClean="0"/>
              <a:t>demand</a:t>
            </a:r>
            <a:r>
              <a:rPr lang="de-DE" sz="1200" dirty="0" smtClean="0"/>
              <a:t>“.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One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example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large </a:t>
            </a:r>
            <a:r>
              <a:rPr lang="de-DE" sz="1200" baseline="0" dirty="0" err="1" smtClean="0"/>
              <a:t>share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in-company </a:t>
            </a:r>
            <a:r>
              <a:rPr lang="de-DE" sz="1200" baseline="0" dirty="0" err="1" smtClean="0"/>
              <a:t>training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itself</a:t>
            </a:r>
            <a:r>
              <a:rPr lang="de-DE" sz="1200" baseline="0" dirty="0" smtClean="0"/>
              <a:t> (70%). Through strong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involvement</a:t>
            </a:r>
            <a:r>
              <a:rPr lang="de-DE" sz="1200" baseline="0" dirty="0" smtClean="0"/>
              <a:t> in Dual VET in Germany, </a:t>
            </a:r>
            <a:r>
              <a:rPr lang="de-DE" sz="1200" baseline="0" dirty="0" err="1" smtClean="0"/>
              <a:t>companies</a:t>
            </a:r>
            <a:r>
              <a:rPr lang="de-DE" sz="1200" baseline="0" dirty="0" smtClean="0"/>
              <a:t> find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VET </a:t>
            </a:r>
            <a:r>
              <a:rPr lang="de-DE" sz="1200" baseline="0" dirty="0" err="1" smtClean="0"/>
              <a:t>graduates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with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competencies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meet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their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needs</a:t>
            </a:r>
            <a:r>
              <a:rPr lang="de-DE" sz="1200" dirty="0" smtClean="0"/>
              <a:t>.</a:t>
            </a:r>
            <a:r>
              <a:rPr lang="de-DE" sz="1200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Dual VET in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company</a:t>
            </a:r>
            <a:r>
              <a:rPr lang="de-DE" sz="1200" baseline="0" dirty="0" smtClean="0"/>
              <a:t> at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same time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regulated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by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government</a:t>
            </a:r>
            <a:r>
              <a:rPr lang="de-DE" sz="1200" baseline="0" dirty="0" smtClean="0"/>
              <a:t> and </a:t>
            </a:r>
            <a:r>
              <a:rPr lang="de-DE" sz="1200" dirty="0" err="1" smtClean="0"/>
              <a:t>implemented</a:t>
            </a:r>
            <a:r>
              <a:rPr lang="de-DE" sz="1200" dirty="0" smtClean="0"/>
              <a:t> </a:t>
            </a:r>
            <a:r>
              <a:rPr lang="de-DE" sz="1200" dirty="0" err="1" smtClean="0"/>
              <a:t>by</a:t>
            </a:r>
            <a:r>
              <a:rPr lang="de-DE" sz="1200" dirty="0" smtClean="0"/>
              <a:t> in-company </a:t>
            </a:r>
            <a:r>
              <a:rPr lang="de-DE" sz="1200" dirty="0" err="1" smtClean="0"/>
              <a:t>instructors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832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shows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basic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framework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content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delivered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both</a:t>
            </a:r>
            <a:r>
              <a:rPr lang="de-DE" b="0" baseline="0" dirty="0" smtClean="0"/>
              <a:t> in-company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well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education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frame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</a:t>
            </a:r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Training plan </a:t>
            </a:r>
            <a:r>
              <a:rPr lang="de-DE" b="0" dirty="0" err="1" smtClean="0"/>
              <a:t>often</a:t>
            </a:r>
            <a:r>
              <a:rPr lang="de-DE" b="0" baseline="0" dirty="0" smtClean="0"/>
              <a:t> also: in-company VET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Monday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until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Thursday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Friday</a:t>
            </a:r>
            <a:r>
              <a:rPr lang="de-DE" b="0" baseline="0" dirty="0" smtClean="0"/>
              <a:t> VET in </a:t>
            </a:r>
            <a:r>
              <a:rPr lang="de-DE" b="0" baseline="0" dirty="0" err="1" smtClean="0"/>
              <a:t>school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err="1" smtClean="0"/>
              <a:t>possibility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providing</a:t>
            </a:r>
            <a:r>
              <a:rPr lang="de-DE" b="0" baseline="0" dirty="0" smtClean="0"/>
              <a:t> Dual VET also </a:t>
            </a:r>
            <a:r>
              <a:rPr lang="de-DE" b="0" i="1" baseline="0" dirty="0" smtClean="0"/>
              <a:t>en bloc </a:t>
            </a:r>
            <a:r>
              <a:rPr lang="de-DE" b="0" baseline="0" dirty="0" smtClean="0"/>
              <a:t>(3 </a:t>
            </a:r>
            <a:r>
              <a:rPr lang="de-DE" b="0" baseline="0" dirty="0" err="1" smtClean="0"/>
              <a:t>weeks</a:t>
            </a:r>
            <a:r>
              <a:rPr lang="de-DE" b="0" baseline="0" dirty="0" smtClean="0"/>
              <a:t> in-company VET, 1 </a:t>
            </a:r>
            <a:r>
              <a:rPr lang="de-DE" b="0" baseline="0" dirty="0" err="1" smtClean="0"/>
              <a:t>week</a:t>
            </a:r>
            <a:r>
              <a:rPr lang="de-DE" b="0" baseline="0" dirty="0" smtClean="0"/>
              <a:t> VET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) </a:t>
            </a:r>
            <a:r>
              <a:rPr lang="de-DE" b="0" baseline="0" dirty="0" err="1" smtClean="0"/>
              <a:t>especially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occupations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trainees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times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company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difficult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reconcile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schooling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00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baseline="0" dirty="0" smtClean="0"/>
              <a:t>Messages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shows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independent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examination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works</a:t>
            </a:r>
            <a:r>
              <a:rPr lang="de-DE" b="0" baseline="0" dirty="0" smtClean="0"/>
              <a:t> in dual VET</a:t>
            </a:r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cornerstone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u="sng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independent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provision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teacher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normally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/her)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examination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board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represented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all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stakeholders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practise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vocational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theory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obligation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64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Show </a:t>
            </a:r>
            <a:r>
              <a:rPr lang="de-DE" b="0" dirty="0" err="1" smtClean="0"/>
              <a:t>how</a:t>
            </a:r>
            <a:r>
              <a:rPr lang="de-DE" b="0" dirty="0" smtClean="0"/>
              <a:t> dual VET </a:t>
            </a:r>
            <a:r>
              <a:rPr lang="de-DE" b="0" dirty="0" err="1" smtClean="0"/>
              <a:t>qualification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opens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up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range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professional </a:t>
            </a:r>
            <a:r>
              <a:rPr lang="de-DE" b="0" baseline="0" dirty="0" err="1" smtClean="0"/>
              <a:t>opportunities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graduate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opportunities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labour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Success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chamber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relevant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further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graduate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anywhere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will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27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shows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supports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how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)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Key </a:t>
            </a:r>
            <a:r>
              <a:rPr lang="de-DE" dirty="0" err="1" smtClean="0"/>
              <a:t>roles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,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partners</a:t>
            </a:r>
            <a:r>
              <a:rPr lang="de-DE" dirty="0" smtClean="0"/>
              <a:t> and </a:t>
            </a:r>
            <a:r>
              <a:rPr lang="de-DE" dirty="0" err="1" smtClean="0"/>
              <a:t>government</a:t>
            </a:r>
            <a:r>
              <a:rPr lang="de-DE" dirty="0" smtClean="0"/>
              <a:t> in </a:t>
            </a:r>
            <a:r>
              <a:rPr lang="de-DE" baseline="0" dirty="0" err="1" smtClean="0"/>
              <a:t>actively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supporting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shaping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Dual VET </a:t>
            </a:r>
            <a:r>
              <a:rPr lang="de-DE" baseline="0" dirty="0" err="1" smtClean="0"/>
              <a:t>system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Stakeholders (and </a:t>
            </a:r>
            <a:r>
              <a:rPr lang="de-DE" dirty="0" err="1" smtClean="0"/>
              <a:t>expecially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chambers</a:t>
            </a:r>
            <a:r>
              <a:rPr lang="de-DE" dirty="0" smtClean="0"/>
              <a:t>)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„</a:t>
            </a:r>
            <a:r>
              <a:rPr lang="de-DE" dirty="0" err="1" smtClean="0"/>
              <a:t>guardians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VET </a:t>
            </a:r>
            <a:r>
              <a:rPr lang="de-DE" dirty="0" err="1" smtClean="0"/>
              <a:t>provided</a:t>
            </a:r>
            <a:r>
              <a:rPr lang="de-DE" baseline="0" dirty="0" smtClean="0"/>
              <a:t> in Dual VET System (</a:t>
            </a:r>
            <a:r>
              <a:rPr lang="de-DE" baseline="0" dirty="0" err="1" smtClean="0"/>
              <a:t>quality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assurance</a:t>
            </a:r>
            <a:r>
              <a:rPr lang="de-DE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err="1" smtClean="0"/>
              <a:t>show</a:t>
            </a:r>
            <a:r>
              <a:rPr lang="de-DE" b="0" dirty="0" smtClean="0"/>
              <a:t> </a:t>
            </a:r>
            <a:r>
              <a:rPr lang="de-DE" b="0" dirty="0" err="1" smtClean="0"/>
              <a:t>how</a:t>
            </a:r>
            <a:r>
              <a:rPr lang="de-DE" b="0" dirty="0" smtClean="0"/>
              <a:t> VET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guiding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delivery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company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school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developed</a:t>
            </a:r>
            <a:r>
              <a:rPr lang="de-DE" b="0" baseline="0" dirty="0" smtClean="0"/>
              <a:t> in a </a:t>
            </a:r>
            <a:r>
              <a:rPr lang="de-DE" b="0" baseline="0" dirty="0" err="1" smtClean="0"/>
              <a:t>coordinated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manner</a:t>
            </a:r>
            <a:endParaRPr lang="de-DE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developed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jointly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strong </a:t>
            </a:r>
            <a:r>
              <a:rPr lang="de-DE" b="0" baseline="0" dirty="0" err="1" smtClean="0"/>
              <a:t>involvement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industry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trade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unions</a:t>
            </a:r>
            <a:r>
              <a:rPr lang="de-DE" b="0" baseline="0" dirty="0" smtClean="0"/>
              <a:t>) and </a:t>
            </a:r>
            <a:r>
              <a:rPr lang="de-DE" b="0" baseline="0" dirty="0" err="1" smtClean="0"/>
              <a:t>therefore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close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demand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social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economic</a:t>
            </a:r>
            <a:r>
              <a:rPr lang="de-DE" b="0" baseline="0" dirty="0" smtClean="0"/>
              <a:t>)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well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accepted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all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In </a:t>
            </a:r>
            <a:r>
              <a:rPr lang="de-DE" b="0" baseline="0" dirty="0" err="1" smtClean="0"/>
              <a:t>general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impulse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updating</a:t>
            </a:r>
            <a:r>
              <a:rPr lang="de-DE" b="0" baseline="0" dirty="0" smtClean="0"/>
              <a:t>/</a:t>
            </a:r>
            <a:r>
              <a:rPr lang="de-DE" b="0" baseline="0" dirty="0" err="1" smtClean="0"/>
              <a:t>changing</a:t>
            </a:r>
            <a:r>
              <a:rPr lang="de-DE" b="0" baseline="0" dirty="0" smtClean="0"/>
              <a:t>/</a:t>
            </a:r>
            <a:r>
              <a:rPr lang="de-DE" b="0" baseline="0" dirty="0" err="1" smtClean="0"/>
              <a:t>developing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occupations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respective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companies</a:t>
            </a:r>
            <a:endParaRPr lang="de-DE" b="0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/>
              <a:t>Through </a:t>
            </a:r>
            <a:r>
              <a:rPr lang="de-DE" sz="1200" baseline="0" dirty="0" err="1" smtClean="0"/>
              <a:t>this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highly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formalized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process</a:t>
            </a:r>
            <a:r>
              <a:rPr lang="de-DE" sz="1200" baseline="0" dirty="0" smtClean="0"/>
              <a:t>, a </a:t>
            </a:r>
            <a:r>
              <a:rPr lang="de-DE" sz="1200" baseline="0" dirty="0" err="1" smtClean="0"/>
              <a:t>continuous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cycle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demand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updating</a:t>
            </a:r>
            <a:r>
              <a:rPr lang="de-DE" sz="1200" baseline="0" dirty="0" smtClean="0"/>
              <a:t>/</a:t>
            </a:r>
            <a:r>
              <a:rPr lang="de-DE" sz="1200" baseline="0" dirty="0" err="1" smtClean="0"/>
              <a:t>development</a:t>
            </a:r>
            <a:r>
              <a:rPr lang="de-DE" sz="1200" baseline="0" dirty="0" smtClean="0"/>
              <a:t> and </a:t>
            </a:r>
            <a:r>
              <a:rPr lang="de-DE" sz="1200" baseline="0" dirty="0" err="1" smtClean="0"/>
              <a:t>implementation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is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maintained</a:t>
            </a:r>
            <a:r>
              <a:rPr lang="de-DE" sz="1200" baseline="0" dirty="0" smtClean="0"/>
              <a:t>, </a:t>
            </a:r>
            <a:r>
              <a:rPr lang="de-DE" sz="1200" baseline="0" dirty="0" err="1" smtClean="0"/>
              <a:t>which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keeps</a:t>
            </a:r>
            <a:r>
              <a:rPr lang="de-DE" sz="1200" baseline="0" dirty="0" smtClean="0"/>
              <a:t> Dual VET </a:t>
            </a:r>
            <a:r>
              <a:rPr lang="de-DE" sz="1200" baseline="0" dirty="0" err="1" smtClean="0"/>
              <a:t>standards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close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to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the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world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of</a:t>
            </a:r>
            <a:r>
              <a:rPr lang="de-DE" sz="1200" baseline="0" dirty="0" smtClean="0"/>
              <a:t> </a:t>
            </a:r>
            <a:r>
              <a:rPr lang="de-DE" sz="1200" baseline="0" dirty="0" err="1" smtClean="0"/>
              <a:t>work</a:t>
            </a:r>
            <a:r>
              <a:rPr lang="de-DE" sz="1200" baseline="0" dirty="0" smtClean="0"/>
              <a:t> 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baseline="0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occupation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composed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guiding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delivery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both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venues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formalize</a:t>
            </a:r>
            <a:r>
              <a:rPr lang="de-DE" b="0" baseline="0" dirty="0" smtClean="0"/>
              <a:t> an </a:t>
            </a:r>
            <a:r>
              <a:rPr lang="de-DE" b="0" u="sng" baseline="0" dirty="0" err="1" smtClean="0"/>
              <a:t>already</a:t>
            </a:r>
            <a:r>
              <a:rPr lang="de-DE" b="0" u="sng" baseline="0" dirty="0" smtClean="0"/>
              <a:t> </a:t>
            </a:r>
            <a:r>
              <a:rPr lang="de-DE" b="0" u="sng" baseline="0" dirty="0" err="1" smtClean="0"/>
              <a:t>accomplished</a:t>
            </a:r>
            <a:r>
              <a:rPr lang="de-DE" b="0" u="sng" baseline="0" dirty="0" smtClean="0"/>
              <a:t> </a:t>
            </a:r>
            <a:r>
              <a:rPr lang="de-DE" b="0" u="sng" baseline="0" dirty="0" err="1" smtClean="0"/>
              <a:t>agreement</a:t>
            </a:r>
            <a:r>
              <a:rPr lang="de-DE" b="0" u="sng" baseline="0" dirty="0" smtClean="0"/>
              <a:t> </a:t>
            </a:r>
            <a:r>
              <a:rPr lang="de-DE" b="0" baseline="0" dirty="0" err="1" smtClean="0"/>
              <a:t>among</a:t>
            </a:r>
            <a:r>
              <a:rPr lang="de-DE" b="0" baseline="0" dirty="0" smtClean="0"/>
              <a:t> all relevant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 on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should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guide</a:t>
            </a:r>
            <a:r>
              <a:rPr lang="de-DE" b="0" baseline="0" dirty="0" smtClean="0"/>
              <a:t> Dual VET, </a:t>
            </a:r>
            <a:r>
              <a:rPr lang="de-DE" b="0" baseline="0" dirty="0" err="1" smtClean="0"/>
              <a:t>hence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not </a:t>
            </a:r>
            <a:r>
              <a:rPr lang="de-DE" b="0" baseline="0" dirty="0" err="1" smtClean="0"/>
              <a:t>simply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imposed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above</a:t>
            </a:r>
            <a:r>
              <a:rPr lang="de-DE" b="0" baseline="0" dirty="0" smtClean="0"/>
              <a:t>, but, </a:t>
            </a:r>
            <a:r>
              <a:rPr lang="de-DE" b="0" baseline="0" dirty="0" err="1" smtClean="0"/>
              <a:t>when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finally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promulgated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already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accepted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those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implement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monitor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standards</a:t>
            </a:r>
            <a:r>
              <a:rPr lang="de-DE" b="0" baseline="0" dirty="0" smtClean="0"/>
              <a:t> (</a:t>
            </a:r>
            <a:r>
              <a:rPr lang="de-DE" b="0" baseline="0" dirty="0" err="1" smtClean="0"/>
              <a:t>most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importantly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business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community</a:t>
            </a:r>
            <a:r>
              <a:rPr lang="de-DE" b="0" baseline="0" dirty="0" smtClean="0"/>
              <a:t>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68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Messages</a:t>
            </a:r>
            <a:endParaRPr lang="de-DE" b="1" baseline="0" dirty="0" smtClean="0"/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Slide </a:t>
            </a:r>
            <a:r>
              <a:rPr lang="de-DE" b="0" dirty="0" err="1" smtClean="0"/>
              <a:t>shows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legal </a:t>
            </a:r>
            <a:r>
              <a:rPr lang="de-DE" b="0" dirty="0" err="1" smtClean="0"/>
              <a:t>framework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The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Training Act </a:t>
            </a:r>
            <a:r>
              <a:rPr lang="de-DE" b="0" baseline="0" dirty="0" err="1" smtClean="0"/>
              <a:t>makes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core</a:t>
            </a:r>
            <a:r>
              <a:rPr lang="de-DE" b="0" baseline="0" dirty="0" smtClean="0"/>
              <a:t> legal </a:t>
            </a:r>
            <a:r>
              <a:rPr lang="de-DE" b="0" baseline="0" dirty="0" err="1" smtClean="0"/>
              <a:t>provisions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err="1" smtClean="0"/>
              <a:t>However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Laws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regulate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aspects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VET, and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extent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coordinated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hence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complementary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Training Act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133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Summary and </a:t>
            </a:r>
            <a:r>
              <a:rPr lang="de-DE" b="0" baseline="0" dirty="0" err="1" smtClean="0"/>
              <a:t>main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messages</a:t>
            </a:r>
            <a:endParaRPr lang="de-DE" b="0" dirty="0" smtClean="0"/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920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rgbClr val="FF0000"/>
                </a:solidFill>
              </a:rPr>
              <a:t>Summary </a:t>
            </a:r>
            <a:r>
              <a:rPr lang="de-DE" sz="1200" b="0" dirty="0" err="1" smtClean="0">
                <a:solidFill>
                  <a:srgbClr val="FF0000"/>
                </a:solidFill>
              </a:rPr>
              <a:t>of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stakeholders</a:t>
            </a:r>
            <a:r>
              <a:rPr lang="de-DE" sz="1200" b="0" dirty="0" smtClean="0">
                <a:solidFill>
                  <a:srgbClr val="FF0000"/>
                </a:solidFill>
              </a:rPr>
              <a:t> and </a:t>
            </a:r>
            <a:r>
              <a:rPr lang="de-DE" sz="1200" b="0" dirty="0" err="1" smtClean="0">
                <a:solidFill>
                  <a:srgbClr val="FF0000"/>
                </a:solidFill>
              </a:rPr>
              <a:t>their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linkages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adding</a:t>
            </a:r>
            <a:r>
              <a:rPr lang="de-DE" sz="1200" b="0" dirty="0" smtClean="0">
                <a:solidFill>
                  <a:srgbClr val="FF0000"/>
                </a:solidFill>
              </a:rPr>
              <a:t> </a:t>
            </a:r>
            <a:r>
              <a:rPr lang="de-DE" sz="1200" b="0" dirty="0" err="1" smtClean="0">
                <a:solidFill>
                  <a:srgbClr val="FF0000"/>
                </a:solidFill>
              </a:rPr>
              <a:t>up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FF0000"/>
                </a:solidFill>
              </a:rPr>
              <a:t>to</a:t>
            </a:r>
            <a:r>
              <a:rPr lang="de-DE" sz="1200" b="0" baseline="0" dirty="0" smtClean="0">
                <a:solidFill>
                  <a:srgbClr val="FF0000"/>
                </a:solidFill>
              </a:rPr>
              <a:t> </a:t>
            </a:r>
            <a:r>
              <a:rPr lang="de-DE" sz="1200" b="0" baseline="0" dirty="0" err="1" smtClean="0">
                <a:solidFill>
                  <a:srgbClr val="FF0000"/>
                </a:solidFill>
              </a:rPr>
              <a:t>the</a:t>
            </a:r>
            <a:r>
              <a:rPr lang="de-DE" sz="1200" b="0" baseline="0" dirty="0" smtClean="0">
                <a:solidFill>
                  <a:srgbClr val="FF0000"/>
                </a:solidFill>
              </a:rPr>
              <a:t> „House </a:t>
            </a:r>
            <a:r>
              <a:rPr lang="de-DE" sz="1200" b="0" baseline="0" dirty="0" err="1" smtClean="0">
                <a:solidFill>
                  <a:srgbClr val="FF0000"/>
                </a:solidFill>
              </a:rPr>
              <a:t>of</a:t>
            </a:r>
            <a:r>
              <a:rPr lang="de-DE" sz="1200" b="0" baseline="0" dirty="0" smtClean="0">
                <a:solidFill>
                  <a:srgbClr val="FF0000"/>
                </a:solidFill>
              </a:rPr>
              <a:t> Dual VET“</a:t>
            </a:r>
            <a:endParaRPr lang="de-DE" sz="1200" b="0" dirty="0" smtClean="0">
              <a:solidFill>
                <a:srgbClr val="FF0000"/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Dual VET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manages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bring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again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capacity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modernizing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itself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society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central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actors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chambers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partners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defTabSz="94759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5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964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summarizes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gains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„Triple </a:t>
            </a:r>
            <a:r>
              <a:rPr lang="de-DE" dirty="0" err="1" smtClean="0"/>
              <a:t>Win</a:t>
            </a:r>
            <a:r>
              <a:rPr lang="de-DE" dirty="0" smtClean="0"/>
              <a:t>“ </a:t>
            </a:r>
            <a:r>
              <a:rPr lang="de-DE" dirty="0" err="1" smtClean="0"/>
              <a:t>of</a:t>
            </a:r>
            <a:r>
              <a:rPr lang="de-DE" dirty="0" smtClean="0"/>
              <a:t> Dual VET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Companies </a:t>
            </a:r>
            <a:r>
              <a:rPr lang="de-DE" baseline="0" dirty="0" err="1" smtClean="0"/>
              <a:t>significantly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short</a:t>
            </a:r>
            <a:r>
              <a:rPr lang="de-DE" baseline="0" dirty="0" smtClean="0"/>
              <a:t> and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-term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Matching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avoids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potential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costs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mismatch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90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summarizes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current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Dual VET in Germany</a:t>
            </a: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The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faces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number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in Germany </a:t>
            </a:r>
            <a:r>
              <a:rPr lang="de-DE" b="0" baseline="0" dirty="0" err="1" smtClean="0"/>
              <a:t>may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benefit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learning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experiences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countries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deal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 </a:t>
            </a:r>
            <a:r>
              <a:rPr lang="de-DE" b="0" baseline="0" dirty="0" err="1" smtClean="0"/>
              <a:t>strength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displayed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fact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that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through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institutional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research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monitoring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challenges</a:t>
            </a:r>
            <a:r>
              <a:rPr lang="de-DE" b="0" baseline="0" dirty="0" smtClean="0"/>
              <a:t> and </a:t>
            </a:r>
            <a:r>
              <a:rPr lang="de-DE" b="0" baseline="0" dirty="0" err="1" smtClean="0"/>
              <a:t>problems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known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very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early</a:t>
            </a:r>
            <a:r>
              <a:rPr lang="de-DE" b="0" baseline="0" dirty="0" smtClean="0"/>
              <a:t> on, </a:t>
            </a:r>
            <a:r>
              <a:rPr lang="de-DE" b="0" baseline="0" dirty="0" err="1" smtClean="0"/>
              <a:t>providing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politics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with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evidence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required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action</a:t>
            </a:r>
            <a:r>
              <a:rPr lang="de-DE" b="0" baseline="0" dirty="0" smtClean="0"/>
              <a:t>.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596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 smtClean="0"/>
              <a:t>Messages</a:t>
            </a:r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dirty="0" smtClean="0"/>
              <a:t>Slide </a:t>
            </a:r>
            <a:r>
              <a:rPr lang="de-DE" b="0" dirty="0" err="1" smtClean="0"/>
              <a:t>shows</a:t>
            </a:r>
            <a:r>
              <a:rPr lang="de-DE" b="0" dirty="0" smtClean="0"/>
              <a:t> </a:t>
            </a:r>
            <a:r>
              <a:rPr lang="de-DE" b="0" dirty="0" err="1" smtClean="0"/>
              <a:t>under</a:t>
            </a:r>
            <a:r>
              <a:rPr lang="de-DE" b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auxiliary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structural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conditions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operates</a:t>
            </a:r>
            <a:r>
              <a:rPr lang="de-DE" b="0" baseline="0" dirty="0" smtClean="0"/>
              <a:t> in Germany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, Dual VET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way</a:t>
            </a:r>
            <a:endParaRPr lang="de-D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A </a:t>
            </a:r>
            <a:r>
              <a:rPr lang="de-DE" baseline="0" dirty="0" err="1" smtClean="0"/>
              <a:t>wholesale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German Dual VET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countries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not in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therefore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possible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366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smtClean="0"/>
              <a:t>Messages</a:t>
            </a:r>
            <a:endParaRPr lang="de-DE" b="1" baseline="0" dirty="0" smtClean="0"/>
          </a:p>
          <a:p>
            <a:endParaRPr lang="de-DE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The 5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features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derived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experiences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 in Germany and </a:t>
            </a:r>
            <a:r>
              <a:rPr lang="de-DE" b="0" baseline="0" dirty="0" err="1" smtClean="0"/>
              <a:t>define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general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key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characteristics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demand-oriented</a:t>
            </a:r>
            <a:r>
              <a:rPr lang="de-DE" b="0" baseline="0" dirty="0" smtClean="0"/>
              <a:t> VET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should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have</a:t>
            </a:r>
            <a:r>
              <a:rPr lang="de-DE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The 5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features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may</a:t>
            </a:r>
            <a:r>
              <a:rPr lang="de-DE" b="0" baseline="0" dirty="0" smtClean="0"/>
              <a:t> also </a:t>
            </a:r>
            <a:r>
              <a:rPr lang="de-DE" b="0" baseline="0" dirty="0" err="1" smtClean="0"/>
              <a:t>provide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guidance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toward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elements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could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utilized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strengthening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quality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VET in </a:t>
            </a:r>
            <a:r>
              <a:rPr lang="de-DE" b="0" baseline="0" dirty="0" err="1" smtClean="0"/>
              <a:t>other</a:t>
            </a:r>
            <a:r>
              <a:rPr lang="de-DE" b="0" baseline="0" dirty="0" smtClean="0"/>
              <a:t> countries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</a:t>
            </a:r>
            <a:endParaRPr lang="de-DE" b="1" baseline="0" dirty="0" smtClean="0"/>
          </a:p>
          <a:p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resources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case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further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requests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information</a:t>
            </a:r>
            <a:endParaRPr lang="de-DE" b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480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03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Messages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 large </a:t>
            </a:r>
            <a:r>
              <a:rPr lang="de-DE" b="0" baseline="0" dirty="0" err="1" smtClean="0"/>
              <a:t>number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people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choose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gain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enter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labor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market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possible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track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vocational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training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system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Germany, not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only</a:t>
            </a:r>
            <a:endParaRPr lang="de-DE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Dual VET </a:t>
            </a:r>
            <a:r>
              <a:rPr lang="de-DE" b="0" baseline="0" dirty="0" err="1" smtClean="0"/>
              <a:t>leads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employment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earlier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than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higher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education</a:t>
            </a:r>
            <a:r>
              <a:rPr lang="de-DE" b="0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baseline="0" dirty="0" smtClean="0"/>
              <a:t>Access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Higher </a:t>
            </a:r>
            <a:r>
              <a:rPr lang="de-DE" b="0" baseline="0" dirty="0" err="1" smtClean="0"/>
              <a:t>Edudation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possible</a:t>
            </a:r>
            <a:r>
              <a:rPr lang="de-DE" b="0" baseline="0" dirty="0" smtClean="0"/>
              <a:t> but not </a:t>
            </a:r>
            <a:r>
              <a:rPr lang="de-DE" b="0" baseline="0" dirty="0" err="1" smtClean="0"/>
              <a:t>shown</a:t>
            </a:r>
            <a:r>
              <a:rPr lang="de-DE" b="0" baseline="0" dirty="0" smtClean="0"/>
              <a:t> in </a:t>
            </a:r>
            <a:r>
              <a:rPr lang="de-DE" b="0" baseline="0" dirty="0" err="1" smtClean="0"/>
              <a:t>this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slide</a:t>
            </a:r>
            <a:r>
              <a:rPr lang="de-DE" b="0" baseline="0" dirty="0" smtClean="0"/>
              <a:t> (Dual VET in Germany </a:t>
            </a:r>
            <a:r>
              <a:rPr lang="de-DE" b="0" baseline="0" dirty="0" err="1" smtClean="0"/>
              <a:t>no</a:t>
            </a:r>
            <a:r>
              <a:rPr lang="de-DE" b="0" baseline="0" dirty="0" smtClean="0"/>
              <a:t> Dead-end)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4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Message</a:t>
            </a:r>
          </a:p>
          <a:p>
            <a:endParaRPr lang="de-DE" b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smtClean="0"/>
              <a:t>Slide </a:t>
            </a:r>
            <a:r>
              <a:rPr lang="de-DE" b="0" baseline="0" dirty="0" err="1" smtClean="0"/>
              <a:t>provides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impression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about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current</a:t>
            </a:r>
            <a:r>
              <a:rPr lang="de-DE" b="0" baseline="0" dirty="0" smtClean="0"/>
              <a:t> „</a:t>
            </a:r>
            <a:r>
              <a:rPr lang="de-DE" b="0" baseline="0" dirty="0" err="1" smtClean="0"/>
              <a:t>performance</a:t>
            </a:r>
            <a:r>
              <a:rPr lang="de-DE" b="0" baseline="0" dirty="0" smtClean="0"/>
              <a:t>“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Dual VET in Germany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baseline="0" dirty="0" err="1" smtClean="0"/>
              <a:t>Each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stakeholder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invests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something</a:t>
            </a:r>
            <a:r>
              <a:rPr lang="de-DE" b="0" baseline="0" dirty="0" smtClean="0"/>
              <a:t> but also </a:t>
            </a:r>
            <a:r>
              <a:rPr lang="de-DE" b="0" baseline="0" dirty="0" err="1" smtClean="0"/>
              <a:t>gains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something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storyline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works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01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choosing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early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navigate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seeking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</a:t>
            </a:r>
            <a:endParaRPr lang="de-DE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70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enterprises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search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endParaRPr lang="de-DE" sz="1200" b="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Companies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own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desire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have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maximum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freedom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choose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whom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same time, in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order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officially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certified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become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„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“)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98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 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Germany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context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legal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de-D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together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etc.)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63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Slide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de-DE" sz="12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rovides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overview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content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significance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="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</a:t>
            </a:r>
            <a:r>
              <a:rPr lang="de-DE" sz="1200" b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Dual VET</a:t>
            </a:r>
            <a:endParaRPr lang="de-DE" sz="12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institutionalizes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Dual VET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demand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agreement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employers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similar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hence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acquainting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formal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arrangements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de-DE" sz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200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relationships</a:t>
            </a:r>
            <a:endParaRPr lang="de-DE" sz="1200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0E79B-7A3D-4728-8EAA-1040FFB3332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11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589588"/>
            <a:ext cx="10985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805488"/>
            <a:ext cx="133191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5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52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92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VET in Germany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357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8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7884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25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5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96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9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D1B0E7-1107-4225-8AAF-546B4F3B5E54}" type="datetimeFigureOut">
              <a:rPr lang="de-DE" smtClean="0"/>
              <a:t>11.11.2019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7C19A3-3D92-468D-8F0E-ADECBD3B9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1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5652308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87914"/>
            <a:ext cx="8229600" cy="448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5760000" cy="540000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3" descr="O:\Zentralstelle\05 Kommunikation\07 Corporate Design\Logo\Logo\Logo_Go-VET_RGB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16"/>
            <a:ext cx="2951928" cy="621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79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.VnArial Narrow" panose="020B7200000000000000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6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2.emf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customXml" Target="../ink/ink7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4.emf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1.png"/><Relationship Id="rId3" Type="http://schemas.openxmlformats.org/officeDocument/2006/relationships/image" Target="../media/image53.png"/><Relationship Id="rId7" Type="http://schemas.openxmlformats.org/officeDocument/2006/relationships/image" Target="../media/image45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7.png"/><Relationship Id="rId18" Type="http://schemas.openxmlformats.org/officeDocument/2006/relationships/image" Target="../media/image51.png"/><Relationship Id="rId3" Type="http://schemas.openxmlformats.org/officeDocument/2006/relationships/image" Target="../media/image63.png"/><Relationship Id="rId7" Type="http://schemas.openxmlformats.org/officeDocument/2006/relationships/image" Target="../media/image46.png"/><Relationship Id="rId12" Type="http://schemas.openxmlformats.org/officeDocument/2006/relationships/image" Target="../media/image45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50.png"/><Relationship Id="rId5" Type="http://schemas.openxmlformats.org/officeDocument/2006/relationships/image" Target="../media/image54.png"/><Relationship Id="rId15" Type="http://schemas.openxmlformats.org/officeDocument/2006/relationships/image" Target="../media/image69.png"/><Relationship Id="rId10" Type="http://schemas.openxmlformats.org/officeDocument/2006/relationships/image" Target="../media/image49.png"/><Relationship Id="rId4" Type="http://schemas.openxmlformats.org/officeDocument/2006/relationships/image" Target="../media/image64.png"/><Relationship Id="rId9" Type="http://schemas.openxmlformats.org/officeDocument/2006/relationships/image" Target="../media/image48.pn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71.png"/><Relationship Id="rId18" Type="http://schemas.openxmlformats.org/officeDocument/2006/relationships/image" Target="../media/image47.png"/><Relationship Id="rId26" Type="http://schemas.openxmlformats.org/officeDocument/2006/relationships/image" Target="../media/image77.png"/><Relationship Id="rId3" Type="http://schemas.openxmlformats.org/officeDocument/2006/relationships/customXml" Target="../ink/ink8.xml"/><Relationship Id="rId21" Type="http://schemas.openxmlformats.org/officeDocument/2006/relationships/image" Target="../media/image50.png"/><Relationship Id="rId7" Type="http://schemas.openxmlformats.org/officeDocument/2006/relationships/image" Target="../media/image72.png"/><Relationship Id="rId12" Type="http://schemas.openxmlformats.org/officeDocument/2006/relationships/image" Target="../media/image70.png"/><Relationship Id="rId17" Type="http://schemas.openxmlformats.org/officeDocument/2006/relationships/image" Target="../media/image46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4.png"/><Relationship Id="rId20" Type="http://schemas.openxmlformats.org/officeDocument/2006/relationships/image" Target="../media/image49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9.png"/><Relationship Id="rId24" Type="http://schemas.openxmlformats.org/officeDocument/2006/relationships/image" Target="../media/image56.png"/><Relationship Id="rId5" Type="http://schemas.openxmlformats.org/officeDocument/2006/relationships/image" Target="../media/image44.png"/><Relationship Id="rId15" Type="http://schemas.openxmlformats.org/officeDocument/2006/relationships/image" Target="../media/image73.jpeg"/><Relationship Id="rId23" Type="http://schemas.openxmlformats.org/officeDocument/2006/relationships/image" Target="../media/image36.png"/><Relationship Id="rId28" Type="http://schemas.openxmlformats.org/officeDocument/2006/relationships/image" Target="../media/image79.png"/><Relationship Id="rId10" Type="http://schemas.openxmlformats.org/officeDocument/2006/relationships/image" Target="../media/image68.png"/><Relationship Id="rId19" Type="http://schemas.openxmlformats.org/officeDocument/2006/relationships/image" Target="../media/image48.png"/><Relationship Id="rId4" Type="http://schemas.openxmlformats.org/officeDocument/2006/relationships/image" Target="../media/image12.emf"/><Relationship Id="rId9" Type="http://schemas.openxmlformats.org/officeDocument/2006/relationships/image" Target="../media/image67.png"/><Relationship Id="rId14" Type="http://schemas.openxmlformats.org/officeDocument/2006/relationships/image" Target="../media/image51.png"/><Relationship Id="rId22" Type="http://schemas.openxmlformats.org/officeDocument/2006/relationships/image" Target="../media/image75.png"/><Relationship Id="rId27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109" Type="http://schemas.openxmlformats.org/officeDocument/2006/relationships/customXml" Target="../ink/ink13.xml"/><Relationship Id="rId121" Type="http://schemas.openxmlformats.org/officeDocument/2006/relationships/customXml" Target="../ink/ink16.xml"/><Relationship Id="rId3" Type="http://schemas.openxmlformats.org/officeDocument/2006/relationships/customXml" Target="../ink/ink9.xml"/><Relationship Id="rId42" Type="http://schemas.openxmlformats.org/officeDocument/2006/relationships/image" Target="../media/image72.emf"/><Relationship Id="rId47" Type="http://schemas.openxmlformats.org/officeDocument/2006/relationships/customXml" Target="../ink/ink12.xml"/><Relationship Id="rId112" Type="http://schemas.openxmlformats.org/officeDocument/2006/relationships/image" Target="../media/image111.emf"/><Relationship Id="rId120" Type="http://schemas.openxmlformats.org/officeDocument/2006/relationships/image" Target="../media/image80.emf"/><Relationship Id="rId125" Type="http://schemas.openxmlformats.org/officeDocument/2006/relationships/image" Target="../media/image81.png"/><Relationship Id="rId46" Type="http://schemas.openxmlformats.org/officeDocument/2006/relationships/image" Target="../media/image74.emf"/><Relationship Id="rId108" Type="http://schemas.openxmlformats.org/officeDocument/2006/relationships/image" Target="../media/image109.emf"/><Relationship Id="rId124" Type="http://schemas.openxmlformats.org/officeDocument/2006/relationships/image" Target="../media/image43.png"/><Relationship Id="rId129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11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45" Type="http://schemas.openxmlformats.org/officeDocument/2006/relationships/customXml" Target="../ink/ink11.xml"/><Relationship Id="rId110" Type="http://schemas.openxmlformats.org/officeDocument/2006/relationships/image" Target="../media/image110.emf"/><Relationship Id="rId123" Type="http://schemas.openxmlformats.org/officeDocument/2006/relationships/image" Target="../media/image44.png"/><Relationship Id="rId128" Type="http://schemas.openxmlformats.org/officeDocument/2006/relationships/image" Target="../media/image84.png"/><Relationship Id="rId131" Type="http://schemas.openxmlformats.org/officeDocument/2006/relationships/image" Target="../media/image82.emf"/><Relationship Id="rId127" Type="http://schemas.openxmlformats.org/officeDocument/2006/relationships/image" Target="../media/image83.png"/><Relationship Id="rId44" Type="http://schemas.openxmlformats.org/officeDocument/2006/relationships/image" Target="../media/image73.emf"/><Relationship Id="rId122" Type="http://schemas.openxmlformats.org/officeDocument/2006/relationships/image" Target="../media/image116.emf"/><Relationship Id="rId130" Type="http://schemas.openxmlformats.org/officeDocument/2006/relationships/customXml" Target="../ink/ink17.xml"/><Relationship Id="rId43" Type="http://schemas.openxmlformats.org/officeDocument/2006/relationships/customXml" Target="../ink/ink10.xml"/><Relationship Id="rId113" Type="http://schemas.openxmlformats.org/officeDocument/2006/relationships/customXml" Target="../ink/ink15.xml"/><Relationship Id="rId126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bb.de/govet/de/54887.php" TargetMode="External"/><Relationship Id="rId13" Type="http://schemas.openxmlformats.org/officeDocument/2006/relationships/hyperlink" Target="https://www.bibb.de/en/index.php" TargetMode="External"/><Relationship Id="rId3" Type="http://schemas.openxmlformats.org/officeDocument/2006/relationships/hyperlink" Target="https://www.bibb.de/datenreport/en/index.php" TargetMode="External"/><Relationship Id="rId7" Type="http://schemas.openxmlformats.org/officeDocument/2006/relationships/hyperlink" Target="https://www.bibb.de/govet/de/54899.php" TargetMode="External"/><Relationship Id="rId12" Type="http://schemas.openxmlformats.org/officeDocument/2006/relationships/hyperlink" Target="https://www.bmbf.de/en/index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b.de/veroeffentlichungen/de/publication/show/2062" TargetMode="External"/><Relationship Id="rId11" Type="http://schemas.openxmlformats.org/officeDocument/2006/relationships/hyperlink" Target="http://www.bibb.de/" TargetMode="External"/><Relationship Id="rId5" Type="http://schemas.openxmlformats.org/officeDocument/2006/relationships/hyperlink" Target="http://www.datenportal.bmbf.de/portal/en/index.html" TargetMode="External"/><Relationship Id="rId10" Type="http://schemas.openxmlformats.org/officeDocument/2006/relationships/hyperlink" Target="http://www.govet.international/en" TargetMode="External"/><Relationship Id="rId4" Type="http://schemas.openxmlformats.org/officeDocument/2006/relationships/hyperlink" Target="https://www.destatis.de/EN/Homepage.html" TargetMode="External"/><Relationship Id="rId9" Type="http://schemas.openxmlformats.org/officeDocument/2006/relationships/hyperlink" Target="http://www.gesetze-im-internet.de/englisch_betrvg/index.html" TargetMode="External"/><Relationship Id="rId14" Type="http://schemas.openxmlformats.org/officeDocument/2006/relationships/hyperlink" Target="mailto:govet@govet.internationa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51.png"/><Relationship Id="rId18" Type="http://schemas.openxmlformats.org/officeDocument/2006/relationships/image" Target="../media/image113.png"/><Relationship Id="rId3" Type="http://schemas.openxmlformats.org/officeDocument/2006/relationships/image" Target="../media/image94.png"/><Relationship Id="rId7" Type="http://schemas.openxmlformats.org/officeDocument/2006/relationships/image" Target="../media/image105.png"/><Relationship Id="rId12" Type="http://schemas.openxmlformats.org/officeDocument/2006/relationships/image" Target="../media/image109.png"/><Relationship Id="rId17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33.png"/><Relationship Id="rId5" Type="http://schemas.openxmlformats.org/officeDocument/2006/relationships/image" Target="../media/image103.png"/><Relationship Id="rId15" Type="http://schemas.openxmlformats.org/officeDocument/2006/relationships/image" Target="../media/image110.png"/><Relationship Id="rId10" Type="http://schemas.openxmlformats.org/officeDocument/2006/relationships/image" Target="../media/image108.png"/><Relationship Id="rId19" Type="http://schemas.openxmlformats.org/officeDocument/2006/relationships/image" Target="../media/image114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emf"/></Relationships>
</file>

<file path=ppt/slides/_rels/slide8.xml.rels><?xml version="1.0" encoding="UTF-8" standalone="yes"?>
<Relationships xmlns="http://schemas.openxmlformats.org/package/2006/relationships"><Relationship Id="rId85" Type="http://schemas.openxmlformats.org/officeDocument/2006/relationships/customXml" Target="../ink/ink5.xml"/><Relationship Id="rId3" Type="http://schemas.openxmlformats.org/officeDocument/2006/relationships/customXml" Target="../ink/ink4.xml"/><Relationship Id="rId84" Type="http://schemas.openxmlformats.org/officeDocument/2006/relationships/image" Target="../media/image30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87" Type="http://schemas.openxmlformats.org/officeDocument/2006/relationships/image" Target="../media/image24.png"/><Relationship Id="rId86" Type="http://schemas.openxmlformats.org/officeDocument/2006/relationships/image" Target="../media/image3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496944" cy="1974081"/>
          </a:xfrm>
        </p:spPr>
        <p:txBody>
          <a:bodyPr/>
          <a:lstStyle/>
          <a:p>
            <a:pPr algn="ctr"/>
            <a:r>
              <a:rPr lang="ru-RU" sz="4000" dirty="0">
                <a:latin typeface="+mn-lt"/>
              </a:rPr>
              <a:t>Дуальное </a:t>
            </a:r>
            <a:r>
              <a:rPr lang="ru-RU" sz="4000" dirty="0" smtClean="0">
                <a:latin typeface="+mn-lt"/>
              </a:rPr>
              <a:t>профессиональное образование</a:t>
            </a:r>
            <a:endParaRPr lang="en-GB" sz="4000" b="1" noProof="0" dirty="0">
              <a:latin typeface="+mj-lt"/>
            </a:endParaRPr>
          </a:p>
        </p:txBody>
      </p:sp>
      <p:sp>
        <p:nvSpPr>
          <p:cNvPr id="6" name="Rechteck 3"/>
          <p:cNvSpPr/>
          <p:nvPr/>
        </p:nvSpPr>
        <p:spPr>
          <a:xfrm>
            <a:off x="2411760" y="472514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Профессиональное образование в Германии</a:t>
            </a:r>
            <a:endParaRPr lang="de-DE" sz="2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85" y="2780928"/>
            <a:ext cx="1968627" cy="1800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79512" y="5373216"/>
            <a:ext cx="15121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164288" y="5589240"/>
            <a:ext cx="1800200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00" y="5584522"/>
            <a:ext cx="2160000" cy="6707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/>
        </p:blipFill>
        <p:spPr>
          <a:xfrm>
            <a:off x="71500" y="5254838"/>
            <a:ext cx="1620000" cy="15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7344628" cy="436910"/>
          </a:xfrm>
        </p:spPr>
        <p:txBody>
          <a:bodyPr/>
          <a:lstStyle/>
          <a:p>
            <a:pPr lvl="0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Учеба в ходе рабочего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процесса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395652" y="1801288"/>
            <a:ext cx="2089397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70% </a:t>
            </a:r>
            <a:r>
              <a:rPr lang="de-DE" sz="4000" b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 предприятии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6446331" y="1801288"/>
            <a:ext cx="2446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30%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колледже</a:t>
            </a:r>
            <a:endParaRPr lang="en-GB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sz="2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354302" y="2774851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1062" y="2771612"/>
                <a:ext cx="2402370" cy="305188"/>
              </a:xfrm>
              <a:prstGeom prst="rect">
                <a:avLst/>
              </a:prstGeom>
            </p:spPr>
          </p:pic>
        </mc:Fallback>
      </mc:AlternateContent>
      <p:sp>
        <p:nvSpPr>
          <p:cNvPr id="408" name="Textfeld 11"/>
          <p:cNvSpPr txBox="1"/>
          <p:nvPr/>
        </p:nvSpPr>
        <p:spPr>
          <a:xfrm>
            <a:off x="179512" y="2857952"/>
            <a:ext cx="2988353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Производственное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обучение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Юридическая база: договор о профобучении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Обучающее предприятие оплачивает труд учащегося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 предлагает структурированное обучение в реальных рабочих условиях (инструкторы на предприятии, современное производственное оснащение и т. д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9" name="Textfeld 11"/>
          <p:cNvSpPr txBox="1"/>
          <p:nvPr/>
        </p:nvSpPr>
        <p:spPr>
          <a:xfrm>
            <a:off x="6421056" y="2857952"/>
            <a:ext cx="261543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Обучение в колледже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Юридическая база: обязательное обучение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Правительства земель финансируют общедоступ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ное образование (здания, преподаватели и т. д.)</a:t>
            </a:r>
            <a:endParaRPr lang="de-DE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Колледж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предлагает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бесплатные занятия по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профессиональным-техническим 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(2/3) 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общеобразовательным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(1/3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предметам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66822" y="1812091"/>
            <a:ext cx="2995044" cy="2750956"/>
            <a:chOff x="2466737" y="1300765"/>
            <a:chExt cx="2995044" cy="2750956"/>
          </a:xfrm>
        </p:grpSpPr>
        <p:sp>
          <p:nvSpPr>
            <p:cNvPr id="393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22" name="Rechteck 21"/>
          <p:cNvSpPr/>
          <p:nvPr/>
        </p:nvSpPr>
        <p:spPr>
          <a:xfrm>
            <a:off x="395652" y="1159043"/>
            <a:ext cx="7344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двух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скоординированных местах обучения («дуальность»)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" name="Group 404"/>
          <p:cNvGrpSpPr/>
          <p:nvPr/>
        </p:nvGrpSpPr>
        <p:grpSpPr>
          <a:xfrm>
            <a:off x="179512" y="5857953"/>
            <a:ext cx="8496943" cy="702574"/>
            <a:chOff x="3876757" y="4653652"/>
            <a:chExt cx="3914002" cy="885952"/>
          </a:xfrm>
        </p:grpSpPr>
        <p:sp>
          <p:nvSpPr>
            <p:cNvPr id="24" name="Right Arrow 405"/>
            <p:cNvSpPr/>
            <p:nvPr/>
          </p:nvSpPr>
          <p:spPr>
            <a:xfrm>
              <a:off x="3876757" y="4653652"/>
              <a:ext cx="3914002" cy="885952"/>
            </a:xfrm>
            <a:prstGeom prst="rightArrow">
              <a:avLst>
                <a:gd name="adj1" fmla="val 50000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30"/>
            <p:cNvSpPr/>
            <p:nvPr/>
          </p:nvSpPr>
          <p:spPr>
            <a:xfrm>
              <a:off x="3884840" y="4936625"/>
              <a:ext cx="3861191" cy="388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GB" sz="14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611560" y="6020800"/>
            <a:ext cx="740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Общая продолжительность дуального профобразования: 2–3,5 года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96"/>
          <p:cNvSpPr/>
          <p:nvPr/>
        </p:nvSpPr>
        <p:spPr>
          <a:xfrm>
            <a:off x="5306628" y="2397924"/>
            <a:ext cx="3441836" cy="30529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ounded Rectangle 96"/>
          <p:cNvSpPr/>
          <p:nvPr/>
        </p:nvSpPr>
        <p:spPr>
          <a:xfrm>
            <a:off x="410084" y="2384766"/>
            <a:ext cx="4954004" cy="30660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390" y="745502"/>
            <a:ext cx="8136716" cy="436910"/>
          </a:xfrm>
        </p:spPr>
        <p:txBody>
          <a:bodyPr/>
          <a:lstStyle/>
          <a:p>
            <a:pPr lvl="0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Учеба в ходе рабочего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процесса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42523" y="2390255"/>
            <a:ext cx="3816307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Производственное обучение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Соответствует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производственным стандартам профобразования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(минимальным стандартам), указанным в регламенте обучения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Учащийся постепенно начинает выполнять рабочие задачи на предприятии и вносит вклад в общие результаты работы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предприятия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1">
              <a:spcBef>
                <a:spcPts val="100"/>
              </a:spcBef>
              <a:spcAft>
                <a:spcPts val="100"/>
              </a:spcAft>
            </a:pP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306628" y="2301196"/>
            <a:ext cx="3108596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Обучение в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колледже</a:t>
            </a: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Соответствует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тельным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стандартам для колледж, указанных в рамочной учебной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грамме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предметов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подготовки 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2/3 обучения)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Соответствует школьным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ным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программам для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образовательных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предметов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(1/3 обучения)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Учеба в классном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формате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220570"/>
              </p:ext>
            </p:extLst>
          </p:nvPr>
        </p:nvGraphicFramePr>
        <p:xfrm>
          <a:off x="410081" y="2055196"/>
          <a:ext cx="8352000" cy="35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439"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Понедельник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Вторник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Среда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Четверг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Пятница</a:t>
                      </a:r>
                      <a:endParaRPr lang="en-GB" sz="1400" noProof="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035" y="2777016"/>
            <a:ext cx="443065" cy="10745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67" y="2533616"/>
            <a:ext cx="773680" cy="1155301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28746" y="1159043"/>
            <a:ext cx="7555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Расписание на неделю для учащихся профобразования (пример)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10084" y="5783750"/>
            <a:ext cx="8338380" cy="64807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Производственное обучение и учеба в колледже</a:t>
            </a:r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могут и </a:t>
            </a:r>
            <a:r>
              <a:rPr lang="ru-RU" sz="1600" dirty="0" smtClean="0">
                <a:solidFill>
                  <a:schemeClr val="tx1"/>
                </a:solidFill>
              </a:rPr>
              <a:t>проходить </a:t>
            </a:r>
            <a:r>
              <a:rPr lang="ru-RU" sz="1600" dirty="0">
                <a:solidFill>
                  <a:schemeClr val="tx1"/>
                </a:solidFill>
              </a:rPr>
              <a:t>более крупными блоками (преподавание </a:t>
            </a:r>
            <a:r>
              <a:rPr lang="ru-RU" sz="1600" dirty="0" smtClean="0">
                <a:solidFill>
                  <a:schemeClr val="tx1"/>
                </a:solidFill>
              </a:rPr>
              <a:t>блоками)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12453" y="1920131"/>
            <a:ext cx="3882863" cy="4458634"/>
          </a:xfrm>
          <a:prstGeom prst="roundRect">
            <a:avLst>
              <a:gd name="adj" fmla="val 79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7032798" cy="436910"/>
          </a:xfrm>
        </p:spPr>
        <p:txBody>
          <a:bodyPr/>
          <a:lstStyle/>
          <a:p>
            <a:pPr lvl="0"/>
            <a:r>
              <a:rPr lang="en-GB" b="1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Независимые выпускные экзамены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2452" y="3212976"/>
            <a:ext cx="3755491" cy="318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Выпускной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экзамен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Организовывается палатами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Комиссия состоит из представителей: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9138" lvl="2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работодателей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9138" lvl="2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работников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19138" lvl="2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преподавателей колледжа (государство)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правило, не участвуют преподаватели и инструкторы экзаменуемого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0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Экзаменует и оценивает знания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учащегося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267280" y="4934631"/>
            <a:ext cx="4722411" cy="1216551"/>
            <a:chOff x="4446214" y="4918916"/>
            <a:chExt cx="4343735" cy="810115"/>
          </a:xfrm>
        </p:grpSpPr>
        <p:sp>
          <p:nvSpPr>
            <p:cNvPr id="90" name="Right Arrow 89"/>
            <p:cNvSpPr/>
            <p:nvPr/>
          </p:nvSpPr>
          <p:spPr>
            <a:xfrm>
              <a:off x="4446214" y="4918916"/>
              <a:ext cx="4343735" cy="810115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/>
            <p:cNvCxnSpPr/>
            <p:nvPr/>
          </p:nvCxnSpPr>
          <p:spPr>
            <a:xfrm>
              <a:off x="6500251" y="4918916"/>
              <a:ext cx="0" cy="810115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/>
        </p:nvSpPr>
        <p:spPr>
          <a:xfrm>
            <a:off x="395652" y="1159043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Экзаменационная комиссия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60" y="2047408"/>
            <a:ext cx="671424" cy="32808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7" y="2523961"/>
            <a:ext cx="1474231" cy="55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48" y="2109617"/>
            <a:ext cx="1260479" cy="13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4355266" y="1909681"/>
            <a:ext cx="3457094" cy="2773358"/>
            <a:chOff x="4355266" y="1909681"/>
            <a:chExt cx="3457094" cy="2773358"/>
          </a:xfrm>
        </p:grpSpPr>
        <p:grpSp>
          <p:nvGrpSpPr>
            <p:cNvPr id="4" name="Group 3"/>
            <p:cNvGrpSpPr/>
            <p:nvPr/>
          </p:nvGrpSpPr>
          <p:grpSpPr>
            <a:xfrm>
              <a:off x="4355266" y="1909681"/>
              <a:ext cx="3457094" cy="2773358"/>
              <a:chOff x="4355266" y="1909681"/>
              <a:chExt cx="3457094" cy="2773358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4355266" y="1909681"/>
                <a:ext cx="3457094" cy="2773358"/>
                <a:chOff x="4355266" y="1909681"/>
                <a:chExt cx="3457094" cy="2773358"/>
              </a:xfrm>
            </p:grpSpPr>
            <p:sp>
              <p:nvSpPr>
                <p:cNvPr id="3" name="Rounded Rectangle 2"/>
                <p:cNvSpPr/>
                <p:nvPr/>
              </p:nvSpPr>
              <p:spPr>
                <a:xfrm>
                  <a:off x="5076056" y="1909681"/>
                  <a:ext cx="2736304" cy="2773358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98424" y="2060848"/>
                  <a:ext cx="671424" cy="328082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4805" y="2060848"/>
                  <a:ext cx="752636" cy="1072619"/>
                </a:xfrm>
                <a:prstGeom prst="rect">
                  <a:avLst/>
                </a:prstGeom>
              </p:spPr>
            </p:pic>
            <p:sp>
              <p:nvSpPr>
                <p:cNvPr id="6" name="Pfeil nach rechts 5"/>
                <p:cNvSpPr/>
                <p:nvPr/>
              </p:nvSpPr>
              <p:spPr>
                <a:xfrm>
                  <a:off x="4355266" y="2747758"/>
                  <a:ext cx="576774" cy="584019"/>
                </a:xfrm>
                <a:prstGeom prst="right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27781" y="2420888"/>
                <a:ext cx="612709" cy="6747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Rechteck 13"/>
            <p:cNvSpPr/>
            <p:nvPr/>
          </p:nvSpPr>
          <p:spPr>
            <a:xfrm>
              <a:off x="5148064" y="3151092"/>
              <a:ext cx="2664296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6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Свидетельство о </a:t>
              </a:r>
              <a:r>
                <a:rPr lang="ru-RU" sz="16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профес</a:t>
              </a:r>
              <a:r>
                <a:rPr lang="de-DE" sz="16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ru-RU" sz="16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сиональном образовании</a:t>
              </a:r>
              <a:r>
                <a:rPr lang="de-DE" sz="16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  <a:p>
              <a:pPr marL="177800" lvl="0" indent="-17780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Выдается палатой</a:t>
              </a:r>
              <a:endPara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77800" lvl="0" indent="-17780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Признанное государством свидетельство </a:t>
              </a:r>
              <a:r>
                <a:rPr lang="de-DE" sz="16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           </a:t>
              </a:r>
              <a:endPara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Rechteck 14"/>
          <p:cNvSpPr/>
          <p:nvPr/>
        </p:nvSpPr>
        <p:spPr>
          <a:xfrm>
            <a:off x="4267279" y="5250521"/>
            <a:ext cx="2447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Договор о </a:t>
            </a:r>
            <a:r>
              <a:rPr lang="ru-RU" sz="1600" b="1" dirty="0" smtClean="0">
                <a:solidFill>
                  <a:schemeClr val="bg1"/>
                </a:solidFill>
              </a:rPr>
              <a:t>проф</a:t>
            </a:r>
            <a:r>
              <a:rPr lang="de-DE" sz="1600" b="1" dirty="0" smtClean="0">
                <a:solidFill>
                  <a:schemeClr val="bg1"/>
                </a:solidFill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</a:rPr>
              <a:t>обучении </a:t>
            </a:r>
            <a:r>
              <a:rPr lang="ru-RU" sz="1600" b="1" dirty="0">
                <a:solidFill>
                  <a:schemeClr val="bg1"/>
                </a:solidFill>
              </a:rPr>
              <a:t>завершается 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500596" y="5250521"/>
            <a:ext cx="206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Начинается </a:t>
            </a:r>
            <a:r>
              <a:rPr lang="ru-RU" sz="1600" b="1" dirty="0" smtClean="0">
                <a:solidFill>
                  <a:schemeClr val="bg1"/>
                </a:solidFill>
              </a:rPr>
              <a:t>профес</a:t>
            </a:r>
            <a:r>
              <a:rPr lang="de-DE" sz="1600" b="1" dirty="0" smtClean="0">
                <a:solidFill>
                  <a:schemeClr val="bg1"/>
                </a:solidFill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</a:rPr>
              <a:t>сиональная </a:t>
            </a:r>
            <a:r>
              <a:rPr lang="ru-RU" sz="1600" b="1" dirty="0">
                <a:solidFill>
                  <a:schemeClr val="bg1"/>
                </a:solidFill>
              </a:rPr>
              <a:t>карьера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1"/>
          <p:cNvGrpSpPr/>
          <p:nvPr/>
        </p:nvGrpSpPr>
        <p:grpSpPr>
          <a:xfrm rot="6105839">
            <a:off x="72193" y="2337378"/>
            <a:ext cx="3610640" cy="3471064"/>
            <a:chOff x="2389029" y="1341841"/>
            <a:chExt cx="2789164" cy="2681346"/>
          </a:xfrm>
        </p:grpSpPr>
        <p:sp>
          <p:nvSpPr>
            <p:cNvPr id="31" name="Oval 46"/>
            <p:cNvSpPr/>
            <p:nvPr/>
          </p:nvSpPr>
          <p:spPr>
            <a:xfrm rot="20894161">
              <a:off x="2425661" y="1341841"/>
              <a:ext cx="2750953" cy="2668804"/>
            </a:xfrm>
            <a:prstGeom prst="pi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Ellipse 58"/>
            <p:cNvSpPr/>
            <p:nvPr/>
          </p:nvSpPr>
          <p:spPr>
            <a:xfrm rot="4694161">
              <a:off x="2446219" y="1291213"/>
              <a:ext cx="2674784" cy="2789164"/>
            </a:xfrm>
            <a:prstGeom prst="pie">
              <a:avLst>
                <a:gd name="adj1" fmla="val 10792305"/>
                <a:gd name="adj2" fmla="val 1618735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83" y="2867378"/>
            <a:ext cx="659333" cy="93964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2522051" y="5211976"/>
            <a:ext cx="4457918" cy="156284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2994761" y="1485838"/>
            <a:ext cx="6041736" cy="341677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8568764" cy="436910"/>
          </a:xfrm>
        </p:spPr>
        <p:txBody>
          <a:bodyPr/>
          <a:lstStyle/>
          <a:p>
            <a:pPr lvl="0"/>
            <a:r>
              <a:rPr lang="en-GB" b="1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Образование как ключ к профессиональной карьере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15"/>
          <p:cNvSpPr txBox="1"/>
          <p:nvPr/>
        </p:nvSpPr>
        <p:spPr>
          <a:xfrm>
            <a:off x="5302009" y="1806339"/>
            <a:ext cx="265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Трудовой </a:t>
            </a:r>
            <a:r>
              <a:rPr lang="ru-RU" sz="1400" b="1" dirty="0">
                <a:solidFill>
                  <a:schemeClr val="bg1"/>
                </a:solidFill>
              </a:rPr>
              <a:t>договор с (бывшим) обучающим </a:t>
            </a:r>
            <a:r>
              <a:rPr lang="ru-RU" sz="1400" b="1" dirty="0" smtClean="0">
                <a:solidFill>
                  <a:schemeClr val="bg1"/>
                </a:solidFill>
              </a:rPr>
              <a:t>предприятием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22" name="Gerade Verbindung mit Pfeil 18"/>
          <p:cNvCxnSpPr/>
          <p:nvPr/>
        </p:nvCxnSpPr>
        <p:spPr>
          <a:xfrm flipV="1">
            <a:off x="2970229" y="2461593"/>
            <a:ext cx="1371159" cy="175121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7"/>
          <p:cNvCxnSpPr/>
          <p:nvPr/>
        </p:nvCxnSpPr>
        <p:spPr>
          <a:xfrm flipV="1">
            <a:off x="2970229" y="3870603"/>
            <a:ext cx="0" cy="576064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8"/>
          <p:cNvCxnSpPr/>
          <p:nvPr/>
        </p:nvCxnSpPr>
        <p:spPr>
          <a:xfrm flipV="1">
            <a:off x="2970229" y="3308332"/>
            <a:ext cx="1463444" cy="904479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5"/>
          <p:cNvSpPr txBox="1"/>
          <p:nvPr/>
        </p:nvSpPr>
        <p:spPr>
          <a:xfrm>
            <a:off x="5687650" y="2787256"/>
            <a:ext cx="3060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Трудовой </a:t>
            </a:r>
            <a:r>
              <a:rPr lang="ru-RU" sz="1400" b="1" dirty="0">
                <a:solidFill>
                  <a:schemeClr val="bg1"/>
                </a:solidFill>
              </a:rPr>
              <a:t>договор с новым предприятием в Германии в той же профессиональной </a:t>
            </a:r>
            <a:r>
              <a:rPr lang="ru-RU" sz="1400" b="1" dirty="0" smtClean="0">
                <a:solidFill>
                  <a:schemeClr val="bg1"/>
                </a:solidFill>
              </a:rPr>
              <a:t>области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4" name="Gerade Verbindung mit Pfeil 18"/>
          <p:cNvCxnSpPr/>
          <p:nvPr/>
        </p:nvCxnSpPr>
        <p:spPr>
          <a:xfrm>
            <a:off x="2970229" y="4238174"/>
            <a:ext cx="167946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15"/>
          <p:cNvSpPr txBox="1"/>
          <p:nvPr/>
        </p:nvSpPr>
        <p:spPr>
          <a:xfrm>
            <a:off x="3569385" y="5497855"/>
            <a:ext cx="34817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Третья </a:t>
            </a:r>
            <a:r>
              <a:rPr lang="ru-RU" sz="1400" b="1" dirty="0">
                <a:solidFill>
                  <a:schemeClr val="bg1"/>
                </a:solidFill>
              </a:rPr>
              <a:t>ступень образования по всей Германии</a:t>
            </a:r>
            <a:endParaRPr lang="de-DE" sz="1400" dirty="0">
              <a:solidFill>
                <a:schemeClr val="bg1"/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Повышение квалификации и продолжение образование во всей </a:t>
            </a:r>
            <a:r>
              <a:rPr lang="ru-RU" sz="1400" b="1" dirty="0" smtClean="0">
                <a:solidFill>
                  <a:schemeClr val="bg1"/>
                </a:solidFill>
              </a:rPr>
              <a:t>Германии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37" name="Gerade Verbindung mit Pfeil 18"/>
          <p:cNvCxnSpPr/>
          <p:nvPr/>
        </p:nvCxnSpPr>
        <p:spPr>
          <a:xfrm>
            <a:off x="2970229" y="4212811"/>
            <a:ext cx="731722" cy="125320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15"/>
          <p:cNvSpPr txBox="1"/>
          <p:nvPr/>
        </p:nvSpPr>
        <p:spPr>
          <a:xfrm>
            <a:off x="5759633" y="3749554"/>
            <a:ext cx="2484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Трудовая </a:t>
            </a:r>
            <a:r>
              <a:rPr lang="ru-RU" sz="1400" b="1" dirty="0">
                <a:solidFill>
                  <a:schemeClr val="bg1"/>
                </a:solidFill>
              </a:rPr>
              <a:t>деятельность в Германии в другой профессиональной </a:t>
            </a:r>
            <a:r>
              <a:rPr lang="ru-RU" sz="1400" b="1" dirty="0" smtClean="0">
                <a:solidFill>
                  <a:schemeClr val="bg1"/>
                </a:solidFill>
              </a:rPr>
              <a:t>области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308304" y="13755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Рынок труд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89614" y="4887248"/>
            <a:ext cx="315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Продолжение образования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74" y="3942606"/>
            <a:ext cx="1008006" cy="4909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4" y="3308332"/>
            <a:ext cx="474872" cy="12440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7772" y="3445090"/>
            <a:ext cx="510910" cy="12391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49" y="1836119"/>
            <a:ext cx="814560" cy="8264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1010" y="2823960"/>
            <a:ext cx="814560" cy="826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4729" y="3774835"/>
            <a:ext cx="814560" cy="8264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79" y="5438023"/>
            <a:ext cx="706355" cy="1054768"/>
          </a:xfrm>
          <a:prstGeom prst="rect">
            <a:avLst/>
          </a:prstGeom>
        </p:spPr>
      </p:pic>
      <p:sp>
        <p:nvSpPr>
          <p:cNvPr id="42" name="TextBox 47"/>
          <p:cNvSpPr txBox="1"/>
          <p:nvPr/>
        </p:nvSpPr>
        <p:spPr>
          <a:xfrm>
            <a:off x="365597" y="1681514"/>
            <a:ext cx="271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Дуальное профессио</a:t>
            </a:r>
            <a:r>
              <a:rPr lang="de-DE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нальное образование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347551" y="1169748"/>
            <a:ext cx="5544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Шансы после обучения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3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  <p:bldP spid="36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3329" y="548680"/>
            <a:ext cx="6689866" cy="648072"/>
          </a:xfrm>
        </p:spPr>
        <p:txBody>
          <a:bodyPr/>
          <a:lstStyle/>
          <a:p>
            <a:pPr lvl="0" defTabSz="354013">
              <a:tabLst>
                <a:tab pos="269875" algn="l"/>
              </a:tabLst>
            </a:pP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6.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Участники</a:t>
            </a:r>
            <a:r>
              <a:rPr lang="ru-RU" dirty="0" smtClean="0"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поддерживают дуальное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проф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-</a:t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образование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обеспечивают его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качество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4" name="Ink 2353"/>
              <p14:cNvContentPartPr/>
              <p14:nvPr/>
            </p14:nvContentPartPr>
            <p14:xfrm>
              <a:off x="1273979" y="2673042"/>
              <a:ext cx="2394450" cy="298710"/>
            </p14:xfrm>
          </p:contentPart>
        </mc:Choice>
        <mc:Fallback xmlns="">
          <p:pic>
            <p:nvPicPr>
              <p:cNvPr id="2354" name="Ink 235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739" y="2669803"/>
                <a:ext cx="2402370" cy="305188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Rounded Rectangle 34"/>
          <p:cNvSpPr/>
          <p:nvPr/>
        </p:nvSpPr>
        <p:spPr>
          <a:xfrm>
            <a:off x="118135" y="1774262"/>
            <a:ext cx="2931066" cy="5044200"/>
          </a:xfrm>
          <a:prstGeom prst="roundRect">
            <a:avLst>
              <a:gd name="adj" fmla="val 905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3124953" y="3696497"/>
            <a:ext cx="2923736" cy="3161503"/>
          </a:xfrm>
          <a:prstGeom prst="roundRect">
            <a:avLst>
              <a:gd name="adj" fmla="val 1132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74" y="3706479"/>
            <a:ext cx="480043" cy="391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83" y="1875281"/>
            <a:ext cx="569154" cy="292184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3538972" y="1704448"/>
            <a:ext cx="1983726" cy="1933849"/>
            <a:chOff x="3375658" y="2095856"/>
            <a:chExt cx="2261519" cy="237534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658" y="2095856"/>
              <a:ext cx="2261519" cy="2079136"/>
            </a:xfrm>
            <a:prstGeom prst="rect">
              <a:avLst/>
            </a:prstGeom>
            <a:effectLst/>
          </p:spPr>
        </p:pic>
        <p:grpSp>
          <p:nvGrpSpPr>
            <p:cNvPr id="24" name="Group 23"/>
            <p:cNvGrpSpPr/>
            <p:nvPr/>
          </p:nvGrpSpPr>
          <p:grpSpPr>
            <a:xfrm>
              <a:off x="3399035" y="2543476"/>
              <a:ext cx="1427991" cy="1317214"/>
              <a:chOff x="2466737" y="1300765"/>
              <a:chExt cx="2982309" cy="2750956"/>
            </a:xfrm>
          </p:grpSpPr>
          <p:sp>
            <p:nvSpPr>
              <p:cNvPr id="25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909" y="2600951"/>
              <a:ext cx="1461699" cy="1870247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6133564" y="1643132"/>
            <a:ext cx="2931077" cy="5182088"/>
            <a:chOff x="6133564" y="1643132"/>
            <a:chExt cx="2931077" cy="5182088"/>
          </a:xfrm>
        </p:grpSpPr>
        <p:grpSp>
          <p:nvGrpSpPr>
            <p:cNvPr id="3" name="Gruppieren 2"/>
            <p:cNvGrpSpPr/>
            <p:nvPr/>
          </p:nvGrpSpPr>
          <p:grpSpPr>
            <a:xfrm>
              <a:off x="6133564" y="1643132"/>
              <a:ext cx="2931077" cy="5182088"/>
              <a:chOff x="6133564" y="1643132"/>
              <a:chExt cx="2931077" cy="518208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6133565" y="1643132"/>
                <a:ext cx="2900650" cy="124611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Rounded Rectangle 47"/>
              <p:cNvSpPr/>
              <p:nvPr/>
            </p:nvSpPr>
            <p:spPr>
              <a:xfrm>
                <a:off x="6133564" y="2879185"/>
                <a:ext cx="2906492" cy="3939277"/>
              </a:xfrm>
              <a:prstGeom prst="roundRect">
                <a:avLst>
                  <a:gd name="adj" fmla="val 830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6176680" y="1700740"/>
                <a:ext cx="2887961" cy="5124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Государство</a:t>
                </a:r>
                <a:endParaRPr lang="de-DE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7800" lvl="0" indent="-1778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Финансирует, контролирует и проверяет систему общедоступных 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колледжей</a:t>
                </a:r>
                <a:endParaRPr lang="de-DE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7800" lvl="1" indent="-1778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Федерация обеспечивает 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инсти</a:t>
                </a:r>
                <a:r>
                  <a:rPr lang="de-DE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туциональные </a:t>
                </a: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исследования в области профобразования (BIBB)</a:t>
                </a:r>
                <a:endPara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7800" lvl="1" indent="-1778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Организует (дальнейшую) 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разра</a:t>
                </a:r>
                <a:r>
                  <a:rPr lang="de-DE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-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ботку </a:t>
                </a: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стандартов профобразования</a:t>
                </a:r>
                <a:endPara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7800" lvl="1" indent="-1778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Поддерживает безработных или социально неблагополучных молодых людей при поиске места для профобучения </a:t>
                </a:r>
                <a:endPara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7800" lvl="1" indent="-1778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Поддерживает молодых людей с ограниченными возможностями при поиске места для профобучения </a:t>
                </a:r>
                <a:endPara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7800" lvl="1" indent="-1778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Предлагает помощь при профориентации</a:t>
                </a:r>
                <a:endPara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7800" lvl="1" indent="-17780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Распространяет информацию о дуальном </a:t>
                </a:r>
                <a:r>
                  <a:rPr lang="ru-RU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профобразовании</a:t>
                </a:r>
                <a:endParaRPr lang="de-DE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0345" y="1647498"/>
              <a:ext cx="394571" cy="455747"/>
            </a:xfrm>
            <a:prstGeom prst="rect">
              <a:avLst/>
            </a:prstGeom>
          </p:spPr>
        </p:pic>
      </p:grpSp>
      <p:sp>
        <p:nvSpPr>
          <p:cNvPr id="32" name="Rechteck 31"/>
          <p:cNvSpPr/>
          <p:nvPr/>
        </p:nvSpPr>
        <p:spPr>
          <a:xfrm>
            <a:off x="411377" y="1243022"/>
            <a:ext cx="8473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Бизнес, социальные партнеры и государство формируют дуальную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систему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79512" y="1847871"/>
            <a:ext cx="280831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Палаты</a:t>
            </a:r>
            <a:endParaRPr lang="de-DE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Консультирование обучающих предприятий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обучающего персонала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Проверка и сертификация обучающих предприятий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Надзор, проверка производственного обучения (оснащение, инструкторы и т. д.)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 предприятий при поиске учащихся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Регистрация договоров о профобучении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промежуточных и выпускных экзаменов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 роли посредника в случае споров между учащимся и предприятием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Организация мероприятий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76782" y="3941834"/>
            <a:ext cx="2801415" cy="2909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Социальные партнеры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177800" lvl="1" indent="-17780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Профсоюзы и ассоциации работодателей согласовывают оплату труда учащихся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177800" lvl="1" indent="-17780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Производственные советы контролируют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производст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-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венное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обучение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177800" lvl="1" indent="-17780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Принимают участие при подготовке стандартов производственного обучения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  <a:p>
            <a:pPr marL="177800" lvl="1" indent="-177800">
              <a:spcAft>
                <a:spcPts val="0"/>
              </a:spcAft>
              <a:buFont typeface="Arial"/>
              <a:buChar char="•"/>
              <a:tabLst>
                <a:tab pos="914400" algn="l"/>
              </a:tabLs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cs typeface="Times New Roman"/>
              </a:rPr>
              <a:t>Входят в экзаменационную комиссию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5381180" y="2666290"/>
            <a:ext cx="396001" cy="2980399"/>
            <a:chOff x="5381180" y="2666290"/>
            <a:chExt cx="396001" cy="2980399"/>
          </a:xfrm>
        </p:grpSpPr>
        <p:sp>
          <p:nvSpPr>
            <p:cNvPr id="34" name="Pfeil nach rechts 33"/>
            <p:cNvSpPr/>
            <p:nvPr/>
          </p:nvSpPr>
          <p:spPr>
            <a:xfrm>
              <a:off x="5381181" y="494874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rechts 35"/>
            <p:cNvSpPr/>
            <p:nvPr/>
          </p:nvSpPr>
          <p:spPr>
            <a:xfrm>
              <a:off x="5381180" y="2666290"/>
              <a:ext cx="396000" cy="69794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8928806" cy="436910"/>
          </a:xfrm>
        </p:spPr>
        <p:txBody>
          <a:bodyPr/>
          <a:lstStyle/>
          <a:p>
            <a:pPr lvl="0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Изменение стандартов с учетом требований мира труда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554268" y="4151943"/>
            <a:ext cx="2815903" cy="2615905"/>
            <a:chOff x="2554268" y="4151943"/>
            <a:chExt cx="2815903" cy="2615905"/>
          </a:xfrm>
        </p:grpSpPr>
        <p:sp>
          <p:nvSpPr>
            <p:cNvPr id="28" name="Left-Right Arrow 27"/>
            <p:cNvSpPr/>
            <p:nvPr/>
          </p:nvSpPr>
          <p:spPr>
            <a:xfrm>
              <a:off x="3598994" y="4151943"/>
              <a:ext cx="451924" cy="509155"/>
            </a:xfrm>
            <a:prstGeom prst="upDownArrow">
              <a:avLst>
                <a:gd name="adj1" fmla="val 59992"/>
                <a:gd name="adj2" fmla="val 25539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dirty="0"/>
            </a:p>
          </p:txBody>
        </p:sp>
        <p:sp>
          <p:nvSpPr>
            <p:cNvPr id="33" name="Rounded Rectangle 97"/>
            <p:cNvSpPr/>
            <p:nvPr/>
          </p:nvSpPr>
          <p:spPr>
            <a:xfrm>
              <a:off x="2554268" y="4673102"/>
              <a:ext cx="2748696" cy="209474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985323" y="4829056"/>
              <a:ext cx="2384848" cy="1777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Разработка </a:t>
              </a: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и актуализация образовательных стандартов для колледж </a:t>
              </a:r>
              <a:r>
                <a:rPr lang="ru-RU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(рамочная учебная программа) с учетом производственных стандартов профобразования (регламента </a:t>
              </a:r>
              <a:r>
                <a:rPr lang="ru-RU" sz="13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обучения)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1660" y="5517144"/>
              <a:ext cx="360917" cy="400125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2148929" y="1681011"/>
            <a:ext cx="3154036" cy="2475454"/>
            <a:chOff x="2148929" y="1681011"/>
            <a:chExt cx="3154036" cy="2475454"/>
          </a:xfrm>
        </p:grpSpPr>
        <p:grpSp>
          <p:nvGrpSpPr>
            <p:cNvPr id="3" name="Gruppieren 2"/>
            <p:cNvGrpSpPr/>
            <p:nvPr/>
          </p:nvGrpSpPr>
          <p:grpSpPr>
            <a:xfrm>
              <a:off x="2148929" y="1681011"/>
              <a:ext cx="3154036" cy="2475454"/>
              <a:chOff x="2148929" y="1681011"/>
              <a:chExt cx="3154036" cy="2475454"/>
            </a:xfrm>
          </p:grpSpPr>
          <p:sp>
            <p:nvSpPr>
              <p:cNvPr id="25" name="Pfeil nach rechts 24"/>
              <p:cNvSpPr/>
              <p:nvPr/>
            </p:nvSpPr>
            <p:spPr>
              <a:xfrm>
                <a:off x="2148929" y="2666290"/>
                <a:ext cx="396000" cy="697949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Rounded Rectangle 97"/>
              <p:cNvSpPr/>
              <p:nvPr/>
            </p:nvSpPr>
            <p:spPr>
              <a:xfrm>
                <a:off x="2578067" y="2089297"/>
                <a:ext cx="2724898" cy="20671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3147573" y="2113492"/>
                <a:ext cx="2153207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ru-RU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Социальные партнеры и федеральные ведомства</a:t>
                </a:r>
                <a:r>
                  <a:rPr lang="ru-RU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ru-RU" sz="13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согласовывают и принимают новые производственные стандарты профобразования (регламент обучения) под руководством BIBB</a:t>
                </a:r>
                <a:endParaRPr lang="de-DE" sz="135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10" name="Gerade Verbindung 9"/>
              <p:cNvCxnSpPr/>
              <p:nvPr/>
            </p:nvCxnSpPr>
            <p:spPr>
              <a:xfrm>
                <a:off x="2665498" y="2030215"/>
                <a:ext cx="2556780" cy="0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hteck 12"/>
              <p:cNvSpPr/>
              <p:nvPr/>
            </p:nvSpPr>
            <p:spPr>
              <a:xfrm>
                <a:off x="2692813" y="1681011"/>
                <a:ext cx="250248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Длительность: макс. 1 год</a:t>
                </a:r>
                <a:endParaRPr lang="de-DE" sz="1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31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808" y="2686619"/>
              <a:ext cx="363336" cy="18865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569" y="3017577"/>
              <a:ext cx="374576" cy="354138"/>
            </a:xfrm>
            <a:prstGeom prst="rect">
              <a:avLst/>
            </a:prstGeom>
          </p:spPr>
        </p:pic>
      </p:grpSp>
      <p:sp>
        <p:nvSpPr>
          <p:cNvPr id="23" name="Rounded Rectangle 97"/>
          <p:cNvSpPr/>
          <p:nvPr/>
        </p:nvSpPr>
        <p:spPr>
          <a:xfrm>
            <a:off x="107503" y="2068723"/>
            <a:ext cx="1980993" cy="2067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658767" y="2089429"/>
            <a:ext cx="151249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Работодатели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определяют новые сферы </a:t>
            </a:r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деятельности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рабочем месте, для которых требуется </a:t>
            </a:r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</a:t>
            </a:r>
            <a:r>
              <a:rPr lang="de-DE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нительная </a:t>
            </a:r>
            <a:r>
              <a:rPr lang="ru-RU" sz="13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квалификация </a:t>
            </a:r>
            <a:endParaRPr lang="de-DE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1" y="2619123"/>
            <a:ext cx="385946" cy="1022355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395652" y="1159043"/>
            <a:ext cx="8280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Импульсы для разработки и обновления стандартов приходят от бизнеса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5822282" y="2211252"/>
            <a:ext cx="3192339" cy="3960440"/>
            <a:chOff x="5822282" y="2211252"/>
            <a:chExt cx="3192339" cy="3960440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5822282" y="2211252"/>
              <a:ext cx="3138838" cy="3960440"/>
              <a:chOff x="5556056" y="2420888"/>
              <a:chExt cx="3138838" cy="3960440"/>
            </a:xfrm>
          </p:grpSpPr>
          <p:grpSp>
            <p:nvGrpSpPr>
              <p:cNvPr id="8" name="Gruppieren 7"/>
              <p:cNvGrpSpPr/>
              <p:nvPr/>
            </p:nvGrpSpPr>
            <p:grpSpPr>
              <a:xfrm>
                <a:off x="5556056" y="2420888"/>
                <a:ext cx="3138838" cy="3960440"/>
                <a:chOff x="5905689" y="1602368"/>
                <a:chExt cx="3138838" cy="3433820"/>
              </a:xfrm>
            </p:grpSpPr>
            <p:sp>
              <p:nvSpPr>
                <p:cNvPr id="41" name="Rounded Rectangle 97"/>
                <p:cNvSpPr/>
                <p:nvPr/>
              </p:nvSpPr>
              <p:spPr>
                <a:xfrm>
                  <a:off x="5905689" y="1602368"/>
                  <a:ext cx="3138838" cy="3433820"/>
                </a:xfrm>
                <a:prstGeom prst="round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0535" y="2258110"/>
                  <a:ext cx="806876" cy="1159596"/>
                </a:xfrm>
                <a:prstGeom prst="rect">
                  <a:avLst/>
                </a:prstGeom>
              </p:spPr>
            </p:pic>
            <p:sp>
              <p:nvSpPr>
                <p:cNvPr id="5" name="Textfeld 4"/>
                <p:cNvSpPr txBox="1"/>
                <p:nvPr/>
              </p:nvSpPr>
              <p:spPr>
                <a:xfrm>
                  <a:off x="6907411" y="2688151"/>
                  <a:ext cx="67429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600" b="1" dirty="0" smtClean="0"/>
                    <a:t>=</a:t>
                  </a:r>
                  <a:endParaRPr lang="de-DE" sz="3600" b="1" dirty="0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732385" y="2631936"/>
                  <a:ext cx="349516" cy="349516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" name="Gruppieren 13"/>
              <p:cNvGrpSpPr/>
              <p:nvPr/>
            </p:nvGrpSpPr>
            <p:grpSpPr>
              <a:xfrm>
                <a:off x="5729372" y="2505593"/>
                <a:ext cx="2782129" cy="2257553"/>
                <a:chOff x="5729372" y="2505593"/>
                <a:chExt cx="2782129" cy="2257553"/>
              </a:xfrm>
            </p:grpSpPr>
            <p:sp>
              <p:nvSpPr>
                <p:cNvPr id="12" name="Rechteck 11"/>
                <p:cNvSpPr/>
                <p:nvPr/>
              </p:nvSpPr>
              <p:spPr>
                <a:xfrm>
                  <a:off x="5729372" y="2505593"/>
                  <a:ext cx="2729032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b="1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Стандарты дуального профобразования</a:t>
                  </a:r>
                  <a:endParaRPr lang="de-D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grpSp>
              <p:nvGrpSpPr>
                <p:cNvPr id="68" name="Gruppieren 67"/>
                <p:cNvGrpSpPr/>
                <p:nvPr/>
              </p:nvGrpSpPr>
              <p:grpSpPr>
                <a:xfrm>
                  <a:off x="7108076" y="3289086"/>
                  <a:ext cx="1403425" cy="1474060"/>
                  <a:chOff x="3375658" y="2095856"/>
                  <a:chExt cx="2261519" cy="2375342"/>
                </a:xfrm>
              </p:grpSpPr>
              <p:pic>
                <p:nvPicPr>
                  <p:cNvPr id="69" name="Picture 48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316597">
                    <a:off x="3375658" y="2095856"/>
                    <a:ext cx="2261519" cy="2079136"/>
                  </a:xfrm>
                  <a:prstGeom prst="rect">
                    <a:avLst/>
                  </a:prstGeom>
                  <a:effectLst/>
                </p:spPr>
              </p:pic>
              <p:grpSp>
                <p:nvGrpSpPr>
                  <p:cNvPr id="70" name="Group 23"/>
                  <p:cNvGrpSpPr/>
                  <p:nvPr/>
                </p:nvGrpSpPr>
                <p:grpSpPr>
                  <a:xfrm>
                    <a:off x="3399035" y="2543476"/>
                    <a:ext cx="1427991" cy="1317214"/>
                    <a:chOff x="2466737" y="1300765"/>
                    <a:chExt cx="2982309" cy="2750956"/>
                  </a:xfrm>
                </p:grpSpPr>
                <p:sp>
                  <p:nvSpPr>
                    <p:cNvPr id="72" name="Oval 46"/>
                    <p:cNvSpPr/>
                    <p:nvPr/>
                  </p:nvSpPr>
                  <p:spPr>
                    <a:xfrm rot="2700000">
                      <a:off x="2425660" y="1341842"/>
                      <a:ext cx="2750956" cy="2668802"/>
                    </a:xfrm>
                    <a:prstGeom prst="pie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73" name="Ellipse 58"/>
                    <p:cNvSpPr/>
                    <p:nvPr/>
                  </p:nvSpPr>
                  <p:spPr>
                    <a:xfrm rot="8115584">
                      <a:off x="2881174" y="1452292"/>
                      <a:ext cx="2556689" cy="2504176"/>
                    </a:xfrm>
                    <a:prstGeom prst="pie">
                      <a:avLst>
                        <a:gd name="adj1" fmla="val 10792305"/>
                        <a:gd name="adj2" fmla="val 16199999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1">
                      <a:schemeClr val="accent2"/>
                    </a:lnRef>
                    <a:fillRef idx="2">
                      <a:schemeClr val="accent2"/>
                    </a:fillRef>
                    <a:effectRef idx="1">
                      <a:schemeClr val="accent2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4" name="Picture 26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2538952" y="2104350"/>
                      <a:ext cx="443065" cy="107458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5" name="Picture 27"/>
                    <p:cNvPicPr>
                      <a:picLocks noChangeAspect="1"/>
                    </p:cNvPicPr>
                    <p:nvPr/>
                  </p:nvPicPr>
                  <p:blipFill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144809" y="1397300"/>
                      <a:ext cx="657345" cy="66697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6" name="Picture 28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675366" y="2146836"/>
                      <a:ext cx="773680" cy="11553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7" name="Oval 29"/>
                    <p:cNvSpPr/>
                    <p:nvPr/>
                  </p:nvSpPr>
                  <p:spPr>
                    <a:xfrm>
                      <a:off x="3296653" y="2127819"/>
                      <a:ext cx="1241769" cy="1241769"/>
                    </a:xfrm>
                    <a:prstGeom prst="ellipse">
                      <a:avLst/>
                    </a:prstGeom>
                    <a:solidFill>
                      <a:schemeClr val="bg1">
                        <a:alpha val="46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pic>
                  <p:nvPicPr>
                    <p:cNvPr id="78" name="Picture 30"/>
                    <p:cNvPicPr>
                      <a:picLocks noChangeAspect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511076" y="2248223"/>
                      <a:ext cx="392791" cy="10290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9" name="Picture 32"/>
                    <p:cNvPicPr>
                      <a:picLocks noChangeAspect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3920980" y="2267754"/>
                      <a:ext cx="438623" cy="100950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1" name="Picture 57"/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1909" y="2600951"/>
                    <a:ext cx="1461699" cy="1870247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22" name="Rechteck 21"/>
            <p:cNvSpPr/>
            <p:nvPr/>
          </p:nvSpPr>
          <p:spPr>
            <a:xfrm>
              <a:off x="5868937" y="4651940"/>
              <a:ext cx="3145684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Стандарты определяют методы 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реа</a:t>
              </a:r>
              <a:r>
                <a:rPr lang="de-DE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лизации </a:t>
              </a: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дуального 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профобразования </a:t>
              </a:r>
              <a:r>
                <a:rPr lang="ru-RU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 предприятиях и в колледжах</a:t>
              </a:r>
              <a:r>
                <a:rPr lang="ru-RU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 </a:t>
              </a:r>
              <a:r>
                <a:rPr lang="ru-RU" sz="13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Они образуют фундамент для предложения, проверки и поддержки дуального профобразования во всей Германии </a:t>
              </a:r>
              <a:endParaRPr lang="de-DE" sz="13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81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036310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Изменение стандартов с учетом требований мира труда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feld 26"/>
          <p:cNvSpPr txBox="1"/>
          <p:nvPr/>
        </p:nvSpPr>
        <p:spPr>
          <a:xfrm>
            <a:off x="135011" y="3902174"/>
            <a:ext cx="3011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Стандарт профобразования для предприятий </a:t>
            </a:r>
            <a:r>
              <a:rPr lang="de-DE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регламент профобразования) содержит</a:t>
            </a:r>
            <a:endParaRPr lang="de-DE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feld 28"/>
          <p:cNvSpPr txBox="1"/>
          <p:nvPr/>
        </p:nvSpPr>
        <p:spPr>
          <a:xfrm>
            <a:off x="5842789" y="3902174"/>
            <a:ext cx="2833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Стандарт профобразования для училищ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(рамочная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учеб</a:t>
            </a:r>
            <a:r>
              <a:rPr lang="de-DE" sz="16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ная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программа) содержит</a:t>
            </a:r>
            <a:endParaRPr lang="de-DE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349" y="4696705"/>
            <a:ext cx="3597328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сведения о компетенциях, которые получают учащиеся при освоении профессии (профессиональный профиль) 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сведения о минимальном образовательном уровне, который обязано обеспечить обучающее предприятие (стандарты профобразования)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сведения о знаниях, которые должны иметь учащиеся для успешной сдачи выпускного экзамена (экзаменационные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стандарты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19617" y="4690639"/>
            <a:ext cx="35168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сведения о целях и содержании обучения (структурированных по «областям обучения») в качестве базы для профессионального обучения в училище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ориентированное на профессию обучение обеспечивает передачу теоретических знаний, необходимых для конкретных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профессий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79578" y="1139810"/>
            <a:ext cx="7972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Профобразование в двух местах на базе стандартов с ориентацией на потребности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2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2489872"/>
            <a:ext cx="806876" cy="1337435"/>
          </a:xfrm>
          <a:prstGeom prst="rect">
            <a:avLst/>
          </a:prstGeom>
        </p:spPr>
      </p:pic>
      <p:pic>
        <p:nvPicPr>
          <p:cNvPr id="43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65" y="2422920"/>
            <a:ext cx="806876" cy="1337435"/>
          </a:xfrm>
          <a:prstGeom prst="rect">
            <a:avLst/>
          </a:prstGeom>
        </p:spPr>
      </p:pic>
      <p:grpSp>
        <p:nvGrpSpPr>
          <p:cNvPr id="44" name="Group 11"/>
          <p:cNvGrpSpPr/>
          <p:nvPr/>
        </p:nvGrpSpPr>
        <p:grpSpPr>
          <a:xfrm>
            <a:off x="3318127" y="2035232"/>
            <a:ext cx="2534195" cy="2327665"/>
            <a:chOff x="2466737" y="1300765"/>
            <a:chExt cx="2995044" cy="2750956"/>
          </a:xfrm>
        </p:grpSpPr>
        <p:sp>
          <p:nvSpPr>
            <p:cNvPr id="45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7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86344" y="2037801"/>
              <a:ext cx="605857" cy="1469413"/>
            </a:xfrm>
            <a:prstGeom prst="rect">
              <a:avLst/>
            </a:prstGeom>
          </p:spPr>
        </p:pic>
        <p:pic>
          <p:nvPicPr>
            <p:cNvPr id="48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7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27819"/>
              <a:ext cx="786415" cy="1174318"/>
            </a:xfrm>
            <a:prstGeom prst="rect">
              <a:avLst/>
            </a:prstGeom>
          </p:spPr>
        </p:pic>
        <p:sp>
          <p:nvSpPr>
            <p:cNvPr id="58" name="Oval 9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0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6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sp>
        <p:nvSpPr>
          <p:cNvPr id="9" name="Textfeld 8"/>
          <p:cNvSpPr txBox="1"/>
          <p:nvPr/>
        </p:nvSpPr>
        <p:spPr>
          <a:xfrm rot="225917">
            <a:off x="3190623" y="1888315"/>
            <a:ext cx="2796503" cy="285758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Профессия</a:t>
            </a:r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Pfeil nach links und rechts 3"/>
          <p:cNvSpPr/>
          <p:nvPr/>
        </p:nvSpPr>
        <p:spPr>
          <a:xfrm>
            <a:off x="3806986" y="4618573"/>
            <a:ext cx="1501230" cy="621987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1" dirty="0" smtClean="0"/>
          </a:p>
          <a:p>
            <a:pPr algn="ctr"/>
            <a:r>
              <a:rPr lang="ru-RU" sz="1400" b="1" dirty="0" smtClean="0"/>
              <a:t>согласовано</a:t>
            </a:r>
            <a:endParaRPr lang="de-DE" sz="1400" dirty="0"/>
          </a:p>
          <a:p>
            <a:pPr algn="ctr"/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512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  <p:bldP spid="59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/>
          <p:cNvSpPr/>
          <p:nvPr/>
        </p:nvSpPr>
        <p:spPr>
          <a:xfrm>
            <a:off x="683568" y="3161362"/>
            <a:ext cx="7646186" cy="3620041"/>
          </a:xfrm>
          <a:prstGeom prst="roundRect">
            <a:avLst>
              <a:gd name="adj" fmla="val 68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/>
          <p:cNvSpPr/>
          <p:nvPr/>
        </p:nvSpPr>
        <p:spPr>
          <a:xfrm>
            <a:off x="5053754" y="2954888"/>
            <a:ext cx="3276000" cy="34992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Abgerundetes Rechteck 50"/>
          <p:cNvSpPr/>
          <p:nvPr/>
        </p:nvSpPr>
        <p:spPr>
          <a:xfrm>
            <a:off x="683568" y="2954636"/>
            <a:ext cx="3420016" cy="3499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Abgerundetes Rechteck 3"/>
          <p:cNvSpPr/>
          <p:nvPr/>
        </p:nvSpPr>
        <p:spPr>
          <a:xfrm>
            <a:off x="3045849" y="2365189"/>
            <a:ext cx="3078958" cy="38993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8665451" cy="43691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8.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Законодательные рамочные условия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24" y="4993740"/>
            <a:ext cx="482440" cy="69333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4" y="5084296"/>
            <a:ext cx="625126" cy="30545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44" y="5792321"/>
            <a:ext cx="597231" cy="363620"/>
          </a:xfrm>
          <a:prstGeom prst="rect">
            <a:avLst/>
          </a:prstGeom>
        </p:spPr>
      </p:pic>
      <p:sp>
        <p:nvSpPr>
          <p:cNvPr id="136" name="Rechteck 224"/>
          <p:cNvSpPr/>
          <p:nvPr/>
        </p:nvSpPr>
        <p:spPr>
          <a:xfrm>
            <a:off x="6156176" y="3115056"/>
            <a:ext cx="208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Всеобщее обязательное обучение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Региональные законы о школе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Координационное соглашение между регламентом профобразования и рамочной учебной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программой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3525933" y="2421174"/>
            <a:ext cx="2259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</a:t>
            </a:r>
            <a:r>
              <a:rPr lang="de-D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нальном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образовании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576" y="3068401"/>
            <a:ext cx="242344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об охране труда несовершеннолетних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endParaRPr lang="en-GB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Положение 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промыслах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GB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 тарифных соглашениях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 временном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регулировании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права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промышленных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торговых палат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Законы о торговых и промышленных палатах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 о регулировании предприятий</a:t>
            </a: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52" y="1586196"/>
            <a:ext cx="648000" cy="718395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3749962" y="3066119"/>
            <a:ext cx="1789365" cy="1650554"/>
            <a:chOff x="2466737" y="1300765"/>
            <a:chExt cx="2982309" cy="2750956"/>
          </a:xfrm>
        </p:grpSpPr>
        <p:sp>
          <p:nvSpPr>
            <p:cNvPr id="49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Ellipse 58"/>
            <p:cNvSpPr/>
            <p:nvPr/>
          </p:nvSpPr>
          <p:spPr>
            <a:xfrm rot="8115584">
              <a:off x="2881174" y="1452292"/>
              <a:ext cx="2556689" cy="2504176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38952" y="2104350"/>
              <a:ext cx="443065" cy="107458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09" y="1397300"/>
              <a:ext cx="657345" cy="66697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366" y="2146836"/>
              <a:ext cx="773680" cy="1155301"/>
            </a:xfrm>
            <a:prstGeom prst="rect">
              <a:avLst/>
            </a:prstGeom>
          </p:spPr>
        </p:pic>
        <p:sp>
          <p:nvSpPr>
            <p:cNvPr id="57" name="Oval 56"/>
            <p:cNvSpPr/>
            <p:nvPr/>
          </p:nvSpPr>
          <p:spPr>
            <a:xfrm>
              <a:off x="3296653" y="2127819"/>
              <a:ext cx="1241769" cy="1241769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11076" y="2248223"/>
              <a:ext cx="392791" cy="102903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20980" y="2267754"/>
              <a:ext cx="438623" cy="100950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32263" y="4815503"/>
            <a:ext cx="935366" cy="954786"/>
            <a:chOff x="3375751" y="2080651"/>
            <a:chExt cx="2330585" cy="2378972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6597">
              <a:off x="3375751" y="2080651"/>
              <a:ext cx="2330585" cy="2142632"/>
            </a:xfrm>
            <a:prstGeom prst="rect">
              <a:avLst/>
            </a:prstGeom>
            <a:effectLst/>
          </p:spPr>
        </p:pic>
        <p:grpSp>
          <p:nvGrpSpPr>
            <p:cNvPr id="61" name="Group 60"/>
            <p:cNvGrpSpPr/>
            <p:nvPr/>
          </p:nvGrpSpPr>
          <p:grpSpPr>
            <a:xfrm>
              <a:off x="3477556" y="2531901"/>
              <a:ext cx="1427991" cy="1317214"/>
              <a:chOff x="2466737" y="1300765"/>
              <a:chExt cx="2982309" cy="2750956"/>
            </a:xfrm>
          </p:grpSpPr>
          <p:sp>
            <p:nvSpPr>
              <p:cNvPr id="62" name="Oval 46"/>
              <p:cNvSpPr/>
              <p:nvPr/>
            </p:nvSpPr>
            <p:spPr>
              <a:xfrm rot="2700000">
                <a:off x="2425660" y="1341842"/>
                <a:ext cx="2750956" cy="2668802"/>
              </a:xfrm>
              <a:prstGeom prst="pi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Ellipse 58"/>
              <p:cNvSpPr/>
              <p:nvPr/>
            </p:nvSpPr>
            <p:spPr>
              <a:xfrm rot="8115584">
                <a:off x="2881174" y="1452292"/>
                <a:ext cx="2556689" cy="2504176"/>
              </a:xfrm>
              <a:prstGeom prst="pie">
                <a:avLst>
                  <a:gd name="adj1" fmla="val 10792305"/>
                  <a:gd name="adj2" fmla="val 1619999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8952" y="2104350"/>
                <a:ext cx="443065" cy="1074586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809" y="1397300"/>
                <a:ext cx="657345" cy="66697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366" y="2146836"/>
                <a:ext cx="773680" cy="1155301"/>
              </a:xfrm>
              <a:prstGeom prst="rect">
                <a:avLst/>
              </a:prstGeom>
            </p:spPr>
          </p:pic>
          <p:sp>
            <p:nvSpPr>
              <p:cNvPr id="67" name="Oval 66"/>
              <p:cNvSpPr/>
              <p:nvPr/>
            </p:nvSpPr>
            <p:spPr>
              <a:xfrm>
                <a:off x="3296653" y="2127819"/>
                <a:ext cx="1241769" cy="1241769"/>
              </a:xfrm>
              <a:prstGeom prst="ellipse">
                <a:avLst/>
              </a:prstGeom>
              <a:solidFill>
                <a:schemeClr val="bg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11076" y="2248223"/>
                <a:ext cx="392791" cy="1029038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20980" y="2267754"/>
                <a:ext cx="438623" cy="1009508"/>
              </a:xfrm>
              <a:prstGeom prst="rect">
                <a:avLst/>
              </a:prstGeom>
            </p:spPr>
          </p:pic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30" y="2589376"/>
              <a:ext cx="1461699" cy="1870247"/>
            </a:xfrm>
            <a:prstGeom prst="rect">
              <a:avLst/>
            </a:prstGeom>
          </p:spPr>
        </p:pic>
      </p:grpSp>
      <p:sp>
        <p:nvSpPr>
          <p:cNvPr id="35" name="Rechteck 34"/>
          <p:cNvSpPr/>
          <p:nvPr/>
        </p:nvSpPr>
        <p:spPr>
          <a:xfrm>
            <a:off x="409190" y="1174357"/>
            <a:ext cx="7920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Законодательная база для всех аспектов дуального профобразования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049808" y="6454965"/>
            <a:ext cx="49854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Конституция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параграф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 [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свобода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выбор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]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2" grpId="0" animBg="1"/>
      <p:bldP spid="51" grpId="0" animBg="1"/>
      <p:bldP spid="136" grpId="0"/>
      <p:bldP spid="14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0" y="745502"/>
            <a:ext cx="9216837" cy="43691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Резюме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—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механизм дуального профессионального образования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2975048" y="5066024"/>
              <a:ext cx="279720" cy="7398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368" y="5061344"/>
                <a:ext cx="289080" cy="7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/>
          <p:cNvGrpSpPr/>
          <p:nvPr/>
        </p:nvGrpSpPr>
        <p:grpSpPr>
          <a:xfrm>
            <a:off x="0" y="3691904"/>
            <a:ext cx="9144000" cy="1208493"/>
            <a:chOff x="0" y="3691904"/>
            <a:chExt cx="9144000" cy="1208493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0" y="3691904"/>
              <a:ext cx="9144000" cy="1208493"/>
              <a:chOff x="0" y="3691904"/>
              <a:chExt cx="9144000" cy="1208493"/>
            </a:xfrm>
          </p:grpSpPr>
          <p:sp>
            <p:nvSpPr>
              <p:cNvPr id="304" name="Rectangle 303"/>
              <p:cNvSpPr/>
              <p:nvPr/>
            </p:nvSpPr>
            <p:spPr>
              <a:xfrm>
                <a:off x="0" y="3691904"/>
                <a:ext cx="9144000" cy="12084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6" name="Rechteck 81"/>
              <p:cNvSpPr/>
              <p:nvPr/>
            </p:nvSpPr>
            <p:spPr>
              <a:xfrm>
                <a:off x="551399" y="3692386"/>
                <a:ext cx="373256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chemeClr val="accent6">
                        <a:lumMod val="75000"/>
                      </a:schemeClr>
                    </a:solidFill>
                  </a:rPr>
                  <a:t>Компетентные участники поддерживают дуальное профобразование и обеспечивают его качество на базе консенсуса</a:t>
                </a:r>
                <a:endParaRPr lang="de-D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1149" name="Picture 11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878" y="3930218"/>
              <a:ext cx="534450" cy="261151"/>
            </a:xfrm>
            <a:prstGeom prst="rect">
              <a:avLst/>
            </a:prstGeom>
          </p:spPr>
        </p:pic>
        <p:pic>
          <p:nvPicPr>
            <p:cNvPr id="1150" name="Picture 11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030" y="4490365"/>
              <a:ext cx="480043" cy="292271"/>
            </a:xfrm>
            <a:prstGeom prst="rect">
              <a:avLst/>
            </a:prstGeom>
          </p:spPr>
        </p:pic>
        <p:sp>
          <p:nvSpPr>
            <p:cNvPr id="256" name="Left-Right Arrow 255"/>
            <p:cNvSpPr/>
            <p:nvPr/>
          </p:nvSpPr>
          <p:spPr>
            <a:xfrm rot="19102620">
              <a:off x="5172395" y="4230294"/>
              <a:ext cx="328614" cy="184844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Left-Right Arrow 296"/>
            <p:cNvSpPr/>
            <p:nvPr/>
          </p:nvSpPr>
          <p:spPr>
            <a:xfrm>
              <a:off x="5466616" y="4524182"/>
              <a:ext cx="351672" cy="184844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Left-Right Arrow 297"/>
            <p:cNvSpPr/>
            <p:nvPr/>
          </p:nvSpPr>
          <p:spPr>
            <a:xfrm rot="2354576">
              <a:off x="5772156" y="4255337"/>
              <a:ext cx="328615" cy="184845"/>
            </a:xfrm>
            <a:prstGeom prst="left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ight Arrow 256"/>
            <p:cNvSpPr/>
            <p:nvPr/>
          </p:nvSpPr>
          <p:spPr>
            <a:xfrm>
              <a:off x="6657273" y="4094403"/>
              <a:ext cx="619047" cy="387319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2879" y="4327926"/>
              <a:ext cx="379321" cy="420528"/>
            </a:xfrm>
            <a:prstGeom prst="rect">
              <a:avLst/>
            </a:prstGeom>
          </p:spPr>
        </p:pic>
        <p:grpSp>
          <p:nvGrpSpPr>
            <p:cNvPr id="81" name="Group 80"/>
            <p:cNvGrpSpPr/>
            <p:nvPr/>
          </p:nvGrpSpPr>
          <p:grpSpPr>
            <a:xfrm>
              <a:off x="7669082" y="3845323"/>
              <a:ext cx="935366" cy="954786"/>
              <a:chOff x="3409633" y="2080651"/>
              <a:chExt cx="2330585" cy="2378972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16597">
                <a:off x="3409633" y="2080651"/>
                <a:ext cx="2330585" cy="2142631"/>
              </a:xfrm>
              <a:prstGeom prst="rect">
                <a:avLst/>
              </a:prstGeom>
              <a:effectLst/>
            </p:spPr>
          </p:pic>
          <p:grpSp>
            <p:nvGrpSpPr>
              <p:cNvPr id="84" name="Group 83"/>
              <p:cNvGrpSpPr/>
              <p:nvPr/>
            </p:nvGrpSpPr>
            <p:grpSpPr>
              <a:xfrm>
                <a:off x="3477557" y="2531902"/>
                <a:ext cx="1427993" cy="1317214"/>
                <a:chOff x="2466738" y="1300769"/>
                <a:chExt cx="2982308" cy="2750956"/>
              </a:xfrm>
            </p:grpSpPr>
            <p:sp>
              <p:nvSpPr>
                <p:cNvPr id="86" name="Oval 46"/>
                <p:cNvSpPr/>
                <p:nvPr/>
              </p:nvSpPr>
              <p:spPr>
                <a:xfrm rot="2700000">
                  <a:off x="2425660" y="1341847"/>
                  <a:ext cx="2750956" cy="2668800"/>
                </a:xfrm>
                <a:prstGeom prst="pi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Ellipse 58"/>
                <p:cNvSpPr/>
                <p:nvPr/>
              </p:nvSpPr>
              <p:spPr>
                <a:xfrm rot="8115584">
                  <a:off x="2881174" y="1452292"/>
                  <a:ext cx="2556689" cy="2504176"/>
                </a:xfrm>
                <a:prstGeom prst="pie">
                  <a:avLst>
                    <a:gd name="adj1" fmla="val 10792305"/>
                    <a:gd name="adj2" fmla="val 16199999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538952" y="2104350"/>
                  <a:ext cx="443065" cy="1074586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44809" y="1397300"/>
                  <a:ext cx="657345" cy="666971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75366" y="2146836"/>
                  <a:ext cx="773680" cy="1155301"/>
                </a:xfrm>
                <a:prstGeom prst="rect">
                  <a:avLst/>
                </a:prstGeom>
              </p:spPr>
            </p:pic>
            <p:sp>
              <p:nvSpPr>
                <p:cNvPr id="91" name="Oval 90"/>
                <p:cNvSpPr/>
                <p:nvPr/>
              </p:nvSpPr>
              <p:spPr>
                <a:xfrm>
                  <a:off x="3296653" y="2127819"/>
                  <a:ext cx="1241769" cy="1241769"/>
                </a:xfrm>
                <a:prstGeom prst="ellipse">
                  <a:avLst/>
                </a:prstGeom>
                <a:solidFill>
                  <a:schemeClr val="bg1"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511076" y="2248223"/>
                  <a:ext cx="392791" cy="1029038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20980" y="2267754"/>
                  <a:ext cx="438623" cy="1009508"/>
                </a:xfrm>
                <a:prstGeom prst="rect">
                  <a:avLst/>
                </a:prstGeom>
              </p:spPr>
            </p:pic>
          </p:grpSp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4314" y="2589377"/>
                <a:ext cx="1461699" cy="1870246"/>
              </a:xfrm>
              <a:prstGeom prst="rect">
                <a:avLst/>
              </a:prstGeom>
            </p:spPr>
          </p:pic>
        </p:grpSp>
      </p:grpSp>
      <p:grpSp>
        <p:nvGrpSpPr>
          <p:cNvPr id="8" name="Gruppieren 7"/>
          <p:cNvGrpSpPr/>
          <p:nvPr/>
        </p:nvGrpSpPr>
        <p:grpSpPr>
          <a:xfrm>
            <a:off x="0" y="1239067"/>
            <a:ext cx="9144000" cy="927537"/>
            <a:chOff x="0" y="1239067"/>
            <a:chExt cx="9144000" cy="927537"/>
          </a:xfrm>
        </p:grpSpPr>
        <p:grpSp>
          <p:nvGrpSpPr>
            <p:cNvPr id="3" name="Gruppieren 2"/>
            <p:cNvGrpSpPr/>
            <p:nvPr/>
          </p:nvGrpSpPr>
          <p:grpSpPr>
            <a:xfrm>
              <a:off x="0" y="1239067"/>
              <a:ext cx="9144000" cy="927537"/>
              <a:chOff x="0" y="1173752"/>
              <a:chExt cx="9144000" cy="927537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0" y="1285224"/>
                <a:ext cx="9144000" cy="81606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5" name="Picture 2" descr="C:\Users\Lassig\Desktop\Ausbildungsvertrag_2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9628" y="1173752"/>
                <a:ext cx="502078" cy="681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2936" y="1254796"/>
                <a:ext cx="649547" cy="811190"/>
              </a:xfrm>
              <a:prstGeom prst="rect">
                <a:avLst/>
              </a:prstGeom>
            </p:spPr>
          </p:pic>
        </p:grpSp>
        <p:sp>
          <p:nvSpPr>
            <p:cNvPr id="9" name="Rechteck 8"/>
            <p:cNvSpPr/>
            <p:nvPr/>
          </p:nvSpPr>
          <p:spPr>
            <a:xfrm>
              <a:off x="545834" y="1594130"/>
              <a:ext cx="41213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Заключение договора о профобучении</a:t>
              </a:r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0" y="2274537"/>
            <a:ext cx="9144000" cy="1320483"/>
            <a:chOff x="0" y="2274537"/>
            <a:chExt cx="9144000" cy="1320483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2274537"/>
              <a:ext cx="9144000" cy="1320483"/>
              <a:chOff x="0" y="2274537"/>
              <a:chExt cx="9144000" cy="1320483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0" y="2274537"/>
                <a:ext cx="9144000" cy="1320483"/>
                <a:chOff x="0" y="2235348"/>
                <a:chExt cx="9144000" cy="1320483"/>
              </a:xfrm>
            </p:grpSpPr>
            <p:sp>
              <p:nvSpPr>
                <p:cNvPr id="258" name="Rectangle 257"/>
                <p:cNvSpPr/>
                <p:nvPr/>
              </p:nvSpPr>
              <p:spPr>
                <a:xfrm>
                  <a:off x="0" y="2235348"/>
                  <a:ext cx="9144000" cy="132048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5015857" y="2236984"/>
                  <a:ext cx="1427991" cy="1317214"/>
                  <a:chOff x="2466737" y="1300765"/>
                  <a:chExt cx="2982309" cy="2750956"/>
                </a:xfrm>
              </p:grpSpPr>
              <p:sp>
                <p:nvSpPr>
                  <p:cNvPr id="70" name="Oval 46"/>
                  <p:cNvSpPr/>
                  <p:nvPr/>
                </p:nvSpPr>
                <p:spPr>
                  <a:xfrm rot="2700000">
                    <a:off x="2425660" y="1341842"/>
                    <a:ext cx="2750956" cy="2668802"/>
                  </a:xfrm>
                  <a:prstGeom prst="pi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71" name="Ellipse 58"/>
                  <p:cNvSpPr/>
                  <p:nvPr/>
                </p:nvSpPr>
                <p:spPr>
                  <a:xfrm rot="8115584">
                    <a:off x="2881174" y="1452292"/>
                    <a:ext cx="2556689" cy="2504176"/>
                  </a:xfrm>
                  <a:prstGeom prst="pie">
                    <a:avLst>
                      <a:gd name="adj1" fmla="val 10792305"/>
                      <a:gd name="adj2" fmla="val 16199999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pic>
                <p:nvPicPr>
                  <p:cNvPr id="72" name="Picture 71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538952" y="2104350"/>
                    <a:ext cx="443065" cy="1074586"/>
                  </a:xfrm>
                  <a:prstGeom prst="rect">
                    <a:avLst/>
                  </a:prstGeom>
                </p:spPr>
              </p:pic>
              <p:pic>
                <p:nvPicPr>
                  <p:cNvPr id="73" name="Picture 72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44809" y="1397300"/>
                    <a:ext cx="657345" cy="666971"/>
                  </a:xfrm>
                  <a:prstGeom prst="rect">
                    <a:avLst/>
                  </a:prstGeom>
                </p:spPr>
              </p:pic>
              <p:pic>
                <p:nvPicPr>
                  <p:cNvPr id="74" name="Picture 73"/>
                  <p:cNvPicPr>
                    <a:picLocks noChangeAspect="1"/>
                  </p:cNvPicPr>
                  <p:nvPr/>
                </p:nvPicPr>
                <p:blipFill>
                  <a:blip r:embed="rId1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366" y="2146836"/>
                    <a:ext cx="773680" cy="1155301"/>
                  </a:xfrm>
                  <a:prstGeom prst="rect">
                    <a:avLst/>
                  </a:prstGeom>
                </p:spPr>
              </p:pic>
              <p:sp>
                <p:nvSpPr>
                  <p:cNvPr id="75" name="Oval 74"/>
                  <p:cNvSpPr/>
                  <p:nvPr/>
                </p:nvSpPr>
                <p:spPr>
                  <a:xfrm>
                    <a:off x="3296653" y="2127819"/>
                    <a:ext cx="1241769" cy="1241769"/>
                  </a:xfrm>
                  <a:prstGeom prst="ellipse">
                    <a:avLst/>
                  </a:prstGeom>
                  <a:solidFill>
                    <a:schemeClr val="bg1">
                      <a:alpha val="4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511076" y="2248223"/>
                    <a:ext cx="392791" cy="1029038"/>
                  </a:xfrm>
                  <a:prstGeom prst="rect">
                    <a:avLst/>
                  </a:prstGeom>
                </p:spPr>
              </p:pic>
              <p:pic>
                <p:nvPicPr>
                  <p:cNvPr id="77" name="Picture 76"/>
                  <p:cNvPicPr>
                    <a:picLocks noChangeAspect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920980" y="2267754"/>
                    <a:ext cx="438623" cy="10095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49117" y="2818235"/>
                  <a:ext cx="1200448" cy="455170"/>
                </a:xfrm>
                <a:prstGeom prst="rect">
                  <a:avLst/>
                </a:prstGeom>
              </p:spPr>
            </p:pic>
            <p:pic>
              <p:nvPicPr>
                <p:cNvPr id="106" name="Picture 114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03291" y="2364494"/>
                  <a:ext cx="534450" cy="261151"/>
                </a:xfrm>
                <a:prstGeom prst="rect">
                  <a:avLst/>
                </a:prstGeom>
              </p:spPr>
            </p:pic>
          </p:grpSp>
          <p:pic>
            <p:nvPicPr>
              <p:cNvPr id="107" name="Picture 10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1055" y="2283207"/>
                <a:ext cx="752636" cy="1072619"/>
              </a:xfrm>
              <a:prstGeom prst="rect">
                <a:avLst/>
              </a:prstGeom>
            </p:spPr>
          </p:pic>
        </p:grpSp>
        <p:sp>
          <p:nvSpPr>
            <p:cNvPr id="12" name="Rechteck 11"/>
            <p:cNvSpPr/>
            <p:nvPr/>
          </p:nvSpPr>
          <p:spPr>
            <a:xfrm>
              <a:off x="569096" y="2601961"/>
              <a:ext cx="36962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Учеба в ходе рабочего процесса и независимый выпускной экзамен</a:t>
              </a:r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0" y="4976028"/>
            <a:ext cx="9144000" cy="1172835"/>
            <a:chOff x="0" y="4976028"/>
            <a:chExt cx="9144000" cy="117283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4976028"/>
              <a:ext cx="9144000" cy="1172835"/>
              <a:chOff x="0" y="4976028"/>
              <a:chExt cx="9144000" cy="1172835"/>
            </a:xfrm>
          </p:grpSpPr>
          <p:sp>
            <p:nvSpPr>
              <p:cNvPr id="316" name="Rectangle 315"/>
              <p:cNvSpPr/>
              <p:nvPr/>
            </p:nvSpPr>
            <p:spPr>
              <a:xfrm>
                <a:off x="0" y="5009337"/>
                <a:ext cx="9144000" cy="11062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1274" y="5099873"/>
                <a:ext cx="579078" cy="832218"/>
              </a:xfrm>
              <a:prstGeom prst="rect">
                <a:avLst/>
              </a:prstGeom>
            </p:spPr>
          </p:pic>
          <p:sp>
            <p:nvSpPr>
              <p:cNvPr id="260" name="TextBox 259"/>
              <p:cNvSpPr txBox="1"/>
              <p:nvPr/>
            </p:nvSpPr>
            <p:spPr>
              <a:xfrm>
                <a:off x="6417402" y="4976028"/>
                <a:ext cx="6028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6000" dirty="0" smtClean="0"/>
                  <a:t>=</a:t>
                </a:r>
                <a:endParaRPr lang="de-DE" sz="6000" dirty="0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5100953" y="5083536"/>
                <a:ext cx="1043658" cy="1065327"/>
                <a:chOff x="3375751" y="2080651"/>
                <a:chExt cx="2330585" cy="2378972"/>
              </a:xfrm>
            </p:grpSpPr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316597">
                  <a:off x="3375751" y="2080651"/>
                  <a:ext cx="2330585" cy="2142632"/>
                </a:xfrm>
                <a:prstGeom prst="rect">
                  <a:avLst/>
                </a:prstGeom>
                <a:effectLst/>
              </p:spPr>
            </p:pic>
            <p:grpSp>
              <p:nvGrpSpPr>
                <p:cNvPr id="96" name="Group 95"/>
                <p:cNvGrpSpPr/>
                <p:nvPr/>
              </p:nvGrpSpPr>
              <p:grpSpPr>
                <a:xfrm>
                  <a:off x="3477556" y="2531901"/>
                  <a:ext cx="1427991" cy="1317214"/>
                  <a:chOff x="2466737" y="1300765"/>
                  <a:chExt cx="2982309" cy="2750956"/>
                </a:xfrm>
              </p:grpSpPr>
              <p:sp>
                <p:nvSpPr>
                  <p:cNvPr id="98" name="Oval 46"/>
                  <p:cNvSpPr/>
                  <p:nvPr/>
                </p:nvSpPr>
                <p:spPr>
                  <a:xfrm rot="2700000">
                    <a:off x="2425660" y="1341842"/>
                    <a:ext cx="2750956" cy="2668802"/>
                  </a:xfrm>
                  <a:prstGeom prst="pi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99" name="Ellipse 58"/>
                  <p:cNvSpPr/>
                  <p:nvPr/>
                </p:nvSpPr>
                <p:spPr>
                  <a:xfrm rot="8115584">
                    <a:off x="2881174" y="1452292"/>
                    <a:ext cx="2556689" cy="2504176"/>
                  </a:xfrm>
                  <a:prstGeom prst="pie">
                    <a:avLst>
                      <a:gd name="adj1" fmla="val 10792305"/>
                      <a:gd name="adj2" fmla="val 16199999"/>
                    </a:avLst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>
                  <a:blip r:embed="rId2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2538952" y="2104350"/>
                    <a:ext cx="443065" cy="1074586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>
                  <a:blip r:embed="rId2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44809" y="1397300"/>
                    <a:ext cx="657345" cy="666971"/>
                  </a:xfrm>
                  <a:prstGeom prst="rect">
                    <a:avLst/>
                  </a:prstGeom>
                </p:spPr>
              </p:pic>
              <p:pic>
                <p:nvPicPr>
                  <p:cNvPr id="102" name="Picture 101"/>
                  <p:cNvPicPr>
                    <a:picLocks noChangeAspect="1"/>
                  </p:cNvPicPr>
                  <p:nvPr/>
                </p:nvPicPr>
                <p:blipFill>
                  <a:blip r:embed="rId2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75366" y="2146836"/>
                    <a:ext cx="773680" cy="1155301"/>
                  </a:xfrm>
                  <a:prstGeom prst="rect">
                    <a:avLst/>
                  </a:prstGeom>
                </p:spPr>
              </p:pic>
              <p:sp>
                <p:nvSpPr>
                  <p:cNvPr id="103" name="Oval 102"/>
                  <p:cNvSpPr/>
                  <p:nvPr/>
                </p:nvSpPr>
                <p:spPr>
                  <a:xfrm>
                    <a:off x="3296653" y="2127819"/>
                    <a:ext cx="1241769" cy="1241769"/>
                  </a:xfrm>
                  <a:prstGeom prst="ellipse">
                    <a:avLst/>
                  </a:prstGeom>
                  <a:solidFill>
                    <a:schemeClr val="bg1">
                      <a:alpha val="4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pic>
                <p:nvPicPr>
                  <p:cNvPr id="104" name="Picture 103"/>
                  <p:cNvPicPr>
                    <a:picLocks noChangeAspect="1"/>
                  </p:cNvPicPr>
                  <p:nvPr/>
                </p:nvPicPr>
                <p:blipFill>
                  <a:blip r:embed="rId2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511076" y="2248223"/>
                    <a:ext cx="392791" cy="1029038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/>
                  <p:cNvPicPr>
                    <a:picLocks noChangeAspect="1"/>
                  </p:cNvPicPr>
                  <p:nvPr/>
                </p:nvPicPr>
                <p:blipFill>
                  <a:blip r:embed="rId2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3920980" y="2267754"/>
                    <a:ext cx="438623" cy="100950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00430" y="2589376"/>
                  <a:ext cx="1461699" cy="1870247"/>
                </a:xfrm>
                <a:prstGeom prst="rect">
                  <a:avLst/>
                </a:prstGeom>
              </p:spPr>
            </p:pic>
          </p:grpSp>
        </p:grpSp>
        <p:sp>
          <p:nvSpPr>
            <p:cNvPr id="13" name="Rechteck 12"/>
            <p:cNvSpPr/>
            <p:nvPr/>
          </p:nvSpPr>
          <p:spPr>
            <a:xfrm>
              <a:off x="567927" y="5111456"/>
              <a:ext cx="36507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Единые федеральные стандарты профобразования: актуальные и ориентированные на потребности</a:t>
              </a:r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0" y="6167423"/>
            <a:ext cx="9144000" cy="785151"/>
            <a:chOff x="0" y="6167423"/>
            <a:chExt cx="9144000" cy="785151"/>
          </a:xfrm>
        </p:grpSpPr>
        <p:grpSp>
          <p:nvGrpSpPr>
            <p:cNvPr id="7" name="Gruppieren 6"/>
            <p:cNvGrpSpPr/>
            <p:nvPr/>
          </p:nvGrpSpPr>
          <p:grpSpPr>
            <a:xfrm>
              <a:off x="0" y="6167423"/>
              <a:ext cx="9144000" cy="785151"/>
              <a:chOff x="0" y="6128234"/>
              <a:chExt cx="9144000" cy="785151"/>
            </a:xfrm>
          </p:grpSpPr>
          <p:sp>
            <p:nvSpPr>
              <p:cNvPr id="317" name="Rectangle 316"/>
              <p:cNvSpPr/>
              <p:nvPr/>
            </p:nvSpPr>
            <p:spPr>
              <a:xfrm>
                <a:off x="0" y="6128234"/>
                <a:ext cx="9144000" cy="7851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6" name="Picture 7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3449" y="6292433"/>
                <a:ext cx="379321" cy="420528"/>
              </a:xfrm>
              <a:prstGeom prst="rect">
                <a:avLst/>
              </a:prstGeom>
            </p:spPr>
          </p:pic>
        </p:grpSp>
        <p:sp>
          <p:nvSpPr>
            <p:cNvPr id="15" name="Rechteck 14"/>
            <p:cNvSpPr/>
            <p:nvPr/>
          </p:nvSpPr>
          <p:spPr>
            <a:xfrm>
              <a:off x="605557" y="6419339"/>
              <a:ext cx="4054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Интеграция в законодательные рамки</a:t>
              </a:r>
              <a:endParaRPr lang="de-DE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787273" y="6203274"/>
              <a:ext cx="25730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Закон о </a:t>
              </a:r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профессио</a:t>
              </a:r>
              <a:r>
                <a:rPr lang="de-DE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нальном </a:t>
              </a:r>
              <a:r>
                <a:rPr lang="ru-RU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образовании</a:t>
              </a:r>
              <a:endParaRPr lang="de-DE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8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/>
          <p:cNvGrpSpPr/>
          <p:nvPr/>
        </p:nvGrpSpPr>
        <p:grpSpPr>
          <a:xfrm>
            <a:off x="111851" y="1610330"/>
            <a:ext cx="8964488" cy="5210260"/>
            <a:chOff x="-8344706" y="7358877"/>
            <a:chExt cx="7525685" cy="3957036"/>
          </a:xfrm>
          <a:solidFill>
            <a:schemeClr val="bg1">
              <a:lumMod val="95000"/>
            </a:schemeClr>
          </a:solidFill>
        </p:grpSpPr>
        <p:sp>
          <p:nvSpPr>
            <p:cNvPr id="24" name="Rectangle 23"/>
            <p:cNvSpPr/>
            <p:nvPr/>
          </p:nvSpPr>
          <p:spPr>
            <a:xfrm>
              <a:off x="-8344706" y="9693697"/>
              <a:ext cx="7525685" cy="1622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-7697078" y="7358877"/>
              <a:ext cx="6264697" cy="57924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dk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-7697078" y="7946932"/>
              <a:ext cx="6264697" cy="17467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alpha val="17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3" y="745501"/>
            <a:ext cx="7595652" cy="685347"/>
          </a:xfrm>
        </p:spPr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Резюме — дуальная система: два мира под одной крышей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825866" y="2391490"/>
            <a:ext cx="2274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Колледж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3059832" y="240134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«Дуальность» = 2 места обучения</a:t>
            </a:r>
            <a:endParaRPr lang="de-DE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416838" y="5729480"/>
            <a:ext cx="3240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Определение, надзор и проверка содержания учебы на 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</a:t>
            </a:r>
            <a:r>
              <a:rPr lang="de-DE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приятии </a:t>
            </a: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основе консенсуса</a:t>
            </a:r>
            <a:endParaRPr lang="de-DE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4499992" y="5721795"/>
            <a:ext cx="45763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Формирует законодательные рамочные условия и предоставляет ресурсы для школьной части профобразования; передает государственные задачи ведомствам, социальным партнерам и палатам</a:t>
            </a:r>
            <a:endParaRPr lang="de-DE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12071" y="4726651"/>
            <a:ext cx="3647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Палаты и социальные партнеры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401590" y="4686486"/>
            <a:ext cx="457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Государство (федерация и земли)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2967573" y="3140968"/>
            <a:ext cx="1478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Работодатель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980681" y="3150226"/>
            <a:ext cx="11575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Учащийся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1584629" y="2391490"/>
            <a:ext cx="1382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Предприятие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375464" y="5048589"/>
            <a:ext cx="2132640" cy="347760"/>
            <a:chOff x="3199784" y="5160561"/>
            <a:chExt cx="213264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66" name="Ink 265"/>
                <p14:cNvContentPartPr/>
                <p14:nvPr/>
              </p14:nvContentPartPr>
              <p14:xfrm>
                <a:off x="3415064" y="5269641"/>
                <a:ext cx="1636200" cy="102240"/>
              </p14:xfrm>
            </p:contentPart>
          </mc:Choice>
          <mc:Fallback xmlns="">
            <p:pic>
              <p:nvPicPr>
                <p:cNvPr id="266" name="Ink 265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97064" y="5238321"/>
                  <a:ext cx="1661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9" name="Ink 268"/>
                <p14:cNvContentPartPr/>
                <p14:nvPr/>
              </p14:nvContentPartPr>
              <p14:xfrm>
                <a:off x="4982144" y="5265321"/>
                <a:ext cx="350280" cy="229320"/>
              </p14:xfrm>
            </p:contentPart>
          </mc:Choice>
          <mc:Fallback xmlns="">
            <p:pic>
              <p:nvPicPr>
                <p:cNvPr id="269" name="Ink 268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74944" y="5252721"/>
                  <a:ext cx="389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0" name="Ink 269"/>
                <p14:cNvContentPartPr/>
                <p14:nvPr/>
              </p14:nvContentPartPr>
              <p14:xfrm>
                <a:off x="3199784" y="5160561"/>
                <a:ext cx="376920" cy="347760"/>
              </p14:xfrm>
            </p:contentPart>
          </mc:Choice>
          <mc:Fallback xmlns="">
            <p:pic>
              <p:nvPicPr>
                <p:cNvPr id="270" name="Ink 269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8104" y="5148334"/>
                  <a:ext cx="416880" cy="390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" name="Gruppieren 5"/>
          <p:cNvGrpSpPr/>
          <p:nvPr/>
        </p:nvGrpSpPr>
        <p:grpSpPr>
          <a:xfrm>
            <a:off x="3743432" y="2745666"/>
            <a:ext cx="1624680" cy="342720"/>
            <a:chOff x="3241909" y="2756051"/>
            <a:chExt cx="16246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/>
                <p14:cNvContentPartPr/>
                <p14:nvPr/>
              </p14:nvContentPartPr>
              <p14:xfrm>
                <a:off x="3411469" y="2812931"/>
                <a:ext cx="1379160" cy="74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83389" y="2803211"/>
                  <a:ext cx="1416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" name="Ink 29"/>
                <p14:cNvContentPartPr/>
                <p14:nvPr/>
              </p14:nvContentPartPr>
              <p14:xfrm>
                <a:off x="4659589" y="2756051"/>
                <a:ext cx="207000" cy="33732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38349" y="2741651"/>
                  <a:ext cx="259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36" name="Ink 235"/>
                <p14:cNvContentPartPr/>
                <p14:nvPr/>
              </p14:nvContentPartPr>
              <p14:xfrm>
                <a:off x="3241909" y="2778371"/>
                <a:ext cx="339840" cy="320400"/>
              </p14:xfrm>
            </p:contentPart>
          </mc:Choice>
          <mc:Fallback xmlns="">
            <p:pic>
              <p:nvPicPr>
                <p:cNvPr id="236" name="Ink 23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210229" y="2757851"/>
                  <a:ext cx="391320" cy="36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49" name="Ink 248"/>
              <p14:cNvContentPartPr/>
              <p14:nvPr/>
            </p14:nvContentPartPr>
            <p14:xfrm>
              <a:off x="7156043" y="3915725"/>
              <a:ext cx="398520" cy="70344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129403" y="3887645"/>
                <a:ext cx="43452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6" name="Ink 1045"/>
              <p14:cNvContentPartPr/>
              <p14:nvPr/>
            </p14:nvContentPartPr>
            <p14:xfrm>
              <a:off x="12333973" y="3563795"/>
              <a:ext cx="78823" cy="36720"/>
            </p14:xfrm>
          </p:contentPart>
        </mc:Choice>
        <mc:Fallback xmlns="">
          <p:pic>
            <p:nvPicPr>
              <p:cNvPr id="1046" name="Ink 1045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2332533" y="3562355"/>
                <a:ext cx="81702" cy="39600"/>
              </a:xfrm>
              <a:prstGeom prst="rect">
                <a:avLst/>
              </a:prstGeom>
            </p:spPr>
          </p:pic>
        </mc:Fallback>
      </mc:AlternateContent>
      <p:sp>
        <p:nvSpPr>
          <p:cNvPr id="106" name="Rectangle 240"/>
          <p:cNvSpPr/>
          <p:nvPr/>
        </p:nvSpPr>
        <p:spPr>
          <a:xfrm>
            <a:off x="3203848" y="1972678"/>
            <a:ext cx="271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Профессия</a:t>
            </a:r>
            <a:endParaRPr lang="de-DE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49511"/>
            <a:ext cx="2411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Мир труда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212836" y="1400850"/>
            <a:ext cx="262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образования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9832433">
            <a:off x="1347965" y="1902833"/>
            <a:ext cx="491655" cy="29431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Down Arrow 110"/>
          <p:cNvSpPr/>
          <p:nvPr/>
        </p:nvSpPr>
        <p:spPr>
          <a:xfrm rot="2235970">
            <a:off x="7353923" y="1887182"/>
            <a:ext cx="491655" cy="29431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2" y="5153349"/>
            <a:ext cx="774822" cy="378605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73" y="5172165"/>
            <a:ext cx="652747" cy="397421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1607843" y="2757771"/>
            <a:ext cx="1117894" cy="1147061"/>
            <a:chOff x="1251381" y="2565052"/>
            <a:chExt cx="1117894" cy="1147061"/>
          </a:xfrm>
        </p:grpSpPr>
        <p:sp>
          <p:nvSpPr>
            <p:cNvPr id="48" name="Oval 46"/>
            <p:cNvSpPr/>
            <p:nvPr/>
          </p:nvSpPr>
          <p:spPr>
            <a:xfrm rot="2700000">
              <a:off x="1236797" y="2579636"/>
              <a:ext cx="1147061" cy="1117894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311945" y="2916364"/>
              <a:ext cx="280010" cy="67912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4420" y="2749896"/>
              <a:ext cx="277966" cy="282036"/>
            </a:xfrm>
            <a:prstGeom prst="rect">
              <a:avLst/>
            </a:prstGeom>
          </p:spPr>
        </p:pic>
      </p:grpSp>
      <p:grpSp>
        <p:nvGrpSpPr>
          <p:cNvPr id="4" name="Gruppieren 3"/>
          <p:cNvGrpSpPr/>
          <p:nvPr/>
        </p:nvGrpSpPr>
        <p:grpSpPr>
          <a:xfrm>
            <a:off x="5670594" y="2530519"/>
            <a:ext cx="1644412" cy="1582812"/>
            <a:chOff x="5625206" y="2487183"/>
            <a:chExt cx="1644412" cy="1582812"/>
          </a:xfrm>
        </p:grpSpPr>
        <p:sp>
          <p:nvSpPr>
            <p:cNvPr id="49" name="Ellipse 58"/>
            <p:cNvSpPr/>
            <p:nvPr/>
          </p:nvSpPr>
          <p:spPr>
            <a:xfrm rot="8115584">
              <a:off x="5625206" y="2487183"/>
              <a:ext cx="1616003" cy="1582812"/>
            </a:xfrm>
            <a:prstGeom prst="pie">
              <a:avLst>
                <a:gd name="adj1" fmla="val 10792305"/>
                <a:gd name="adj2" fmla="val 1619999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6909" y="2881303"/>
              <a:ext cx="602709" cy="899998"/>
            </a:xfrm>
            <a:prstGeom prst="rect">
              <a:avLst/>
            </a:prstGeom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3457322"/>
            <a:ext cx="930327" cy="116184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53" y="5045696"/>
            <a:ext cx="515446" cy="5714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248"/>
              <p14:cNvContentPartPr/>
              <p14:nvPr/>
            </p14:nvContentPartPr>
            <p14:xfrm flipH="1">
              <a:off x="1196096" y="3915725"/>
              <a:ext cx="398520" cy="703440"/>
            </p14:xfrm>
          </p:contentPart>
        </mc:Choice>
        <mc:Fallback xmlns="">
          <p:pic>
            <p:nvPicPr>
              <p:cNvPr id="43" name="Ink 248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 flipH="1">
                <a:off x="1186736" y="3887645"/>
                <a:ext cx="434520" cy="76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3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09" grpId="0"/>
      <p:bldP spid="231" grpId="0"/>
      <p:bldP spid="232" grpId="0"/>
      <p:bldP spid="238" grpId="0"/>
      <p:bldP spid="239" grpId="0"/>
      <p:bldP spid="240" grpId="0"/>
      <p:bldP spid="241" grpId="0"/>
      <p:bldP spid="106" grpId="0"/>
      <p:bldP spid="5" grpId="0"/>
      <p:bldP spid="108" grpId="0"/>
      <p:bldP spid="12" grpId="0" animBg="1"/>
      <p:bldP spid="1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Содержание</a:t>
            </a:r>
            <a:endParaRPr lang="de-DE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47953"/>
            <a:ext cx="8445624" cy="4489359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/>
              <a:t>Общая </a:t>
            </a:r>
            <a:r>
              <a:rPr lang="ru-RU" sz="2800" dirty="0"/>
              <a:t>информация</a:t>
            </a:r>
            <a:endParaRPr lang="de-DE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Что это - дуальное профессиональное образование? </a:t>
            </a:r>
            <a:endParaRPr lang="de-DE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Преимущества и актуальные вопросы </a:t>
            </a:r>
            <a:endParaRPr lang="de-DE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Почему дуальное профессиональное образование функционирует в Германии?</a:t>
            </a:r>
            <a:endParaRPr lang="de-DE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Пять показателей качества немецкого профессионального образования </a:t>
            </a:r>
            <a:endParaRPr lang="de-DE" sz="2800" dirty="0"/>
          </a:p>
          <a:p>
            <a:pPr marL="514350" lvl="0" indent="-514350">
              <a:buFont typeface="+mj-lt"/>
              <a:buAutoNum type="arabicPeriod"/>
            </a:pPr>
            <a:r>
              <a:rPr lang="ru-RU" sz="2800" dirty="0"/>
              <a:t>Дополнительная информация</a:t>
            </a:r>
            <a:endParaRPr lang="de-DE" sz="2800" dirty="0"/>
          </a:p>
          <a:p>
            <a:pPr marL="514350" indent="-514350">
              <a:spcBef>
                <a:spcPts val="800"/>
              </a:spcBef>
              <a:spcAft>
                <a:spcPts val="400"/>
              </a:spcAft>
              <a:buFont typeface="+mj-lt"/>
              <a:buAutoNum type="arabicPeriod"/>
            </a:pPr>
            <a:endParaRPr lang="en-GB" sz="2600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696556" cy="436910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Преимущества дуального профобразования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35496" y="1530940"/>
            <a:ext cx="2961785" cy="37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Учащиеся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100" b="1" dirty="0" smtClean="0"/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Получают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профессиональные навыки и умения для работы и трудовой деятельности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Получают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оплату труда в период профобучения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Учатся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реальных рабочих условиях на производстве (машины, установки, рабочие процессы и т. д.)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Идентифицируют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себя с обучающим предприятием и выбранной специальностью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tabLst>
                <a:tab pos="177800" algn="l"/>
              </a:tabLst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Приобретают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квалификацию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последующих образовательных мероприятий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2880152" y="1530940"/>
            <a:ext cx="3060000" cy="380125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Работодатели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 smtClean="0"/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Получают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компетентных специалистов, точно соответствующих требованиям предприятия (по сравнению со сторонними кандидатами)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Повышают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производительность и качество услуг и продукции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Достигают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среднесрочной перспективе большей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отдачи на вложенный капитал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результате своих образовательных усилий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Участвуют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в разработке стандартов профобразования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Экономят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расходах на подбор и переобучение персонала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Вносят свой вклад в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социальную ответственность бизнеса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724128" y="1530940"/>
            <a:ext cx="3168352" cy="434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Государство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200" b="1" dirty="0" smtClean="0"/>
              <a:t/>
            </a:r>
            <a:br>
              <a:rPr lang="en-GB" sz="1200" b="1" dirty="0" smtClean="0"/>
            </a:br>
            <a:endParaRPr lang="en-GB" sz="1200" b="1" dirty="0" smtClean="0"/>
          </a:p>
          <a:p>
            <a:pPr marL="177800" lvl="0" indent="-177800">
              <a:lnSpc>
                <a:spcPct val="80000"/>
              </a:lnSpc>
              <a:spcBef>
                <a:spcPts val="312"/>
              </a:spcBef>
            </a:pP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Получает политические </a:t>
            </a:r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преимущества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благодаря позитивному влиянию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дуального профобразования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экономику и общество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lnSpc>
                <a:spcPct val="80000"/>
              </a:lnSpc>
              <a:spcBef>
                <a:spcPts val="312"/>
              </a:spcBef>
            </a:pP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Закрывает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потребность в специалистах с участием бизнеса (производственное обучение) 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lnSpc>
                <a:spcPct val="80000"/>
              </a:lnSpc>
              <a:spcBef>
                <a:spcPts val="312"/>
              </a:spcBef>
            </a:pP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Обладает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высшей степени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способной к модернизации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системой профобразования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(технологические измерения)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lnSpc>
                <a:spcPct val="80000"/>
              </a:lnSpc>
              <a:spcBef>
                <a:spcPts val="312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Может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эффективно управлять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профобразованием и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обеспечивать его качество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lnSpc>
                <a:spcPct val="80000"/>
              </a:lnSpc>
              <a:spcBef>
                <a:spcPts val="312"/>
              </a:spcBef>
            </a:pP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Усиливает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формализованное сотрудничество с бизнесом благодаря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регулированию  произ</a:t>
            </a:r>
            <a:r>
              <a:rPr lang="ru-RU" sz="13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водственного обучения</a:t>
            </a:r>
            <a:endParaRPr lang="de-DE" sz="13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lnSpc>
                <a:spcPct val="80000"/>
              </a:lnSpc>
              <a:spcBef>
                <a:spcPts val="312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Заблаговременно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получает сигналы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 тенденциях в экономике и на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рынке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труда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51720" y="5720576"/>
            <a:ext cx="684076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Бизнес/общество</a:t>
            </a: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Мощь экономики и конкурентоспособность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lvl="0" indent="-180975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Гармонизация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спроса и предложения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(работодатели и работники)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Социальная и экономическая интеграция молодежи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5" y="1218698"/>
            <a:ext cx="654618" cy="725732"/>
          </a:xfrm>
          <a:prstGeom prst="rect">
            <a:avLst/>
          </a:prstGeom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10" y="1309784"/>
            <a:ext cx="304523" cy="786111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9378" y="1326758"/>
            <a:ext cx="308046" cy="807022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69" y="1329964"/>
            <a:ext cx="331423" cy="803816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286563" y="5748569"/>
            <a:ext cx="1758248" cy="369332"/>
            <a:chOff x="286563" y="5748569"/>
            <a:chExt cx="1758248" cy="369332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286563" y="5761877"/>
              <a:ext cx="1758248" cy="338272"/>
              <a:chOff x="1718" y="0"/>
              <a:chExt cx="1758248" cy="338272"/>
            </a:xfrm>
            <a:scene3d>
              <a:camera prst="orthographicFront"/>
              <a:lightRig rig="threePt" dir="t"/>
            </a:scene3d>
          </p:grpSpPr>
          <p:sp>
            <p:nvSpPr>
              <p:cNvPr id="15" name="Eingekerbter Richtungspfeil 14"/>
              <p:cNvSpPr/>
              <p:nvPr/>
            </p:nvSpPr>
            <p:spPr>
              <a:xfrm>
                <a:off x="1718" y="0"/>
                <a:ext cx="1758248" cy="338272"/>
              </a:xfrm>
              <a:prstGeom prst="chevron">
                <a:avLst/>
              </a:prstGeom>
              <a:solidFill>
                <a:schemeClr val="accent6">
                  <a:lumMod val="75000"/>
                </a:schemeClr>
              </a:solidFill>
              <a:sp3d>
                <a:bevelT prst="convex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endParaRPr lang="de-DE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Eingekerbter Richtungspfeil 4"/>
              <p:cNvSpPr/>
              <p:nvPr/>
            </p:nvSpPr>
            <p:spPr>
              <a:xfrm>
                <a:off x="170854" y="0"/>
                <a:ext cx="1419976" cy="33827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008" tIns="21336" rIns="21336" bIns="21336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e-DE" sz="1600" b="1" kern="1200" dirty="0"/>
              </a:p>
            </p:txBody>
          </p:sp>
        </p:grpSp>
        <p:sp>
          <p:nvSpPr>
            <p:cNvPr id="5" name="Rechteck 4"/>
            <p:cNvSpPr/>
            <p:nvPr/>
          </p:nvSpPr>
          <p:spPr>
            <a:xfrm>
              <a:off x="718496" y="5748569"/>
              <a:ext cx="7986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Вклад</a:t>
              </a:r>
              <a:endParaRPr lang="de-DE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III.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Актуальные проблемы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251520" y="1449391"/>
            <a:ext cx="2952328" cy="4023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Учащиеся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900" b="1" dirty="0" smtClean="0"/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места для профобучения: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кандидаты без места для профобучения: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(201</a:t>
            </a: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г.: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78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);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нижение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числа обучающих предприятий (особенно малых и средних) с 24 % (2009 г.) до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% </a:t>
            </a:r>
            <a:r>
              <a:rPr lang="ru-RU" sz="140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</a:t>
            </a:r>
            <a:r>
              <a:rPr lang="de-DE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г.)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Рост требований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рабочему месту/учебному месту на предприятии (иностранные языки и т. д.)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Улучшение возможностей учебы на протяжении всей жизни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(особенно для кандидатов в возрасте)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 к дуальному профобразованию и работе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благодаря компетенциям, полученным неформальным путем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Inhaltsplatzhalter 5"/>
          <p:cNvSpPr txBox="1">
            <a:spLocks/>
          </p:cNvSpPr>
          <p:nvPr/>
        </p:nvSpPr>
        <p:spPr>
          <a:xfrm>
            <a:off x="3066396" y="1454933"/>
            <a:ext cx="2736305" cy="38387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Работодатели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300" b="1" dirty="0" smtClean="0"/>
          </a:p>
          <a:p>
            <a:pPr marL="177800" lvl="0" indent="-177800"/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учащихся: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рост числа незанятых мест для профобучения с 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de-D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de-D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de-D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г.) до </a:t>
            </a:r>
            <a:r>
              <a:rPr lang="de-D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57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de-D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00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ru-RU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</a:t>
            </a:r>
            <a:r>
              <a:rPr lang="de-DE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г.); </a:t>
            </a:r>
            <a:endParaRPr lang="de-DE" sz="13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Поиск </a:t>
            </a:r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компетентных учащихся,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которые обладают способностями, знаниями и нормами поведения для профобучения («готовность к профобучению»)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Включение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процесс людей с ограниченными возможностями</a:t>
            </a:r>
            <a:endParaRPr lang="de-D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5852208" y="1436871"/>
            <a:ext cx="2945446" cy="4036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</a:rPr>
              <a:t>Государство</a:t>
            </a:r>
            <a:endParaRPr lang="de-DE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1300" b="1" dirty="0" smtClean="0"/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Уже прогнозируется дефицит специалистов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0"/>
              </a:spcBef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Демографические изменения ведут к уменьшению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количества</a:t>
            </a:r>
            <a:endParaRPr lang="de-DE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77800" algn="l"/>
              </a:tabLst>
            </a:pP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молодежи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рынке труда</a:t>
            </a: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Тенденция молодежи все чаще выбирать высшее образование 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Сильные региональные отличия с точки зрения предложения профобучения и спроса на него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lvl="0" indent="-177800"/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Включение в процесс людей с ограниченными возможностями</a:t>
            </a:r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75367692"/>
              </p:ext>
            </p:extLst>
          </p:nvPr>
        </p:nvGraphicFramePr>
        <p:xfrm>
          <a:off x="323528" y="5733256"/>
          <a:ext cx="1404155" cy="28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1855105" y="5631659"/>
            <a:ext cx="4132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Бизнес/общество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  <a:p>
            <a:pPr marL="177800" lvl="0" indent="-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Отдельные группы имеют сложности при поиске места для профобучения и в начале рабочей деятельности</a:t>
            </a: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Непростая задача соответствия нынешним требованиям предприятий к специалисту</a:t>
            </a:r>
            <a:endParaRPr lang="en-GB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80" y="1183551"/>
            <a:ext cx="598196" cy="663181"/>
          </a:xfrm>
          <a:prstGeom prst="rect">
            <a:avLst/>
          </a:prstGeom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23" y="1136897"/>
            <a:ext cx="362628" cy="811380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0903" y="1260206"/>
            <a:ext cx="309057" cy="711565"/>
          </a:xfrm>
          <a:prstGeom prst="rect">
            <a:avLst/>
          </a:prstGeom>
        </p:spPr>
      </p:pic>
      <p:pic>
        <p:nvPicPr>
          <p:cNvPr id="18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05" y="1258200"/>
            <a:ext cx="332512" cy="70873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297746" y="6099417"/>
            <a:ext cx="2877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Источник:</a:t>
            </a:r>
            <a:r>
              <a:rPr lang="en-GB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GB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Отчет данных в области профессионального образования BIBB (</a:t>
            </a:r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</a:t>
            </a:r>
            <a:r>
              <a:rPr lang="de-DE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9</a:t>
            </a:r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endParaRPr lang="de-DE" sz="11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 </a:t>
            </a: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Федеральное статистическое управление</a:t>
            </a:r>
            <a:endParaRPr lang="de-DE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2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Graphic spid="9" grpId="0">
        <p:bldAsOne/>
      </p:bldGraphic>
      <p:bldP spid="10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7272808" cy="792088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IV.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Почему дуальное профессиональное образование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функционирует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 Германии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467544" y="1867537"/>
            <a:ext cx="8280920" cy="432048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Исторически сложившаяся система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Высокоразвитая промышленная нация имеет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большую потребность в квалифицированных специалистах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рынке труда 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Развитые малые и средние предприятия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Обучающие предприятия знают о преимуществах и имеют необходимые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возможности и компетенции для профобразования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Влиятельное и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компетентное представительство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работодателей и работников (палаты, профсоюзы, ассоциации) 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Широкое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общественное признание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стандартов профобразования благодаря сильной роли социальных партнеров и культуре совместной деятельности 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Эффективные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возможности управления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государства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Компетентные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преподаватели и квалифицированный обучающий персонал на производстве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Подготовка молодых людей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общеобразовательной системой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профобразованию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745502"/>
            <a:ext cx="7056597" cy="667274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Пять показателей качества профессионального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образования</a:t>
            </a:r>
            <a:r>
              <a:rPr lang="de-DE" dirty="0"/>
              <a:t/>
            </a:r>
            <a:br>
              <a:rPr lang="de-DE" dirty="0"/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492102" y="1600795"/>
            <a:ext cx="8229600" cy="4924549"/>
          </a:xfrm>
        </p:spPr>
        <p:txBody>
          <a:bodyPr>
            <a:normAutofit/>
          </a:bodyPr>
          <a:lstStyle/>
          <a:p>
            <a:pPr marL="354013" lvl="0" indent="-354013">
              <a:spcBef>
                <a:spcPts val="0"/>
              </a:spcBef>
              <a:buFont typeface="+mj-lt"/>
              <a:buAutoNum type="arabicPeriod"/>
            </a:pPr>
            <a:r>
              <a:rPr lang="ru-RU" sz="2000" b="1" i="1" dirty="0"/>
              <a:t>Сотрудничество между политиками, бизнесом и </a:t>
            </a:r>
            <a:endParaRPr lang="de-DE" sz="2000" b="1" i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de-DE" sz="2000" b="1" i="1" dirty="0" smtClean="0"/>
              <a:t>      </a:t>
            </a:r>
            <a:r>
              <a:rPr lang="ru-RU" sz="2000" b="1" i="1" dirty="0" smtClean="0"/>
              <a:t>социальными партнерами</a:t>
            </a:r>
            <a:endParaRPr lang="de-DE" sz="2000" b="1" i="1" dirty="0"/>
          </a:p>
          <a:p>
            <a:pPr marL="0" lvl="0" indent="0">
              <a:spcBef>
                <a:spcPts val="0"/>
              </a:spcBef>
              <a:buNone/>
              <a:tabLst>
                <a:tab pos="541338" algn="l"/>
              </a:tabLst>
            </a:pPr>
            <a:r>
              <a:rPr lang="de-DE" sz="2000" dirty="0"/>
              <a:t> </a:t>
            </a:r>
            <a:r>
              <a:rPr lang="de-DE" sz="2000" dirty="0" smtClean="0"/>
              <a:t>        </a:t>
            </a:r>
            <a:r>
              <a:rPr lang="ru-RU" sz="1600" i="1" dirty="0" smtClean="0"/>
              <a:t>Например</a:t>
            </a:r>
            <a:r>
              <a:rPr lang="ru-RU" sz="1600" i="1" dirty="0"/>
              <a:t>, экзаменационная комиссия, стандарты </a:t>
            </a:r>
            <a:r>
              <a:rPr lang="ru-RU" sz="1600" i="1" dirty="0" smtClean="0"/>
              <a:t>профобразования</a:t>
            </a:r>
            <a:endParaRPr lang="de-DE" sz="1600" i="1" dirty="0"/>
          </a:p>
          <a:p>
            <a:pPr marL="457200" lvl="1" indent="0">
              <a:buNone/>
              <a:tabLst>
                <a:tab pos="541338" algn="l"/>
              </a:tabLst>
            </a:pPr>
            <a:endParaRPr lang="en-GB" sz="1400" i="1" noProof="0" dirty="0" smtClean="0"/>
          </a:p>
          <a:p>
            <a:pPr marL="0" lvl="0" indent="0">
              <a:buNone/>
              <a:tabLst>
                <a:tab pos="541338" algn="l"/>
              </a:tabLst>
            </a:pPr>
            <a:r>
              <a:rPr lang="de-DE" sz="2000" b="1" i="1" dirty="0" smtClean="0"/>
              <a:t>2.   </a:t>
            </a:r>
            <a:r>
              <a:rPr lang="ru-RU" sz="2000" b="1" i="1" dirty="0" smtClean="0"/>
              <a:t>Учеба </a:t>
            </a:r>
            <a:r>
              <a:rPr lang="ru-RU" sz="2000" b="1" i="1" dirty="0"/>
              <a:t>в ходе рабочего </a:t>
            </a:r>
            <a:r>
              <a:rPr lang="ru-RU" sz="2000" b="1" i="1" dirty="0" smtClean="0"/>
              <a:t>процесса</a:t>
            </a:r>
            <a:endParaRPr lang="de-DE" sz="2000" b="1" i="1" dirty="0" smtClean="0"/>
          </a:p>
          <a:p>
            <a:pPr marL="354013" lvl="1" indent="0">
              <a:buNone/>
              <a:tabLst>
                <a:tab pos="541338" algn="l"/>
              </a:tabLst>
            </a:pPr>
            <a:r>
              <a:rPr lang="de-DE" sz="1600" i="1" dirty="0" smtClean="0"/>
              <a:t>   </a:t>
            </a:r>
            <a:r>
              <a:rPr lang="ru-RU" sz="1600" i="1" dirty="0" smtClean="0"/>
              <a:t>Например, производственное обучение = 70 %</a:t>
            </a:r>
            <a:endParaRPr lang="de-DE" sz="1600" i="1" dirty="0" smtClean="0"/>
          </a:p>
          <a:p>
            <a:pPr marL="457200" lvl="1" indent="0">
              <a:buNone/>
              <a:tabLst>
                <a:tab pos="541338" algn="l"/>
              </a:tabLst>
            </a:pPr>
            <a:endParaRPr lang="en-GB" sz="1400" noProof="0" dirty="0" smtClean="0"/>
          </a:p>
          <a:p>
            <a:pPr marL="0" lvl="0" indent="0">
              <a:buNone/>
              <a:tabLst>
                <a:tab pos="541338" algn="l"/>
              </a:tabLst>
            </a:pPr>
            <a:r>
              <a:rPr lang="de-DE" sz="2000" b="1" i="1" dirty="0" smtClean="0"/>
              <a:t>3.   </a:t>
            </a:r>
            <a:r>
              <a:rPr lang="ru-RU" sz="2000" b="1" i="1" dirty="0" smtClean="0"/>
              <a:t>Признание </a:t>
            </a:r>
            <a:r>
              <a:rPr lang="ru-RU" sz="2000" b="1" i="1" dirty="0"/>
              <a:t>национальных </a:t>
            </a:r>
            <a:r>
              <a:rPr lang="ru-RU" sz="2000" b="1" i="1" dirty="0" smtClean="0"/>
              <a:t>стандартов</a:t>
            </a:r>
            <a:endParaRPr lang="de-DE" sz="2000" b="1" i="1" dirty="0"/>
          </a:p>
          <a:p>
            <a:pPr marL="354013" lvl="1" indent="0">
              <a:buNone/>
              <a:tabLst>
                <a:tab pos="541338" algn="l"/>
              </a:tabLst>
            </a:pPr>
            <a:r>
              <a:rPr lang="de-DE" sz="1600" i="1" dirty="0" smtClean="0"/>
              <a:t>   </a:t>
            </a:r>
            <a:r>
              <a:rPr lang="ru-RU" sz="1600" i="1" dirty="0" smtClean="0"/>
              <a:t>Например</a:t>
            </a:r>
            <a:r>
              <a:rPr lang="ru-RU" sz="1600" i="1" dirty="0"/>
              <a:t>, стандартов профобразования, свидетельства палаты</a:t>
            </a:r>
            <a:endParaRPr lang="de-DE" sz="1600" i="1" dirty="0"/>
          </a:p>
          <a:p>
            <a:pPr marL="457200" lvl="1" indent="0">
              <a:buNone/>
              <a:tabLst>
                <a:tab pos="541338" algn="l"/>
              </a:tabLst>
            </a:pPr>
            <a:endParaRPr lang="en-GB" sz="1400" noProof="0" dirty="0" smtClean="0"/>
          </a:p>
          <a:p>
            <a:pPr marL="0" lvl="0" indent="-354013">
              <a:spcBef>
                <a:spcPts val="0"/>
              </a:spcBef>
              <a:buAutoNum type="arabicPeriod" startAt="4"/>
              <a:tabLst>
                <a:tab pos="541338" algn="l"/>
              </a:tabLst>
            </a:pPr>
            <a:r>
              <a:rPr lang="ru-RU" sz="2000" b="1" i="1" dirty="0" smtClean="0"/>
              <a:t>Квалифицированный </a:t>
            </a:r>
            <a:r>
              <a:rPr lang="ru-RU" sz="2000" b="1" i="1" dirty="0"/>
              <a:t>персонал </a:t>
            </a:r>
            <a:r>
              <a:rPr lang="ru-RU" sz="2000" b="1" i="1" dirty="0" smtClean="0"/>
              <a:t>профобразования</a:t>
            </a:r>
            <a:endParaRPr lang="de-DE" sz="2000" b="1" i="1" dirty="0"/>
          </a:p>
          <a:p>
            <a:pPr marL="0" lvl="0" indent="0">
              <a:spcBef>
                <a:spcPts val="0"/>
              </a:spcBef>
              <a:buNone/>
              <a:tabLst>
                <a:tab pos="541338" algn="l"/>
              </a:tabLst>
            </a:pPr>
            <a:r>
              <a:rPr lang="de-DE" sz="2000" b="1" i="1" dirty="0" smtClean="0"/>
              <a:t>	</a:t>
            </a:r>
            <a:r>
              <a:rPr lang="ru-RU" sz="1600" i="1" dirty="0" smtClean="0"/>
              <a:t>Например, квалифицированные инструкторы на предприятиях</a:t>
            </a:r>
            <a:endParaRPr lang="de-DE" sz="1600" i="1" dirty="0" smtClean="0"/>
          </a:p>
          <a:p>
            <a:pPr marL="0" lvl="0" indent="0">
              <a:spcBef>
                <a:spcPts val="0"/>
              </a:spcBef>
              <a:buNone/>
              <a:tabLst>
                <a:tab pos="541338" algn="l"/>
              </a:tabLst>
            </a:pPr>
            <a:r>
              <a:rPr lang="de-DE" sz="1600" i="1" dirty="0"/>
              <a:t> </a:t>
            </a:r>
            <a:r>
              <a:rPr lang="de-DE" sz="1600" i="1" dirty="0" smtClean="0"/>
              <a:t>           </a:t>
            </a:r>
            <a:r>
              <a:rPr lang="ru-RU" sz="1600" i="1" dirty="0" smtClean="0"/>
              <a:t>и препо</a:t>
            </a:r>
            <a:r>
              <a:rPr lang="ru-RU" sz="1600" dirty="0" smtClean="0"/>
              <a:t>даватели</a:t>
            </a:r>
            <a:endParaRPr lang="de-DE" sz="1600" dirty="0" smtClean="0"/>
          </a:p>
          <a:p>
            <a:pPr marL="457200" lvl="1" indent="0">
              <a:buNone/>
              <a:tabLst>
                <a:tab pos="541338" algn="l"/>
              </a:tabLst>
            </a:pPr>
            <a:endParaRPr lang="en-GB" sz="1400" noProof="0" dirty="0" smtClean="0"/>
          </a:p>
          <a:p>
            <a:pPr marL="0" lvl="0" indent="0">
              <a:buNone/>
              <a:tabLst>
                <a:tab pos="541338" algn="l"/>
              </a:tabLst>
            </a:pPr>
            <a:r>
              <a:rPr lang="de-DE" sz="2000" b="1" dirty="0" smtClean="0"/>
              <a:t>5.   </a:t>
            </a:r>
            <a:r>
              <a:rPr lang="ru-RU" sz="2000" b="1" i="1" dirty="0" smtClean="0"/>
              <a:t>Институциональные </a:t>
            </a:r>
            <a:r>
              <a:rPr lang="ru-RU" sz="2000" b="1" i="1" dirty="0"/>
              <a:t>исследования и </a:t>
            </a:r>
            <a:r>
              <a:rPr lang="ru-RU" sz="2000" b="1" i="1" dirty="0" smtClean="0"/>
              <a:t>консультирование</a:t>
            </a:r>
            <a:endParaRPr lang="de-DE" sz="2000" b="1" i="1" dirty="0" smtClean="0"/>
          </a:p>
          <a:p>
            <a:pPr marL="354013" lvl="1" indent="0">
              <a:buNone/>
              <a:tabLst>
                <a:tab pos="541338" algn="l"/>
              </a:tabLst>
            </a:pPr>
            <a:r>
              <a:rPr lang="de-DE" sz="1600" dirty="0" smtClean="0"/>
              <a:t>   </a:t>
            </a:r>
            <a:r>
              <a:rPr lang="ru-RU" sz="1600" i="1" dirty="0" smtClean="0"/>
              <a:t>Например, отчет о профобразовании BIBB, стандарты профобразования</a:t>
            </a:r>
            <a:endParaRPr lang="de-DE" sz="1600" i="1" dirty="0" smtClean="0"/>
          </a:p>
        </p:txBody>
      </p:sp>
      <p:grpSp>
        <p:nvGrpSpPr>
          <p:cNvPr id="3" name="Gruppieren 2"/>
          <p:cNvGrpSpPr/>
          <p:nvPr/>
        </p:nvGrpSpPr>
        <p:grpSpPr>
          <a:xfrm>
            <a:off x="7804517" y="3790922"/>
            <a:ext cx="868693" cy="671816"/>
            <a:chOff x="5187071" y="3497865"/>
            <a:chExt cx="1249160" cy="86409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9912" y="3497865"/>
              <a:ext cx="606319" cy="86409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071" y="3513804"/>
              <a:ext cx="579078" cy="832218"/>
            </a:xfrm>
            <a:prstGeom prst="rect">
              <a:avLst/>
            </a:prstGeom>
          </p:spPr>
        </p:pic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905" y="5784176"/>
            <a:ext cx="401235" cy="6091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716245" y="2833148"/>
            <a:ext cx="718833" cy="656923"/>
            <a:chOff x="2466737" y="1300765"/>
            <a:chExt cx="2668802" cy="2750956"/>
          </a:xfrm>
        </p:grpSpPr>
        <p:sp>
          <p:nvSpPr>
            <p:cNvPr id="18" name="Oval 46"/>
            <p:cNvSpPr/>
            <p:nvPr/>
          </p:nvSpPr>
          <p:spPr>
            <a:xfrm rot="2700000">
              <a:off x="2425660" y="1341842"/>
              <a:ext cx="2750956" cy="2668802"/>
            </a:xfrm>
            <a:prstGeom prst="pi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98701" y="2193233"/>
              <a:ext cx="443066" cy="107458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4810" y="1397300"/>
              <a:ext cx="657345" cy="66697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26633" y="2437763"/>
              <a:ext cx="392790" cy="1029037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51" y="1857281"/>
            <a:ext cx="900637" cy="46605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9038" y="4792711"/>
            <a:ext cx="248892" cy="6036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176" y="4713473"/>
            <a:ext cx="468010" cy="698858"/>
          </a:xfrm>
          <a:prstGeom prst="rect">
            <a:avLst/>
          </a:prstGeom>
        </p:spPr>
      </p:pic>
      <p:pic>
        <p:nvPicPr>
          <p:cNvPr id="1026" name="Picture 2" descr="Inline imag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63" y="5713039"/>
            <a:ext cx="476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5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3240172" cy="436910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Другие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источники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400" b="1" dirty="0"/>
              <a:t>Цифры и факты</a:t>
            </a:r>
            <a:endParaRPr lang="de-DE" sz="1400" dirty="0"/>
          </a:p>
          <a:p>
            <a:pPr lvl="0"/>
            <a:r>
              <a:rPr lang="ru-RU" sz="1400" dirty="0"/>
              <a:t>Отчет BIBB о </a:t>
            </a:r>
            <a:r>
              <a:rPr lang="ru-RU" sz="1400" dirty="0" smtClean="0"/>
              <a:t>профобразовании (</a:t>
            </a:r>
            <a:r>
              <a:rPr lang="ru-RU" sz="1400" u="sng" dirty="0">
                <a:hlinkClick r:id="rId3"/>
              </a:rPr>
              <a:t>ссылка</a:t>
            </a:r>
            <a:r>
              <a:rPr lang="ru-RU" sz="1400" dirty="0"/>
              <a:t>)</a:t>
            </a:r>
            <a:endParaRPr lang="de-DE" sz="1400" dirty="0"/>
          </a:p>
          <a:p>
            <a:pPr defTabSz="1027113"/>
            <a:r>
              <a:rPr lang="ru-RU" sz="1400" dirty="0"/>
              <a:t>Федеральное статистическое управление (</a:t>
            </a:r>
            <a:r>
              <a:rPr lang="ru-RU" sz="1400" u="sng" dirty="0">
                <a:hlinkClick r:id="rId4"/>
              </a:rPr>
              <a:t>ссылка</a:t>
            </a:r>
            <a:r>
              <a:rPr lang="ru-RU" sz="1400" dirty="0"/>
              <a:t>)</a:t>
            </a:r>
            <a:endParaRPr lang="de-DE" sz="1400" dirty="0"/>
          </a:p>
          <a:p>
            <a:pPr marL="0" lvl="0"/>
            <a:r>
              <a:rPr lang="ru-RU" sz="1400" dirty="0" smtClean="0"/>
              <a:t>Портал </a:t>
            </a:r>
            <a:r>
              <a:rPr lang="ru-RU" sz="1400" dirty="0"/>
              <a:t>данных BMBF (</a:t>
            </a:r>
            <a:r>
              <a:rPr lang="ru-RU" sz="1400" u="sng" dirty="0">
                <a:hlinkClick r:id="rId5"/>
              </a:rPr>
              <a:t>ссылка</a:t>
            </a:r>
            <a:r>
              <a:rPr lang="ru-RU" sz="1400" dirty="0" smtClean="0"/>
              <a:t>)</a:t>
            </a:r>
            <a:endParaRPr lang="de-DE" sz="1400" dirty="0" smtClean="0"/>
          </a:p>
          <a:p>
            <a:pPr marL="0" lv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ru-RU" sz="1400" b="1" i="1" dirty="0"/>
              <a:t>Стандарты профобразования</a:t>
            </a:r>
            <a:endParaRPr lang="de-DE" sz="1400" dirty="0"/>
          </a:p>
          <a:p>
            <a:r>
              <a:rPr lang="ru-RU" sz="1400" dirty="0"/>
              <a:t>Брошюра BIBB: «Регламенты профобразования и как они составляются» (</a:t>
            </a:r>
            <a:r>
              <a:rPr lang="ru-RU" sz="1400" u="sng" dirty="0">
                <a:hlinkClick r:id="rId6"/>
              </a:rPr>
              <a:t>ссылка</a:t>
            </a:r>
            <a:r>
              <a:rPr lang="ru-RU" sz="1400" dirty="0"/>
              <a:t>)</a:t>
            </a:r>
            <a:endParaRPr lang="de-DE" sz="1400" dirty="0"/>
          </a:p>
          <a:p>
            <a:r>
              <a:rPr lang="ru-RU" sz="1400" dirty="0" smtClean="0"/>
              <a:t>Примеры </a:t>
            </a:r>
            <a:r>
              <a:rPr lang="ru-RU" sz="1400" dirty="0"/>
              <a:t>регламентов и рамочных учебных </a:t>
            </a:r>
            <a:r>
              <a:rPr lang="ru-RU" sz="1400" dirty="0" smtClean="0"/>
              <a:t>программ</a:t>
            </a:r>
            <a:r>
              <a:rPr lang="de-DE" sz="1400" dirty="0" smtClean="0"/>
              <a:t> </a:t>
            </a:r>
            <a:r>
              <a:rPr lang="ru-RU" sz="1400" dirty="0" smtClean="0"/>
              <a:t>(</a:t>
            </a:r>
            <a:r>
              <a:rPr lang="ru-RU" sz="1400" dirty="0"/>
              <a:t>BIBB) (</a:t>
            </a:r>
            <a:r>
              <a:rPr lang="ru-RU" sz="1400" u="sng" dirty="0">
                <a:hlinkClick r:id="rId7"/>
              </a:rPr>
              <a:t>ссылка</a:t>
            </a:r>
            <a:r>
              <a:rPr lang="ru-RU" sz="1400" dirty="0" smtClean="0"/>
              <a:t>)</a:t>
            </a:r>
            <a:endParaRPr lang="de-DE" sz="1400" dirty="0" smtClean="0"/>
          </a:p>
          <a:p>
            <a:pPr marL="0" indent="0">
              <a:buNone/>
            </a:pPr>
            <a:endParaRPr lang="en-GB" sz="800" noProof="0" dirty="0" smtClean="0"/>
          </a:p>
          <a:p>
            <a:pPr marL="0" indent="0">
              <a:buNone/>
            </a:pPr>
            <a:r>
              <a:rPr lang="ru-RU" sz="1400" b="1" dirty="0"/>
              <a:t>Юридические документы</a:t>
            </a:r>
            <a:endParaRPr lang="de-DE" sz="1400" dirty="0"/>
          </a:p>
          <a:p>
            <a:r>
              <a:rPr lang="ru-RU" sz="1400" dirty="0"/>
              <a:t>Закон о профессиональном </a:t>
            </a:r>
            <a:r>
              <a:rPr lang="ru-RU" sz="1400" dirty="0" smtClean="0"/>
              <a:t>образовании</a:t>
            </a:r>
            <a:r>
              <a:rPr lang="de-DE" sz="1400" dirty="0" smtClean="0"/>
              <a:t> </a:t>
            </a:r>
            <a:r>
              <a:rPr lang="ru-RU" sz="1400" dirty="0"/>
              <a:t>(</a:t>
            </a:r>
            <a:r>
              <a:rPr lang="ru-RU" sz="1400" u="sng" dirty="0">
                <a:hlinkClick r:id="rId8"/>
              </a:rPr>
              <a:t>ссылка</a:t>
            </a:r>
            <a:r>
              <a:rPr lang="ru-RU" sz="1400" dirty="0"/>
              <a:t>)</a:t>
            </a:r>
            <a:endParaRPr lang="de-DE" sz="1400" dirty="0"/>
          </a:p>
          <a:p>
            <a:r>
              <a:rPr lang="ru-RU" sz="1400" dirty="0"/>
              <a:t>Закон об охране труда </a:t>
            </a:r>
            <a:r>
              <a:rPr lang="ru-RU" sz="1400" dirty="0" smtClean="0"/>
              <a:t>несовершеннолетних</a:t>
            </a:r>
            <a:r>
              <a:rPr lang="de-DE" sz="1400" dirty="0" smtClean="0"/>
              <a:t> </a:t>
            </a:r>
            <a:r>
              <a:rPr lang="ru-RU" sz="1400" dirty="0"/>
              <a:t>(</a:t>
            </a:r>
            <a:r>
              <a:rPr lang="ru-RU" sz="1400" u="sng" dirty="0">
                <a:hlinkClick r:id="rId9"/>
              </a:rPr>
              <a:t>ссылка</a:t>
            </a:r>
            <a:r>
              <a:rPr lang="ru-RU" sz="1400" dirty="0"/>
              <a:t>)</a:t>
            </a:r>
            <a:endParaRPr lang="de-DE" sz="1400" dirty="0"/>
          </a:p>
          <a:p>
            <a:pPr marL="0" indent="0">
              <a:buNone/>
            </a:pPr>
            <a:endParaRPr lang="en-GB" sz="1400" noProof="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noProof="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noProof="0" dirty="0" smtClean="0"/>
          </a:p>
          <a:p>
            <a:pPr marL="539750" indent="0">
              <a:buNone/>
            </a:pPr>
            <a:r>
              <a:rPr lang="de-DE" sz="1400" b="1" dirty="0" smtClean="0"/>
              <a:t>  </a:t>
            </a:r>
            <a:r>
              <a:rPr lang="ru-RU" sz="1400" b="1" dirty="0" smtClean="0"/>
              <a:t>Интернет-сайты</a:t>
            </a:r>
            <a:endParaRPr lang="de-DE" sz="1400" dirty="0"/>
          </a:p>
          <a:p>
            <a:pPr marL="989013" indent="-365125"/>
            <a:r>
              <a:rPr lang="en-GB" sz="1400" noProof="0" dirty="0" smtClean="0">
                <a:hlinkClick r:id="rId10"/>
              </a:rPr>
              <a:t>GOVET</a:t>
            </a:r>
            <a:endParaRPr lang="en-GB" sz="1400" noProof="0" dirty="0" smtClean="0">
              <a:hlinkClick r:id="rId11"/>
            </a:endParaRPr>
          </a:p>
          <a:p>
            <a:pPr marL="989013" indent="-365125"/>
            <a:r>
              <a:rPr lang="en-GB" sz="1400" noProof="0" dirty="0" smtClean="0">
                <a:hlinkClick r:id="rId12"/>
              </a:rPr>
              <a:t>BMBF</a:t>
            </a:r>
            <a:endParaRPr lang="en-GB" sz="1400" noProof="0" dirty="0" smtClean="0"/>
          </a:p>
          <a:p>
            <a:pPr marL="989013" indent="-365125"/>
            <a:r>
              <a:rPr lang="en-GB" sz="1400" noProof="0" dirty="0" smtClean="0">
                <a:hlinkClick r:id="rId13"/>
              </a:rPr>
              <a:t>BIBB</a:t>
            </a:r>
            <a:endParaRPr lang="en-GB" sz="1400" noProof="0" dirty="0" smtClean="0"/>
          </a:p>
          <a:p>
            <a:pPr marL="989013" lvl="0" indent="-365125">
              <a:buNone/>
            </a:pPr>
            <a:endParaRPr lang="en-GB" sz="1400" noProof="0" dirty="0" smtClean="0"/>
          </a:p>
          <a:p>
            <a:pPr marL="541338" indent="0">
              <a:buNone/>
            </a:pPr>
            <a:r>
              <a:rPr lang="de-DE" sz="1400" b="1" dirty="0"/>
              <a:t> </a:t>
            </a:r>
            <a:r>
              <a:rPr lang="de-DE" sz="1400" b="1" dirty="0" smtClean="0"/>
              <a:t> </a:t>
            </a:r>
            <a:r>
              <a:rPr lang="ru-RU" sz="1400" b="1" dirty="0" smtClean="0"/>
              <a:t>Контакт </a:t>
            </a:r>
            <a:r>
              <a:rPr lang="ru-RU" sz="1400" b="1" dirty="0"/>
              <a:t>при наличии вопросов</a:t>
            </a:r>
            <a:r>
              <a:rPr lang="ru-RU" sz="1400" dirty="0"/>
              <a:t> </a:t>
            </a:r>
            <a:endParaRPr lang="de-DE" sz="1400" dirty="0"/>
          </a:p>
          <a:p>
            <a:pPr marL="989013" indent="-365125"/>
            <a:r>
              <a:rPr lang="en-GB" sz="1400" b="1" noProof="0" dirty="0" err="1" smtClean="0">
                <a:hlinkClick r:id="rId14"/>
              </a:rPr>
              <a:t>govet@govet.international</a:t>
            </a:r>
            <a:endParaRPr lang="en-GB" sz="1400" b="1" noProof="0" dirty="0" smtClean="0"/>
          </a:p>
          <a:p>
            <a:pPr marL="989013" indent="-365125">
              <a:buNone/>
            </a:pPr>
            <a:endParaRPr lang="en-GB" sz="16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096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VII.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Основные понятия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942727"/>
            <a:ext cx="355588" cy="539821"/>
          </a:xfrm>
          <a:prstGeom prst="rect">
            <a:avLst/>
          </a:prstGeom>
        </p:spPr>
      </p:pic>
      <p:pic>
        <p:nvPicPr>
          <p:cNvPr id="5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9" y="3964799"/>
            <a:ext cx="264189" cy="640749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5" y="4726402"/>
            <a:ext cx="471170" cy="703577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2708587"/>
            <a:ext cx="547170" cy="606611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39" y="3144426"/>
            <a:ext cx="239181" cy="617433"/>
          </a:xfrm>
          <a:prstGeom prst="rect">
            <a:avLst/>
          </a:prstGeom>
        </p:spPr>
      </p:pic>
      <p:pic>
        <p:nvPicPr>
          <p:cNvPr id="9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008" y="2283643"/>
            <a:ext cx="239181" cy="626609"/>
          </a:xfrm>
          <a:prstGeom prst="rect">
            <a:avLst/>
          </a:prstGeom>
          <a:ln>
            <a:noFill/>
          </a:ln>
        </p:spPr>
      </p:pic>
      <p:pic>
        <p:nvPicPr>
          <p:cNvPr id="10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97829"/>
            <a:ext cx="252509" cy="612423"/>
          </a:xfrm>
          <a:prstGeom prst="rect">
            <a:avLst/>
          </a:prstGeom>
          <a:ln>
            <a:noFill/>
          </a:ln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4" y="5621680"/>
            <a:ext cx="682011" cy="2585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257722"/>
            <a:ext cx="671424" cy="328082"/>
          </a:xfrm>
          <a:prstGeom prst="rect">
            <a:avLst/>
          </a:prstGeom>
        </p:spPr>
      </p:pic>
      <p:pic>
        <p:nvPicPr>
          <p:cNvPr id="14" name="Picture 9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597">
            <a:off x="5205304" y="3519993"/>
            <a:ext cx="549036" cy="504759"/>
          </a:xfrm>
          <a:prstGeom prst="rect">
            <a:avLst/>
          </a:prstGeom>
          <a:effectLst/>
        </p:spPr>
      </p:pic>
      <p:pic>
        <p:nvPicPr>
          <p:cNvPr id="15" name="Picture 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4187314"/>
            <a:ext cx="501546" cy="641729"/>
          </a:xfrm>
          <a:prstGeom prst="rect">
            <a:avLst/>
          </a:prstGeom>
        </p:spPr>
      </p:pic>
      <p:pic>
        <p:nvPicPr>
          <p:cNvPr id="16" name="Picture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1997847"/>
            <a:ext cx="652747" cy="39742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1246284"/>
            <a:ext cx="10623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Синий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de-DE" sz="1400" b="1" dirty="0" smtClean="0"/>
          </a:p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Красный</a:t>
            </a:r>
            <a:endParaRPr lang="de-DE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19672" y="1218573"/>
            <a:ext cx="3662616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/>
              <a:t>Мир </a:t>
            </a:r>
            <a:r>
              <a:rPr lang="ru-RU" b="1" dirty="0" smtClean="0"/>
              <a:t>труда</a:t>
            </a:r>
            <a:endParaRPr lang="de-DE" b="1" dirty="0" smtClean="0"/>
          </a:p>
          <a:p>
            <a:pPr lvl="0"/>
            <a:endParaRPr lang="de-DE" sz="1600" dirty="0"/>
          </a:p>
          <a:p>
            <a:pPr lvl="0"/>
            <a:r>
              <a:rPr lang="ru-RU" b="1" dirty="0"/>
              <a:t>Система </a:t>
            </a:r>
            <a:r>
              <a:rPr lang="ru-RU" b="1" dirty="0" smtClean="0"/>
              <a:t>образования</a:t>
            </a:r>
            <a:endParaRPr lang="de-DE" b="1" dirty="0" smtClean="0"/>
          </a:p>
          <a:p>
            <a:pPr lvl="0"/>
            <a:endParaRPr lang="de-DE" sz="2800" dirty="0"/>
          </a:p>
          <a:p>
            <a:pPr lvl="0"/>
            <a:r>
              <a:rPr lang="ru-RU" b="1" dirty="0"/>
              <a:t>Молодежь / </a:t>
            </a:r>
            <a:r>
              <a:rPr lang="ru-RU" b="1" dirty="0" smtClean="0"/>
              <a:t>учащиеся</a:t>
            </a:r>
            <a:endParaRPr lang="de-DE" b="1" dirty="0" smtClean="0"/>
          </a:p>
          <a:p>
            <a:pPr lvl="0"/>
            <a:endParaRPr lang="de-DE" sz="3200" dirty="0"/>
          </a:p>
          <a:p>
            <a:pPr lvl="0"/>
            <a:r>
              <a:rPr lang="ru-RU" b="1" dirty="0" smtClean="0"/>
              <a:t>Работодатели</a:t>
            </a:r>
            <a:endParaRPr lang="de-DE" b="1" dirty="0" smtClean="0"/>
          </a:p>
          <a:p>
            <a:pPr lvl="0"/>
            <a:endParaRPr lang="de-DE" sz="2800" dirty="0"/>
          </a:p>
          <a:p>
            <a:pPr lvl="0"/>
            <a:r>
              <a:rPr lang="ru-RU" b="1" dirty="0"/>
              <a:t>Производственный обучающий </a:t>
            </a:r>
            <a:r>
              <a:rPr lang="ru-RU" b="1" dirty="0" smtClean="0"/>
              <a:t>персонал</a:t>
            </a:r>
            <a:endParaRPr lang="de-DE" b="1" dirty="0" smtClean="0"/>
          </a:p>
          <a:p>
            <a:pPr lvl="0"/>
            <a:endParaRPr lang="de-DE" sz="2400" dirty="0"/>
          </a:p>
          <a:p>
            <a:pPr lvl="0"/>
            <a:r>
              <a:rPr lang="ru-RU" b="1" dirty="0"/>
              <a:t>Преподаватели в </a:t>
            </a:r>
            <a:r>
              <a:rPr lang="ru-RU" b="1" dirty="0" smtClean="0"/>
              <a:t>колледже</a:t>
            </a:r>
            <a:endParaRPr lang="de-DE" b="1" dirty="0" smtClean="0"/>
          </a:p>
          <a:p>
            <a:pPr lvl="0"/>
            <a:endParaRPr lang="de-DE" sz="2800" dirty="0"/>
          </a:p>
          <a:p>
            <a:pPr lvl="0"/>
            <a:r>
              <a:rPr lang="ru-RU" b="1" dirty="0"/>
              <a:t>Экзаменационная </a:t>
            </a:r>
            <a:r>
              <a:rPr lang="ru-RU" b="1" dirty="0" smtClean="0"/>
              <a:t>комиссия</a:t>
            </a:r>
            <a:endParaRPr lang="de-DE" b="1" dirty="0" smtClean="0"/>
          </a:p>
          <a:p>
            <a:pPr lvl="0"/>
            <a:endParaRPr lang="de-DE" sz="900" dirty="0"/>
          </a:p>
          <a:p>
            <a:pPr lvl="0"/>
            <a:r>
              <a:rPr lang="ru-RU" b="1" dirty="0"/>
              <a:t>Свидетельство об </a:t>
            </a:r>
            <a:r>
              <a:rPr lang="ru-RU" b="1" dirty="0" smtClean="0"/>
              <a:t>окончании/</a:t>
            </a:r>
            <a:r>
              <a:rPr lang="de-DE" b="1" dirty="0"/>
              <a:t> </a:t>
            </a:r>
            <a:r>
              <a:rPr lang="ru-RU" b="1" dirty="0" smtClean="0"/>
              <a:t>свидетельство </a:t>
            </a:r>
            <a:r>
              <a:rPr lang="ru-RU" b="1" dirty="0"/>
              <a:t>о присвоении квалификации</a:t>
            </a:r>
            <a:endParaRPr lang="de-DE" dirty="0"/>
          </a:p>
          <a:p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  <a:p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263680" y="1245413"/>
            <a:ext cx="28803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Палаты</a:t>
            </a:r>
            <a:endParaRPr lang="de-DE" b="1" dirty="0" smtClean="0"/>
          </a:p>
          <a:p>
            <a:pPr lvl="0"/>
            <a:endParaRPr lang="de-DE" dirty="0"/>
          </a:p>
          <a:p>
            <a:pPr lvl="0"/>
            <a:r>
              <a:rPr lang="ru-RU" b="1" dirty="0"/>
              <a:t>Социальные партнеры </a:t>
            </a:r>
            <a:r>
              <a:rPr lang="ru-RU" dirty="0"/>
              <a:t>(профсоюзы и ассоциации работодателей</a:t>
            </a:r>
            <a:r>
              <a:rPr lang="ru-RU" dirty="0" smtClean="0"/>
              <a:t>)</a:t>
            </a:r>
            <a:endParaRPr lang="de-DE" dirty="0" smtClean="0"/>
          </a:p>
          <a:p>
            <a:pPr lvl="0"/>
            <a:endParaRPr lang="de-DE" sz="1000" dirty="0"/>
          </a:p>
          <a:p>
            <a:pPr lvl="0"/>
            <a:r>
              <a:rPr lang="ru-RU" b="1" dirty="0"/>
              <a:t>Политика </a:t>
            </a:r>
            <a:r>
              <a:rPr lang="ru-RU" dirty="0"/>
              <a:t>(федерация и земли</a:t>
            </a:r>
            <a:r>
              <a:rPr lang="ru-RU" dirty="0" smtClean="0"/>
              <a:t>)</a:t>
            </a:r>
            <a:endParaRPr lang="de-DE" dirty="0" smtClean="0"/>
          </a:p>
          <a:p>
            <a:pPr lvl="0"/>
            <a:endParaRPr lang="de-DE" sz="1400" dirty="0"/>
          </a:p>
          <a:p>
            <a:pPr lvl="0"/>
            <a:r>
              <a:rPr lang="ru-RU" b="1" dirty="0"/>
              <a:t>Поддержка </a:t>
            </a:r>
            <a:r>
              <a:rPr lang="ru-RU" b="1" dirty="0" smtClean="0"/>
              <a:t>участников</a:t>
            </a:r>
            <a:endParaRPr lang="de-DE" b="1" dirty="0" smtClean="0"/>
          </a:p>
          <a:p>
            <a:pPr lvl="0"/>
            <a:endParaRPr lang="de-DE" sz="2800" dirty="0"/>
          </a:p>
          <a:p>
            <a:pPr lvl="0"/>
            <a:r>
              <a:rPr lang="ru-RU" b="1" dirty="0"/>
              <a:t>Проверка </a:t>
            </a:r>
            <a:r>
              <a:rPr lang="ru-RU" b="1" dirty="0" smtClean="0"/>
              <a:t>участников</a:t>
            </a:r>
            <a:endParaRPr lang="de-DE" b="1" dirty="0" smtClean="0"/>
          </a:p>
          <a:p>
            <a:pPr lvl="0"/>
            <a:endParaRPr lang="de-DE" sz="2400" dirty="0"/>
          </a:p>
          <a:p>
            <a:pPr lvl="0"/>
            <a:r>
              <a:rPr lang="ru-RU" b="1" dirty="0"/>
              <a:t>Исследования в области </a:t>
            </a:r>
            <a:r>
              <a:rPr lang="ru-RU" b="1" dirty="0" smtClean="0"/>
              <a:t>профобразования</a:t>
            </a:r>
            <a:endParaRPr lang="de-DE" b="1" dirty="0" smtClean="0"/>
          </a:p>
          <a:p>
            <a:pPr lvl="0"/>
            <a:endParaRPr lang="de-DE" dirty="0"/>
          </a:p>
          <a:p>
            <a:pPr lvl="0"/>
            <a:r>
              <a:rPr lang="ru-RU" b="1" dirty="0"/>
              <a:t>Стандарты дуального профобразования</a:t>
            </a:r>
            <a:endParaRPr lang="de-DE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61" y="3964798"/>
            <a:ext cx="316499" cy="321133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46" y="2283643"/>
            <a:ext cx="243777" cy="616890"/>
          </a:xfrm>
          <a:prstGeom prst="rect">
            <a:avLst/>
          </a:prstGeom>
        </p:spPr>
      </p:pic>
      <p:pic>
        <p:nvPicPr>
          <p:cNvPr id="23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8" y="2297829"/>
            <a:ext cx="269877" cy="621132"/>
          </a:xfrm>
          <a:prstGeom prst="rect">
            <a:avLst/>
          </a:prstGeom>
        </p:spPr>
      </p:pic>
      <p:pic>
        <p:nvPicPr>
          <p:cNvPr id="26" name="Picture 2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80" y="5756027"/>
            <a:ext cx="406647" cy="584411"/>
          </a:xfrm>
          <a:prstGeom prst="rect">
            <a:avLst/>
          </a:prstGeom>
        </p:spPr>
      </p:pic>
      <p:pic>
        <p:nvPicPr>
          <p:cNvPr id="27" name="Picture 1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3" y="6142617"/>
            <a:ext cx="350498" cy="4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1944065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one-stop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shop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international </a:t>
            </a:r>
          </a:p>
          <a:p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Vocational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Education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Training </a:t>
            </a:r>
            <a:r>
              <a:rPr lang="de-DE" sz="1600" b="1" dirty="0" err="1" smtClean="0">
                <a:solidFill>
                  <a:schemeClr val="bg1">
                    <a:lumMod val="50000"/>
                  </a:schemeClr>
                </a:solidFill>
              </a:rPr>
              <a:t>Cooperation</a:t>
            </a:r>
            <a:r>
              <a:rPr lang="de-DE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1988840"/>
            <a:ext cx="9144000" cy="2808312"/>
          </a:xfrm>
          <a:prstGeom prst="rect">
            <a:avLst/>
          </a:prstGeom>
          <a:gradFill flip="none" rotWithShape="1">
            <a:gsLst>
              <a:gs pos="7400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C:\Users\Schlich\Desktop\Logo_Go-VET_RGB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86" y="603175"/>
            <a:ext cx="5557428" cy="11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 rot="21136406">
            <a:off x="395702" y="266803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The one-stop shop for international </a:t>
            </a:r>
          </a:p>
          <a:p>
            <a:pPr algn="ctr"/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Forte" panose="03060902040502070203" pitchFamily="66" charset="0"/>
              </a:rPr>
              <a:t>Vocational Education and Training Cooperation 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79712" y="5650871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GOVET – German Office </a:t>
            </a:r>
            <a:r>
              <a:rPr lang="de-DE" sz="1200" dirty="0" err="1"/>
              <a:t>for</a:t>
            </a:r>
            <a:r>
              <a:rPr lang="de-DE" sz="1200" dirty="0"/>
              <a:t> international</a:t>
            </a:r>
          </a:p>
          <a:p>
            <a:pPr algn="ctr"/>
            <a:r>
              <a:rPr lang="de-DE" sz="1200" dirty="0" err="1"/>
              <a:t>Cooperation</a:t>
            </a:r>
            <a:r>
              <a:rPr lang="de-DE" sz="1200" dirty="0"/>
              <a:t> in VET at BIBB</a:t>
            </a:r>
          </a:p>
          <a:p>
            <a:pPr algn="ctr"/>
            <a:r>
              <a:rPr lang="de-DE" sz="1200" dirty="0"/>
              <a:t>Robert Schuman-Platz 3 </a:t>
            </a:r>
          </a:p>
          <a:p>
            <a:pPr algn="ctr"/>
            <a:r>
              <a:rPr lang="de-DE" sz="1200" dirty="0"/>
              <a:t>D-53175 </a:t>
            </a:r>
            <a:r>
              <a:rPr lang="de-DE" sz="1200" dirty="0" smtClean="0"/>
              <a:t>Bonn</a:t>
            </a:r>
            <a:endParaRPr lang="de-DE" sz="1200" dirty="0"/>
          </a:p>
          <a:p>
            <a:pPr algn="ctr"/>
            <a:r>
              <a:rPr lang="de-DE" sz="1200" dirty="0" err="1" smtClean="0">
                <a:solidFill>
                  <a:srgbClr val="FFC000"/>
                </a:solidFill>
                <a:hlinkClick r:id="rId4"/>
              </a:rPr>
              <a:t>govet@govet.international</a:t>
            </a:r>
            <a:endParaRPr lang="de-DE" sz="1200" dirty="0" smtClean="0">
              <a:solidFill>
                <a:srgbClr val="FFC000"/>
              </a:solidFill>
            </a:endParaRPr>
          </a:p>
          <a:p>
            <a:pPr algn="ctr"/>
            <a:r>
              <a:rPr lang="de-DE" sz="1200" dirty="0" smtClean="0">
                <a:solidFill>
                  <a:srgbClr val="FFC000"/>
                </a:solidFill>
                <a:hlinkClick r:id="rId5"/>
              </a:rPr>
              <a:t>www.govet.international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00" y="5584522"/>
            <a:ext cx="2160000" cy="670776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/>
        </p:blipFill>
        <p:spPr>
          <a:xfrm>
            <a:off x="71500" y="5254838"/>
            <a:ext cx="1620000" cy="15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0"/>
          <p:cNvSpPr/>
          <p:nvPr/>
        </p:nvSpPr>
        <p:spPr>
          <a:xfrm>
            <a:off x="4903618" y="4911266"/>
            <a:ext cx="3628822" cy="9850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745502"/>
            <a:ext cx="8424937" cy="629394"/>
          </a:xfrm>
        </p:spPr>
        <p:txBody>
          <a:bodyPr/>
          <a:lstStyle/>
          <a:p>
            <a:pPr marL="360000" lvl="0" indent="-182563">
              <a:spcBef>
                <a:spcPts val="1200"/>
              </a:spcBef>
            </a:pP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Обзор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 — путь молодых людей в профессиональную жизнь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Right Arrow 59"/>
          <p:cNvSpPr/>
          <p:nvPr/>
        </p:nvSpPr>
        <p:spPr>
          <a:xfrm rot="16200000">
            <a:off x="357690" y="3174621"/>
            <a:ext cx="1553756" cy="1061364"/>
          </a:xfrm>
          <a:prstGeom prst="rightArrow">
            <a:avLst>
              <a:gd name="adj1" fmla="val 100000"/>
              <a:gd name="adj2" fmla="val 369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ight Arrow 60"/>
          <p:cNvSpPr/>
          <p:nvPr/>
        </p:nvSpPr>
        <p:spPr>
          <a:xfrm rot="16200000">
            <a:off x="5913054" y="1879756"/>
            <a:ext cx="2435277" cy="2778264"/>
          </a:xfrm>
          <a:prstGeom prst="rightArrow">
            <a:avLst>
              <a:gd name="adj1" fmla="val 100000"/>
              <a:gd name="adj2" fmla="val 3967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Box 69"/>
          <p:cNvSpPr txBox="1"/>
          <p:nvPr/>
        </p:nvSpPr>
        <p:spPr>
          <a:xfrm>
            <a:off x="5796030" y="3645025"/>
            <a:ext cx="241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Высшее </a:t>
            </a:r>
            <a:r>
              <a:rPr lang="ru-RU" b="1" dirty="0" smtClean="0">
                <a:solidFill>
                  <a:schemeClr val="bg1"/>
                </a:solidFill>
              </a:rPr>
              <a:t>образование </a:t>
            </a:r>
            <a:endParaRPr lang="de-DE" b="1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3885" y="1374896"/>
            <a:ext cx="7915941" cy="1481519"/>
            <a:chOff x="603885" y="1374896"/>
            <a:chExt cx="7915941" cy="1481519"/>
          </a:xfrm>
        </p:grpSpPr>
        <p:sp>
          <p:nvSpPr>
            <p:cNvPr id="15" name="Rectangle 18"/>
            <p:cNvSpPr/>
            <p:nvPr/>
          </p:nvSpPr>
          <p:spPr>
            <a:xfrm>
              <a:off x="603885" y="1881976"/>
              <a:ext cx="4995386" cy="97443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3886" y="1374896"/>
              <a:ext cx="7915940" cy="61742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7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1287" y="1807654"/>
              <a:ext cx="1744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DE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03885" y="5340351"/>
            <a:ext cx="7928555" cy="113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TextBox 71"/>
          <p:cNvSpPr txBox="1"/>
          <p:nvPr/>
        </p:nvSpPr>
        <p:spPr>
          <a:xfrm>
            <a:off x="3501272" y="5785924"/>
            <a:ext cx="337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Общее школьное образование 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2304" y="3429001"/>
            <a:ext cx="976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Колледж полного дня </a:t>
            </a:r>
            <a:endParaRPr lang="de-DE" sz="1400" b="1" dirty="0" smtClean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7784720" y="5468621"/>
            <a:ext cx="1065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 – 13  </a:t>
            </a:r>
            <a:r>
              <a:rPr lang="ru-RU" sz="1400" dirty="0">
                <a:solidFill>
                  <a:schemeClr val="bg1"/>
                </a:solidFill>
              </a:rPr>
              <a:t>лет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7832342" y="3807123"/>
            <a:ext cx="10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3.5 - 6 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лет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5" y="5536446"/>
            <a:ext cx="324422" cy="8209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09" y="5532834"/>
            <a:ext cx="360338" cy="829332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1788497" y="2928422"/>
            <a:ext cx="3810777" cy="1558105"/>
            <a:chOff x="1897799" y="3068960"/>
            <a:chExt cx="3454480" cy="1532506"/>
          </a:xfrm>
        </p:grpSpPr>
        <p:sp>
          <p:nvSpPr>
            <p:cNvPr id="9" name="Right Arrow 8"/>
            <p:cNvSpPr/>
            <p:nvPr/>
          </p:nvSpPr>
          <p:spPr>
            <a:xfrm rot="16200000">
              <a:off x="2859131" y="2108317"/>
              <a:ext cx="1532503" cy="3453793"/>
            </a:xfrm>
            <a:prstGeom prst="rightArrow">
              <a:avLst>
                <a:gd name="adj1" fmla="val 100000"/>
                <a:gd name="adj2" fmla="val 2451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ight Arrow 21"/>
            <p:cNvSpPr/>
            <p:nvPr/>
          </p:nvSpPr>
          <p:spPr>
            <a:xfrm rot="16200000">
              <a:off x="1999471" y="2967288"/>
              <a:ext cx="1532506" cy="1735850"/>
            </a:xfrm>
            <a:custGeom>
              <a:avLst/>
              <a:gdLst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107969 w 1831868"/>
                <a:gd name="connsiteY5" fmla="*/ 3453789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107969 w 1831868"/>
                <a:gd name="connsiteY4" fmla="*/ 3453789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5 w 1831868"/>
                <a:gd name="connsiteY5" fmla="*/ 1680076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0 w 1831868"/>
                <a:gd name="connsiteY0" fmla="*/ 0 h 3453789"/>
                <a:gd name="connsiteX1" fmla="*/ 1107969 w 1831868"/>
                <a:gd name="connsiteY1" fmla="*/ 0 h 3453789"/>
                <a:gd name="connsiteX2" fmla="*/ 1107969 w 1831868"/>
                <a:gd name="connsiteY2" fmla="*/ 0 h 3453789"/>
                <a:gd name="connsiteX3" fmla="*/ 1831868 w 1831868"/>
                <a:gd name="connsiteY3" fmla="*/ 1726895 h 3453789"/>
                <a:gd name="connsiteX4" fmla="*/ 1824065 w 1831868"/>
                <a:gd name="connsiteY4" fmla="*/ 1713127 h 3453789"/>
                <a:gd name="connsiteX5" fmla="*/ 1074912 w 1831868"/>
                <a:gd name="connsiteY5" fmla="*/ 1724147 h 3453789"/>
                <a:gd name="connsiteX6" fmla="*/ 0 w 1831868"/>
                <a:gd name="connsiteY6" fmla="*/ 3453789 h 3453789"/>
                <a:gd name="connsiteX7" fmla="*/ 0 w 1831868"/>
                <a:gd name="connsiteY7" fmla="*/ 0 h 3453789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24068 w 1831871"/>
                <a:gd name="connsiteY4" fmla="*/ 171312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5 w 1831871"/>
                <a:gd name="connsiteY5" fmla="*/ 1724147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107972 w 1831871"/>
                <a:gd name="connsiteY2" fmla="*/ 0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0 h 1735160"/>
                <a:gd name="connsiteX1" fmla="*/ 1107972 w 1831871"/>
                <a:gd name="connsiteY1" fmla="*/ 0 h 1735160"/>
                <a:gd name="connsiteX2" fmla="*/ 1382826 w 1831871"/>
                <a:gd name="connsiteY2" fmla="*/ 5348 h 1735160"/>
                <a:gd name="connsiteX3" fmla="*/ 1831871 w 1831871"/>
                <a:gd name="connsiteY3" fmla="*/ 1726895 h 1735160"/>
                <a:gd name="connsiteX4" fmla="*/ 1830788 w 1831871"/>
                <a:gd name="connsiteY4" fmla="*/ 1726577 h 1735160"/>
                <a:gd name="connsiteX5" fmla="*/ 1074912 w 1831871"/>
                <a:gd name="connsiteY5" fmla="*/ 1724150 h 1735160"/>
                <a:gd name="connsiteX6" fmla="*/ 0 w 1831871"/>
                <a:gd name="connsiteY6" fmla="*/ 1735160 h 1735160"/>
                <a:gd name="connsiteX7" fmla="*/ 3 w 1831871"/>
                <a:gd name="connsiteY7" fmla="*/ 0 h 1735160"/>
                <a:gd name="connsiteX0" fmla="*/ 3 w 1831871"/>
                <a:gd name="connsiteY0" fmla="*/ 688 h 1735848"/>
                <a:gd name="connsiteX1" fmla="*/ 1107972 w 1831871"/>
                <a:gd name="connsiteY1" fmla="*/ 688 h 1735848"/>
                <a:gd name="connsiteX2" fmla="*/ 1382826 w 1831871"/>
                <a:gd name="connsiteY2" fmla="*/ 0 h 1735848"/>
                <a:gd name="connsiteX3" fmla="*/ 1831871 w 1831871"/>
                <a:gd name="connsiteY3" fmla="*/ 1727583 h 1735848"/>
                <a:gd name="connsiteX4" fmla="*/ 1830788 w 1831871"/>
                <a:gd name="connsiteY4" fmla="*/ 1727265 h 1735848"/>
                <a:gd name="connsiteX5" fmla="*/ 1074912 w 1831871"/>
                <a:gd name="connsiteY5" fmla="*/ 1724838 h 1735848"/>
                <a:gd name="connsiteX6" fmla="*/ 0 w 1831871"/>
                <a:gd name="connsiteY6" fmla="*/ 1735848 h 1735848"/>
                <a:gd name="connsiteX7" fmla="*/ 3 w 1831871"/>
                <a:gd name="connsiteY7" fmla="*/ 688 h 173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71" h="1735848">
                  <a:moveTo>
                    <a:pt x="3" y="688"/>
                  </a:moveTo>
                  <a:lnTo>
                    <a:pt x="1107972" y="688"/>
                  </a:lnTo>
                  <a:lnTo>
                    <a:pt x="1382826" y="0"/>
                  </a:lnTo>
                  <a:lnTo>
                    <a:pt x="1831871" y="1727583"/>
                  </a:lnTo>
                  <a:lnTo>
                    <a:pt x="1830788" y="1727265"/>
                  </a:lnTo>
                  <a:lnTo>
                    <a:pt x="1074912" y="1724838"/>
                  </a:lnTo>
                  <a:lnTo>
                    <a:pt x="0" y="1735848"/>
                  </a:lnTo>
                  <a:cubicBezTo>
                    <a:pt x="1" y="1157461"/>
                    <a:pt x="2" y="579075"/>
                    <a:pt x="3" y="6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90047" y="3429001"/>
            <a:ext cx="221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Дуальное профобразование </a:t>
            </a:r>
            <a:endParaRPr lang="de-DE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 rot="16200000">
            <a:off x="4843391" y="372706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2 - 3.5 </a:t>
            </a:r>
            <a:r>
              <a:rPr lang="ru-RU" sz="1400" dirty="0" smtClean="0">
                <a:solidFill>
                  <a:schemeClr val="bg1"/>
                </a:solidFill>
              </a:rPr>
              <a:t>года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723716" y="3532059"/>
            <a:ext cx="155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2 </a:t>
            </a:r>
            <a:r>
              <a:rPr lang="en-US" sz="1400" dirty="0">
                <a:solidFill>
                  <a:schemeClr val="bg1"/>
                </a:solidFill>
              </a:rPr>
              <a:t>-</a:t>
            </a:r>
            <a:r>
              <a:rPr lang="en-US" sz="1400" dirty="0" smtClean="0">
                <a:solidFill>
                  <a:schemeClr val="bg1"/>
                </a:solidFill>
              </a:rPr>
              <a:t> 3.5 </a:t>
            </a:r>
            <a:r>
              <a:rPr lang="ru-RU" sz="1400" dirty="0">
                <a:solidFill>
                  <a:schemeClr val="bg1"/>
                </a:solidFill>
              </a:rPr>
              <a:t>года</a:t>
            </a:r>
            <a:endParaRPr lang="de-DE" sz="1400" dirty="0">
              <a:solidFill>
                <a:schemeClr val="bg1"/>
              </a:solidFill>
            </a:endParaRPr>
          </a:p>
        </p:txBody>
      </p:sp>
      <p:cxnSp>
        <p:nvCxnSpPr>
          <p:cNvPr id="11" name="Gerade Verbindung 10"/>
          <p:cNvCxnSpPr>
            <a:endCxn id="61" idx="1"/>
          </p:cNvCxnSpPr>
          <p:nvPr/>
        </p:nvCxnSpPr>
        <p:spPr>
          <a:xfrm flipV="1">
            <a:off x="7130692" y="4486527"/>
            <a:ext cx="1" cy="603236"/>
          </a:xfrm>
          <a:prstGeom prst="line">
            <a:avLst/>
          </a:prstGeom>
          <a:ln w="889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700230" y="4509120"/>
            <a:ext cx="0" cy="975250"/>
          </a:xfrm>
          <a:prstGeom prst="line">
            <a:avLst/>
          </a:prstGeom>
          <a:ln w="1016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1210494" y="4482181"/>
            <a:ext cx="1" cy="858170"/>
          </a:xfrm>
          <a:prstGeom prst="line">
            <a:avLst/>
          </a:prstGeom>
          <a:ln w="5715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winkelte Verbindung 26"/>
          <p:cNvCxnSpPr/>
          <p:nvPr/>
        </p:nvCxnSpPr>
        <p:spPr>
          <a:xfrm rot="16200000" flipV="1">
            <a:off x="4874522" y="4557615"/>
            <a:ext cx="484781" cy="333913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/>
          <p:cNvGrpSpPr/>
          <p:nvPr/>
        </p:nvGrpSpPr>
        <p:grpSpPr>
          <a:xfrm>
            <a:off x="1578635" y="4486528"/>
            <a:ext cx="3464198" cy="472143"/>
            <a:chOff x="1442293" y="4486528"/>
            <a:chExt cx="3464198" cy="47214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442293" y="4486528"/>
              <a:ext cx="3464198" cy="386111"/>
              <a:chOff x="1442293" y="4486528"/>
              <a:chExt cx="3464198" cy="386111"/>
            </a:xfrm>
          </p:grpSpPr>
          <p:cxnSp>
            <p:nvCxnSpPr>
              <p:cNvPr id="46" name="Gerade Verbindung mit Pfeil 45"/>
              <p:cNvCxnSpPr/>
              <p:nvPr/>
            </p:nvCxnSpPr>
            <p:spPr>
              <a:xfrm flipV="1">
                <a:off x="1452377" y="4486528"/>
                <a:ext cx="0" cy="3861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/>
              <p:cNvCxnSpPr/>
              <p:nvPr/>
            </p:nvCxnSpPr>
            <p:spPr>
              <a:xfrm flipV="1">
                <a:off x="1442293" y="4871994"/>
                <a:ext cx="3464198" cy="644"/>
              </a:xfrm>
              <a:prstGeom prst="line">
                <a:avLst/>
              </a:prstGeom>
              <a:ln w="1905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Gerade Verbindung 58"/>
            <p:cNvCxnSpPr/>
            <p:nvPr/>
          </p:nvCxnSpPr>
          <p:spPr>
            <a:xfrm flipV="1">
              <a:off x="4898677" y="4872639"/>
              <a:ext cx="0" cy="86032"/>
            </a:xfrm>
            <a:prstGeom prst="line">
              <a:avLst/>
            </a:prstGeom>
            <a:ln w="1905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hteck 13"/>
          <p:cNvSpPr/>
          <p:nvPr/>
        </p:nvSpPr>
        <p:spPr>
          <a:xfrm>
            <a:off x="2776522" y="1823074"/>
            <a:ext cx="144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Рынок труда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0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0" grpId="0" animBg="1"/>
      <p:bldP spid="61" grpId="0" animBg="1"/>
      <p:bldP spid="70" grpId="0"/>
      <p:bldP spid="71" grpId="0" animBg="1"/>
      <p:bldP spid="72" grpId="0"/>
      <p:bldP spid="73" grpId="0"/>
      <p:bldP spid="5" grpId="0"/>
      <p:bldP spid="20" grpId="0"/>
      <p:bldP spid="10" grpId="0"/>
      <p:bldP spid="21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4274964388"/>
              </p:ext>
            </p:extLst>
          </p:nvPr>
        </p:nvGraphicFramePr>
        <p:xfrm>
          <a:off x="76454" y="5647854"/>
          <a:ext cx="1554260" cy="22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1" y="620687"/>
            <a:ext cx="7200613" cy="820543"/>
          </a:xfrm>
        </p:spPr>
        <p:txBody>
          <a:bodyPr/>
          <a:lstStyle/>
          <a:p>
            <a:pPr lvl="0"/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Обзор — результаты дуального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профессионального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образования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DE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Inhaltsplatzhalter 5"/>
          <p:cNvSpPr txBox="1">
            <a:spLocks/>
          </p:cNvSpPr>
          <p:nvPr/>
        </p:nvSpPr>
        <p:spPr>
          <a:xfrm>
            <a:off x="3019779" y="2002554"/>
            <a:ext cx="3212348" cy="3603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Bef>
                <a:spcPts val="0"/>
              </a:spcBef>
            </a:pP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19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немецких предприятий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участвуют в системе дуального профобразования, в основном малые и средние предприятия </a:t>
            </a:r>
            <a:endParaRPr lang="de-DE" sz="135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(</a:t>
            </a:r>
            <a:r>
              <a:rPr lang="ru-RU" sz="1350" b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r>
              <a:rPr lang="de-DE" sz="1350" b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27 227</a:t>
            </a:r>
            <a:r>
              <a:rPr lang="ru-RU" sz="1350" b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350" b="1">
                <a:solidFill>
                  <a:prstClr val="black">
                    <a:lumMod val="65000"/>
                    <a:lumOff val="35000"/>
                  </a:prstClr>
                </a:solidFill>
              </a:rPr>
              <a:t>из </a:t>
            </a:r>
            <a:r>
              <a:rPr lang="de-DE" sz="1350" b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2,16 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млн</a:t>
            </a: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3038" indent="-173038"/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Обучают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более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500 000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новых учащихся ежегодно</a:t>
            </a:r>
            <a:r>
              <a:rPr lang="en-GB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  <a:p>
            <a:pPr marL="173038" indent="-173038"/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Принимают на работу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74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учащихся после завершения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обучения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3038" indent="-173038"/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Инвестируют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 среднем 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8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 000 € на учащегося в год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(из этого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6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 оплату труда учащихся)</a:t>
            </a:r>
            <a:endParaRPr lang="de-DE" sz="135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3038" indent="-173038"/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7</a:t>
            </a: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инвестиций амортизируются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благодаря трудовому вкладу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учащихся</a:t>
            </a:r>
            <a:endParaRPr lang="de-DE" sz="135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Inhaltsplatzhalter 4"/>
          <p:cNvSpPr txBox="1">
            <a:spLocks/>
          </p:cNvSpPr>
          <p:nvPr/>
        </p:nvSpPr>
        <p:spPr>
          <a:xfrm>
            <a:off x="6141738" y="1999708"/>
            <a:ext cx="2844779" cy="344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Участвует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в расходах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бизнеса на дуальную систему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профобразо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вания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3038" indent="-173038"/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Государственные расходы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 </a:t>
            </a:r>
            <a:r>
              <a:rPr lang="ru-RU" sz="135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дуальное профобразование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de-DE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6,84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 млрд 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€</a:t>
            </a:r>
            <a:endParaRPr lang="en-GB" sz="135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3038" indent="-173038"/>
            <a:r>
              <a:rPr lang="en-GB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3,07</a:t>
            </a:r>
            <a:r>
              <a:rPr lang="en-GB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 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млрд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€ на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55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колледж</a:t>
            </a:r>
            <a:endParaRPr lang="de-DE" sz="135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3038" indent="-173038"/>
            <a:r>
              <a:rPr lang="en-GB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2,39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млрд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€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 управление, мониторинг и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поддержку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3038" indent="-173038"/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Бизнес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вкладывает </a:t>
            </a: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7,7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 млрд € в профобразование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(общие чистые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расходы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2012/2013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;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расходы брутто =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,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6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 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млрд €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3038" indent="-173038"/>
            <a:endParaRPr lang="en-GB" sz="1400" dirty="0" smtClean="0">
              <a:solidFill>
                <a:prstClr val="black"/>
              </a:solidFill>
            </a:endParaRPr>
          </a:p>
          <a:p>
            <a:pPr marL="173038" indent="-173038"/>
            <a:endParaRPr lang="en-GB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817673" y="5498465"/>
            <a:ext cx="477055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79646">
                    <a:lumMod val="75000"/>
                  </a:srgbClr>
                </a:solidFill>
              </a:rPr>
              <a:t>Национальная экономика / </a:t>
            </a:r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общество</a:t>
            </a:r>
            <a:endParaRPr lang="en-GB" b="1" dirty="0" smtClean="0">
              <a:solidFill>
                <a:srgbClr val="F79646">
                  <a:lumMod val="75000"/>
                </a:srgb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Высокая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конкурентоспособность малых и средних предприятий на мировом рынке </a:t>
            </a:r>
            <a:endParaRPr lang="en-GB" sz="13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Относительно </a:t>
            </a:r>
            <a:r>
              <a:rPr lang="ru-RU" sz="1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низкая молодежная безработица в Германии 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de-DE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4,7</a:t>
            </a: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%)</a:t>
            </a:r>
            <a:endParaRPr lang="de-DE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66031" y="1580418"/>
            <a:ext cx="1171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79646">
                    <a:lumMod val="75000"/>
                  </a:srgbClr>
                </a:solidFill>
              </a:rPr>
              <a:t>Учащиеся</a:t>
            </a:r>
            <a:endParaRPr lang="de-DE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42165" y="1580418"/>
            <a:ext cx="1640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79646">
                    <a:lumMod val="75000"/>
                  </a:srgbClr>
                </a:solidFill>
              </a:rPr>
              <a:t>Работодатели</a:t>
            </a:r>
            <a:endParaRPr lang="en-GB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343035" y="1580418"/>
            <a:ext cx="1377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79646">
                    <a:lumMod val="75000"/>
                  </a:srgbClr>
                </a:solidFill>
              </a:rPr>
              <a:t>Государство</a:t>
            </a:r>
            <a:endParaRPr lang="en-GB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54549" y="2002554"/>
            <a:ext cx="295232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5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52,9%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одной возрастной группы в Германии </a:t>
            </a:r>
            <a:r>
              <a:rPr lang="en-GB" sz="135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начинают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дуальное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профобразование </a:t>
            </a:r>
            <a:endParaRPr lang="ru-RU" sz="1350" dirty="0" smtClean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50" b="1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92,8% </a:t>
            </a:r>
            <a:r>
              <a:rPr lang="az-Cyrl-AZ" sz="135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из </a:t>
            </a:r>
            <a:r>
              <a:rPr lang="az-Cyrl-AZ" sz="135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которых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заканчивают е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го</a:t>
            </a:r>
            <a:endParaRPr lang="en-GB" sz="1350" i="1" dirty="0" smtClean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5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1,32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млн учащихся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 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</a:t>
            </a:r>
            <a:r>
              <a:rPr lang="de-DE" sz="135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25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официаль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но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признанных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профессия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х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GB" sz="135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4,9%</a:t>
            </a:r>
            <a:r>
              <a:rPr lang="ru-RU" sz="135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всех занятых </a:t>
            </a:r>
            <a:r>
              <a:rPr lang="de-DE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–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учащиеся</a:t>
            </a:r>
            <a:endParaRPr lang="de-DE" sz="135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Высокий уровень занятости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ru-RU" sz="1350">
                <a:solidFill>
                  <a:prstClr val="black">
                    <a:lumMod val="65000"/>
                    <a:lumOff val="35000"/>
                  </a:prstClr>
                </a:solidFill>
              </a:rPr>
              <a:t>только </a:t>
            </a:r>
            <a:r>
              <a:rPr lang="de-DE" sz="135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3,6</a:t>
            </a:r>
            <a:r>
              <a:rPr lang="ru-RU" sz="135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выпускников колледж ищут работу по сравнению </a:t>
            </a:r>
            <a:r>
              <a:rPr lang="ru-RU" sz="1350">
                <a:solidFill>
                  <a:prstClr val="black">
                    <a:lumMod val="65000"/>
                    <a:lumOff val="35000"/>
                  </a:prstClr>
                </a:solidFill>
              </a:rPr>
              <a:t>с </a:t>
            </a:r>
            <a:r>
              <a:rPr lang="de-DE" sz="135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17,9</a:t>
            </a:r>
            <a:r>
              <a:rPr lang="ru-RU" sz="135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%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без профобразования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Средняя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оплата труда во время </a:t>
            </a:r>
            <a:r>
              <a:rPr lang="ru-RU" sz="135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профобучения </a:t>
            </a:r>
            <a:r>
              <a:rPr lang="ru-RU" sz="1350" dirty="0">
                <a:solidFill>
                  <a:prstClr val="black">
                    <a:lumMod val="65000"/>
                    <a:lumOff val="35000"/>
                  </a:prstClr>
                </a:solidFill>
              </a:rPr>
              <a:t>составляет</a:t>
            </a:r>
            <a:r>
              <a:rPr lang="en-GB" sz="1350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               </a:t>
            </a:r>
            <a:r>
              <a:rPr lang="en-GB" sz="1350" b="1" dirty="0" smtClean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908 </a:t>
            </a:r>
            <a:r>
              <a:rPr lang="ru-RU" sz="135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€/мес.</a:t>
            </a:r>
            <a:endParaRPr lang="en-GB" sz="1350" dirty="0" smtClean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32128" y="5919281"/>
            <a:ext cx="2839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de-DE" sz="11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Источник:</a:t>
            </a:r>
            <a:r>
              <a:rPr lang="en-GB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en-GB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Отчет данных в области профессионального образования BIBB (</a:t>
            </a:r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</a:t>
            </a:r>
            <a:r>
              <a:rPr lang="de-DE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9</a:t>
            </a:r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de-DE" sz="11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r>
              <a:rPr lang="ru-RU" sz="11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ru-RU" sz="11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и Федеральное статистическое управление</a:t>
            </a:r>
            <a:endParaRPr lang="de-DE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endParaRPr lang="en-GB" sz="11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57" y="1378301"/>
            <a:ext cx="535483" cy="5936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76" y="1432114"/>
            <a:ext cx="260049" cy="671301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5434" y="1436734"/>
            <a:ext cx="238078" cy="623719"/>
          </a:xfrm>
          <a:prstGeom prst="rect">
            <a:avLst/>
          </a:prstGeom>
        </p:spPr>
      </p:pic>
      <p:pic>
        <p:nvPicPr>
          <p:cNvPr id="19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21" y="1432114"/>
            <a:ext cx="256145" cy="62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2" grpId="0"/>
      <p:bldP spid="23" grpId="0"/>
      <p:bldP spid="24" grpId="0"/>
      <p:bldP spid="3" grpId="0"/>
      <p:bldP spid="4" grpId="0"/>
      <p:bldP spid="6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1"/>
            <a:ext cx="7200612" cy="648899"/>
          </a:xfrm>
        </p:spPr>
        <p:txBody>
          <a:bodyPr/>
          <a:lstStyle/>
          <a:p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II.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Что это - дуальное профессиональное образование? </a:t>
            </a:r>
            <a:endParaRPr lang="en-GB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03345"/>
            <a:ext cx="7416824" cy="491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Вход в дуальное профобразование</a:t>
            </a:r>
            <a:endParaRPr lang="de-DE" sz="2000" b="1" dirty="0"/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Заключение договора о профобучении</a:t>
            </a:r>
            <a:endParaRPr lang="de-DE" sz="2000" b="1" dirty="0"/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Учеба в ходе рабочего процесса</a:t>
            </a:r>
            <a:endParaRPr lang="de-DE" sz="2000" b="1" dirty="0"/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Независимые выпускные экзамены </a:t>
            </a:r>
            <a:endParaRPr lang="de-DE" sz="2000" b="1" dirty="0"/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Образование как ключ к профессиональной карьере</a:t>
            </a:r>
            <a:endParaRPr lang="de-DE" sz="2000" b="1" dirty="0"/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Участники поддерживают дуальное профобразование и обеспечивают его качество</a:t>
            </a:r>
            <a:endParaRPr lang="de-DE" sz="2000" b="1" dirty="0"/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Изменение стандартов с учетом требований мира труда</a:t>
            </a:r>
            <a:endParaRPr lang="de-DE" sz="2000" b="1" dirty="0"/>
          </a:p>
          <a:p>
            <a:pPr marL="457200" lvl="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/>
              <a:t>Законодательные рамочные условия</a:t>
            </a:r>
            <a:endParaRPr lang="de-DE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41" y="5959246"/>
            <a:ext cx="741801" cy="55635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394401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46227"/>
            <a:ext cx="738914" cy="5541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51" y="2698053"/>
            <a:ext cx="740180" cy="5551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3350829"/>
            <a:ext cx="738916" cy="5541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4002657"/>
            <a:ext cx="739653" cy="5547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4655037"/>
            <a:ext cx="738916" cy="554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15" y="5306866"/>
            <a:ext cx="739653" cy="5547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5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84"/>
          <p:cNvSpPr/>
          <p:nvPr/>
        </p:nvSpPr>
        <p:spPr>
          <a:xfrm>
            <a:off x="3398093" y="5183566"/>
            <a:ext cx="2411317" cy="1359185"/>
          </a:xfrm>
          <a:prstGeom prst="rightArrow">
            <a:avLst>
              <a:gd name="adj1" fmla="val 62664"/>
              <a:gd name="adj2" fmla="val 3417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07388"/>
            <a:ext cx="6093426" cy="43691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1.</a:t>
            </a:r>
            <a:r>
              <a:rPr lang="ru-RU" dirty="0" smtClean="0"/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Вход в дуальное профобразование</a:t>
            </a:r>
            <a:r>
              <a:rPr lang="de-DE" dirty="0"/>
              <a:t/>
            </a:r>
            <a:br>
              <a:rPr lang="de-DE" dirty="0"/>
            </a:b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9410" y="4065841"/>
            <a:ext cx="333459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Найти</a:t>
            </a:r>
            <a:r>
              <a:rPr lang="ru-RU" sz="1600" dirty="0"/>
              <a:t> потенциальные предприятия для </a:t>
            </a:r>
            <a:r>
              <a:rPr lang="ru-RU" sz="1600" dirty="0" smtClean="0"/>
              <a:t>произ</a:t>
            </a:r>
            <a:r>
              <a:rPr lang="de-DE" sz="1600" dirty="0" smtClean="0"/>
              <a:t>-</a:t>
            </a:r>
            <a:r>
              <a:rPr lang="ru-RU" sz="1600" dirty="0" smtClean="0"/>
              <a:t>водственного </a:t>
            </a:r>
            <a:r>
              <a:rPr lang="ru-RU" sz="1600" dirty="0"/>
              <a:t>обучения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Найти</a:t>
            </a:r>
            <a:r>
              <a:rPr lang="ru-RU" sz="1600" dirty="0"/>
              <a:t> предлагаемые вакансии для </a:t>
            </a:r>
            <a:r>
              <a:rPr lang="ru-RU" sz="1600" dirty="0" smtClean="0"/>
              <a:t>производст</a:t>
            </a:r>
            <a:r>
              <a:rPr lang="de-DE" sz="1600" dirty="0" smtClean="0"/>
              <a:t>-</a:t>
            </a:r>
            <a:r>
              <a:rPr lang="ru-RU" sz="1600" dirty="0" smtClean="0"/>
              <a:t>венного </a:t>
            </a:r>
            <a:r>
              <a:rPr lang="ru-RU" sz="1600" dirty="0"/>
              <a:t>обучения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Подать</a:t>
            </a:r>
            <a:r>
              <a:rPr lang="ru-RU" sz="1600" dirty="0"/>
              <a:t> заявление на место для профобучения на таких предприятиях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Выбрать</a:t>
            </a:r>
            <a:r>
              <a:rPr lang="ru-RU" sz="1600" dirty="0"/>
              <a:t> обучающее предприятие</a:t>
            </a:r>
            <a:endParaRPr lang="de-DE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59301" y="4628186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6061" y="4624946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Ink 92"/>
              <p14:cNvContentPartPr/>
              <p14:nvPr/>
            </p14:nvContentPartPr>
            <p14:xfrm>
              <a:off x="6678301" y="4828706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75061" y="4825466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Oval 6"/>
          <p:cNvSpPr/>
          <p:nvPr/>
        </p:nvSpPr>
        <p:spPr>
          <a:xfrm>
            <a:off x="3195445" y="3027856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2899915" y="2717980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892353" y="2135126"/>
            <a:ext cx="205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хочу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зараба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тывать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деньги»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Cloud 55"/>
          <p:cNvSpPr/>
          <p:nvPr/>
        </p:nvSpPr>
        <p:spPr>
          <a:xfrm>
            <a:off x="371001" y="1996229"/>
            <a:ext cx="2566764" cy="94826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1035866" y="3457441"/>
            <a:ext cx="202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хочу повысить квалификацию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2945797" y="1353589"/>
            <a:ext cx="3172211" cy="12037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Cloud 63"/>
          <p:cNvSpPr/>
          <p:nvPr/>
        </p:nvSpPr>
        <p:spPr>
          <a:xfrm>
            <a:off x="654033" y="3206155"/>
            <a:ext cx="2548218" cy="108734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/>
        </p:nvSpPr>
        <p:spPr>
          <a:xfrm>
            <a:off x="3429631" y="1498246"/>
            <a:ext cx="2654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хочу получить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фессию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хорошо делать свою работу»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5906" y="3429000"/>
            <a:ext cx="3228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Поиск и нахождение места для профобучения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0" name="Cloud 79"/>
          <p:cNvSpPr/>
          <p:nvPr/>
        </p:nvSpPr>
        <p:spPr>
          <a:xfrm>
            <a:off x="5859301" y="2074988"/>
            <a:ext cx="2625509" cy="119349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tangle 80"/>
          <p:cNvSpPr/>
          <p:nvPr/>
        </p:nvSpPr>
        <p:spPr>
          <a:xfrm>
            <a:off x="968175" y="4644425"/>
            <a:ext cx="2297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прохожу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обяза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тельное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обучение»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86279" y="4506694"/>
            <a:ext cx="2409165" cy="93853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/>
          <p:cNvSpPr/>
          <p:nvPr/>
        </p:nvSpPr>
        <p:spPr>
          <a:xfrm>
            <a:off x="6238442" y="2268864"/>
            <a:ext cx="22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«Я хочу научиться чему-нибудь практическому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398093" y="5447659"/>
            <a:ext cx="1928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«Я хочу стать…» </a:t>
            </a:r>
            <a:r>
              <a:rPr lang="ru-RU" sz="1600" dirty="0">
                <a:solidFill>
                  <a:schemeClr val="bg1"/>
                </a:solidFill>
              </a:rPr>
              <a:t>(например, мехатроником)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03" y="3071843"/>
            <a:ext cx="827744" cy="2094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5" y="3100394"/>
            <a:ext cx="877050" cy="201856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71001" y="1144298"/>
            <a:ext cx="155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Молодежь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974897" y="2895278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54"/>
          <p:cNvSpPr/>
          <p:nvPr/>
        </p:nvSpPr>
        <p:spPr>
          <a:xfrm>
            <a:off x="5084239" y="2578151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00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6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120492" cy="436910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Вход в дуальное профобразование</a:t>
            </a: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74474" y="2566023"/>
            <a:ext cx="285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Я хотел бы уменьшить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ходы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освоение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ности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переобучение»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20735" y="4509833"/>
            <a:ext cx="283708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Получить </a:t>
            </a:r>
            <a:r>
              <a:rPr lang="ru-RU" sz="1600" b="1" dirty="0"/>
              <a:t>сертификат</a:t>
            </a:r>
            <a:r>
              <a:rPr lang="ru-RU" sz="1600" dirty="0"/>
              <a:t> в качестве обучающего предприятия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Предложить </a:t>
            </a:r>
            <a:r>
              <a:rPr lang="ru-RU" sz="1600" b="1" dirty="0"/>
              <a:t>места для профобучения</a:t>
            </a:r>
            <a:r>
              <a:rPr lang="ru-RU" sz="1600" dirty="0"/>
              <a:t> 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Выполнить </a:t>
            </a:r>
            <a:r>
              <a:rPr lang="ru-RU" sz="1600" b="1" dirty="0"/>
              <a:t>оценку</a:t>
            </a:r>
            <a:r>
              <a:rPr lang="ru-RU" sz="1600" dirty="0"/>
              <a:t> поступивших резюме</a:t>
            </a:r>
            <a:endParaRPr lang="de-DE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Провести </a:t>
            </a:r>
            <a:r>
              <a:rPr lang="ru-RU" sz="1600" b="1" dirty="0"/>
              <a:t>отбор</a:t>
            </a:r>
            <a:r>
              <a:rPr lang="ru-RU" sz="1600" dirty="0"/>
              <a:t> учащихся</a:t>
            </a:r>
            <a:endParaRPr lang="de-DE" sz="1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6041764" y="4435949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8524" y="4432709"/>
                <a:ext cx="6840" cy="68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122963" y="2889435"/>
            <a:ext cx="3491589" cy="131295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853261" y="306896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282152" y="2842644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1716962" y="1293769"/>
            <a:ext cx="4007165" cy="1400698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728927" y="4612371"/>
            <a:ext cx="2546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«Производственное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обу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чение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— это моя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ответственность»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40197" y="4435949"/>
            <a:ext cx="3274355" cy="118384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ight Arrow 84"/>
          <p:cNvSpPr/>
          <p:nvPr/>
        </p:nvSpPr>
        <p:spPr>
          <a:xfrm>
            <a:off x="3687675" y="5263226"/>
            <a:ext cx="1758813" cy="1262117"/>
          </a:xfrm>
          <a:prstGeom prst="rightArrow">
            <a:avLst>
              <a:gd name="adj1" fmla="val 62664"/>
              <a:gd name="adj2" fmla="val 3337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665309" y="5486426"/>
            <a:ext cx="1677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>
                <a:solidFill>
                  <a:schemeClr val="bg1"/>
                </a:solidFill>
              </a:rPr>
              <a:t>Я хочу </a:t>
            </a:r>
            <a:r>
              <a:rPr lang="ru-RU" sz="1600" b="1" dirty="0" smtClean="0">
                <a:solidFill>
                  <a:schemeClr val="bg1"/>
                </a:solidFill>
              </a:rPr>
              <a:t>предо</a:t>
            </a:r>
            <a:r>
              <a:rPr lang="de-DE" sz="1600" b="1" dirty="0" smtClean="0">
                <a:solidFill>
                  <a:schemeClr val="bg1"/>
                </a:solidFill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</a:rPr>
              <a:t>ставлять проф</a:t>
            </a:r>
            <a:r>
              <a:rPr lang="de-DE" sz="1600" b="1" dirty="0" smtClean="0">
                <a:solidFill>
                  <a:schemeClr val="bg1"/>
                </a:solidFill>
              </a:rPr>
              <a:t>-</a:t>
            </a:r>
            <a:r>
              <a:rPr lang="ru-RU" sz="1600" b="1" dirty="0" smtClean="0">
                <a:solidFill>
                  <a:schemeClr val="bg1"/>
                </a:solidFill>
              </a:rPr>
              <a:t>обучение</a:t>
            </a:r>
            <a:r>
              <a:rPr lang="ru-RU" sz="1600" b="1" dirty="0">
                <a:solidFill>
                  <a:schemeClr val="bg1"/>
                </a:solidFill>
              </a:rPr>
              <a:t>»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943864" y="3716094"/>
            <a:ext cx="2916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Поиск и нахождение учащихся 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409" y="1440888"/>
            <a:ext cx="3461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«Мне нужны сотрудники,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которые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компетентно выполняют свои задачи и обязанности на предприятии, как сегодня, так и в будущем»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129" y="3130412"/>
            <a:ext cx="27012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«Мне нужен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производст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 инновационный вклад учащихся»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5576010" y="2426106"/>
            <a:ext cx="3244461" cy="1074902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07" y="3093963"/>
            <a:ext cx="855933" cy="2209547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606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Работодатели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Cloud 59"/>
          <p:cNvSpPr/>
          <p:nvPr/>
        </p:nvSpPr>
        <p:spPr>
          <a:xfrm>
            <a:off x="5729199" y="1017468"/>
            <a:ext cx="2443201" cy="923983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5946110" y="1159043"/>
            <a:ext cx="2084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«Мне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нужны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лояль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ные сотрудники» </a:t>
            </a:r>
            <a:endParaRPr lang="de-D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6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 animBg="1"/>
      <p:bldP spid="14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048484" cy="436910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GB" noProof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Вход в дуальное профобразование</a:t>
            </a:r>
            <a:r>
              <a:rPr lang="de-DE" dirty="0"/>
              <a:t/>
            </a:r>
            <a:br>
              <a:rPr lang="de-DE" dirty="0"/>
            </a:br>
            <a:endParaRPr lang="en-GB" i="1" noProof="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0642" y="2571274"/>
            <a:ext cx="3533358" cy="423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lvl="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законодательных рамочных условий для регулирования дуального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профобразования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lvl="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Передача полномочий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участникам (палатам, работодателям, профсоюзам, правительственным учреждениям)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8900" lvl="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Открытие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дуального профобразования для всех независимо от прежнего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образования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lvl="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Государственные колледжи 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890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Распространение всеобщего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обязатель</a:t>
            </a:r>
            <a:r>
              <a:rPr lang="de-DE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ного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обучения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профобразование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lvl="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Обеспечение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доступа к высшему </a:t>
            </a:r>
            <a:r>
              <a:rPr lang="de-DE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образованию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учащимся, прошедшим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профобучение</a:t>
            </a:r>
            <a:endParaRPr lang="en-GB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8900" indent="-88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Проверка и развитие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 на основе институциональных исследований в области профобразования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(BIBB)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6" name="Ink 65"/>
              <p14:cNvContentPartPr/>
              <p14:nvPr/>
            </p14:nvContentPartPr>
            <p14:xfrm>
              <a:off x="5887305" y="3980345"/>
              <a:ext cx="360" cy="3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84065" y="3977105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/>
              <p14:cNvContentPartPr/>
              <p14:nvPr/>
            </p14:nvContentPartPr>
            <p14:xfrm>
              <a:off x="6706305" y="4180865"/>
              <a:ext cx="19440" cy="2124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3065" y="4177625"/>
                <a:ext cx="25920" cy="27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Cloud 4"/>
          <p:cNvSpPr/>
          <p:nvPr/>
        </p:nvSpPr>
        <p:spPr>
          <a:xfrm>
            <a:off x="31568" y="2918019"/>
            <a:ext cx="3848229" cy="1513311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3783170" y="2910670"/>
            <a:ext cx="106671" cy="5908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Oval 54"/>
          <p:cNvSpPr/>
          <p:nvPr/>
        </p:nvSpPr>
        <p:spPr>
          <a:xfrm>
            <a:off x="3501374" y="2640855"/>
            <a:ext cx="242303" cy="9358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Cloud 55"/>
          <p:cNvSpPr/>
          <p:nvPr/>
        </p:nvSpPr>
        <p:spPr>
          <a:xfrm>
            <a:off x="420174" y="1752103"/>
            <a:ext cx="3526322" cy="1069136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755577" y="1858859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Нам нужны квалифицированные специалисты для роста и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развития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31568" y="4528110"/>
            <a:ext cx="3244288" cy="1781210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tangle 85"/>
          <p:cNvSpPr/>
          <p:nvPr/>
        </p:nvSpPr>
        <p:spPr>
          <a:xfrm>
            <a:off x="5699554" y="2195958"/>
            <a:ext cx="1006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Меры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375" y="3097448"/>
            <a:ext cx="3468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Все молодые люди должны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полу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чить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общее и специальное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вание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чтобы они могли занять свое место в обществе как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граждане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Cloud 58"/>
          <p:cNvSpPr/>
          <p:nvPr/>
        </p:nvSpPr>
        <p:spPr>
          <a:xfrm>
            <a:off x="3879797" y="1244225"/>
            <a:ext cx="3716539" cy="854954"/>
          </a:xfrm>
          <a:prstGeom prst="cloud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tangle 69"/>
          <p:cNvSpPr/>
          <p:nvPr/>
        </p:nvSpPr>
        <p:spPr>
          <a:xfrm>
            <a:off x="323528" y="4756995"/>
            <a:ext cx="2808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Молодые люди должны быть готовы к сегодняшним и будущим требованиям рынка труда, чтобы они могли найти рабочее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221419" y="1338620"/>
            <a:ext cx="3023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Государственный бюджет на профобразование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ограничен</a:t>
            </a:r>
            <a:r>
              <a:rPr lang="de-DE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de-DE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ight Arrow 84"/>
          <p:cNvSpPr/>
          <p:nvPr/>
        </p:nvSpPr>
        <p:spPr>
          <a:xfrm>
            <a:off x="3342642" y="4371098"/>
            <a:ext cx="2268000" cy="1253012"/>
          </a:xfrm>
          <a:prstGeom prst="rightArrow">
            <a:avLst>
              <a:gd name="adj1" fmla="val 63137"/>
              <a:gd name="adj2" fmla="val 320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3309187" y="4611910"/>
            <a:ext cx="234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dirty="0">
                <a:solidFill>
                  <a:schemeClr val="bg1"/>
                </a:solidFill>
              </a:rPr>
              <a:t>Мы должны </a:t>
            </a:r>
            <a:r>
              <a:rPr lang="ru-RU" sz="1400" b="1" dirty="0" smtClean="0">
                <a:solidFill>
                  <a:schemeClr val="bg1"/>
                </a:solidFill>
              </a:rPr>
              <a:t>укреплять </a:t>
            </a:r>
            <a:r>
              <a:rPr lang="ru-RU" sz="1400" b="1" dirty="0">
                <a:solidFill>
                  <a:schemeClr val="bg1"/>
                </a:solidFill>
              </a:rPr>
              <a:t>дуальное </a:t>
            </a:r>
            <a:r>
              <a:rPr lang="ru-RU" sz="1400" b="1" dirty="0" smtClean="0">
                <a:solidFill>
                  <a:schemeClr val="bg1"/>
                </a:solidFill>
              </a:rPr>
              <a:t>профобразо</a:t>
            </a:r>
            <a:r>
              <a:rPr lang="de-DE" sz="1400" b="1" dirty="0" smtClean="0">
                <a:solidFill>
                  <a:schemeClr val="bg1"/>
                </a:solidFill>
              </a:rPr>
              <a:t>-</a:t>
            </a:r>
            <a:r>
              <a:rPr lang="ru-RU" sz="1400" b="1" dirty="0" smtClean="0">
                <a:solidFill>
                  <a:schemeClr val="bg1"/>
                </a:solidFill>
              </a:rPr>
              <a:t>вание </a:t>
            </a:r>
            <a:r>
              <a:rPr lang="ru-RU" sz="1400" b="1" dirty="0">
                <a:solidFill>
                  <a:schemeClr val="bg1"/>
                </a:solidFill>
              </a:rPr>
              <a:t>и управлять им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22063"/>
            <a:ext cx="1094234" cy="1213106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>
          <a:xfrm>
            <a:off x="395652" y="1159043"/>
            <a:ext cx="1800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Государство</a:t>
            </a:r>
            <a:endParaRPr lang="de-DE" sz="2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6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11560" y="1766106"/>
            <a:ext cx="7398527" cy="43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92" y="745502"/>
            <a:ext cx="6912580" cy="436910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2.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профобучении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endParaRPr lang="en-GB" noProof="0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9912" y="1745412"/>
            <a:ext cx="43204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 похож на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трудовой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договор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lvl="0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Юридическая база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учебы на предприятии в ходе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профобразования</a:t>
            </a:r>
            <a:endParaRPr lang="en-GB" sz="16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lvl="0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Выдается 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регистрируется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палатами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Регулирует </a:t>
            </a:r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длительность обучения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начало и конец обучения 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испытательный срок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право на отпуск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 обучения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оплату труда во время обучения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причины расторжения договора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lvl="0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После подписания договора о профобучении между учащимся и обучающим предприятием возникают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отношения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профобучения</a:t>
            </a:r>
            <a:endParaRPr lang="en-GB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6213" indent="-176213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GB" sz="1600" b="1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Picture 2" descr="C:\Users\Lassig\Desktop\Ausbildungsvertrag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51" y="2060848"/>
            <a:ext cx="2122963" cy="288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ight Arrow 48"/>
          <p:cNvSpPr/>
          <p:nvPr/>
        </p:nvSpPr>
        <p:spPr>
          <a:xfrm>
            <a:off x="3648404" y="6109059"/>
            <a:ext cx="4583496" cy="644186"/>
          </a:xfrm>
          <a:prstGeom prst="rightArrow">
            <a:avLst>
              <a:gd name="adj1" fmla="val 50000"/>
              <a:gd name="adj2" fmla="val 2553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19" y="2958397"/>
            <a:ext cx="2133391" cy="266429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51048" y="1159043"/>
            <a:ext cx="2808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Начало профобучения</a:t>
            </a: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663910" y="6246486"/>
            <a:ext cx="422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Начало учебы в ходе рабочего процесса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3345</Words>
  <Application>Microsoft Office PowerPoint</Application>
  <PresentationFormat>Bildschirmpräsentation (4:3)</PresentationFormat>
  <Paragraphs>545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.VnArial Narrow</vt:lpstr>
      <vt:lpstr>Arial</vt:lpstr>
      <vt:lpstr>Arial Narrow</vt:lpstr>
      <vt:lpstr>Calibri</vt:lpstr>
      <vt:lpstr>Forte</vt:lpstr>
      <vt:lpstr>Times New Roman</vt:lpstr>
      <vt:lpstr>Larissa</vt:lpstr>
      <vt:lpstr>Дуальное профессиональное образование</vt:lpstr>
      <vt:lpstr>Содержание</vt:lpstr>
      <vt:lpstr>  I. Обзор — путь молодых людей в профессиональную жизнь </vt:lpstr>
      <vt:lpstr> I. Обзор — результаты дуального профессионального    образования </vt:lpstr>
      <vt:lpstr>II. Что это - дуальное профессиональное образование? </vt:lpstr>
      <vt:lpstr> 1. Вход в дуальное профобразование </vt:lpstr>
      <vt:lpstr>2. Вход в дуальное профобразование</vt:lpstr>
      <vt:lpstr> 3. Вход в дуальное профобразование </vt:lpstr>
      <vt:lpstr> 2. Заключение договора о профобучении </vt:lpstr>
      <vt:lpstr>3. Учеба в ходе рабочего процесса</vt:lpstr>
      <vt:lpstr>3. Учеба в ходе рабочего процесса</vt:lpstr>
      <vt:lpstr>4. Независимые выпускные экзамены</vt:lpstr>
      <vt:lpstr>5. Образование как ключ к профессиональной карьере</vt:lpstr>
      <vt:lpstr>6. Участники поддерживают дуальное проф-     образование и обеспечивают его качество</vt:lpstr>
      <vt:lpstr>  7. Изменение стандартов с учетом требований мира труда  </vt:lpstr>
      <vt:lpstr>7. Изменение стандартов с учетом требований мира труда</vt:lpstr>
      <vt:lpstr> 8. Законодательные рамочные условия </vt:lpstr>
      <vt:lpstr>Резюме — механизм дуального профессионального образования</vt:lpstr>
      <vt:lpstr>Резюме — дуальная система: два мира под одной крышей</vt:lpstr>
      <vt:lpstr> III. Преимущества дуального профобразования </vt:lpstr>
      <vt:lpstr>III. Актуальные проблемы</vt:lpstr>
      <vt:lpstr>IV. Почему дуальное профессиональное образование       функционирует в Германии</vt:lpstr>
      <vt:lpstr> V. Пять показателей качества профессионального      образования </vt:lpstr>
      <vt:lpstr> VI. Другие источники </vt:lpstr>
      <vt:lpstr>VII. Основные понятия</vt:lpstr>
      <vt:lpstr>PowerPoint-Präsentation</vt:lpstr>
    </vt:vector>
  </TitlesOfParts>
  <Company>BiBB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Schlich, Thorsten</dc:creator>
  <cp:lastModifiedBy>Schlich, Thorsten</cp:lastModifiedBy>
  <cp:revision>975</cp:revision>
  <cp:lastPrinted>2014-07-09T13:41:10Z</cp:lastPrinted>
  <dcterms:created xsi:type="dcterms:W3CDTF">2014-03-13T13:47:18Z</dcterms:created>
  <dcterms:modified xsi:type="dcterms:W3CDTF">2019-11-11T08:04:00Z</dcterms:modified>
  <cp:contentStatus/>
</cp:coreProperties>
</file>